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9" r:id="rId3"/>
    <p:sldId id="265" r:id="rId4"/>
    <p:sldId id="270" r:id="rId5"/>
    <p:sldId id="271" r:id="rId6"/>
    <p:sldId id="272" r:id="rId7"/>
    <p:sldId id="273" r:id="rId8"/>
    <p:sldId id="274" r:id="rId9"/>
    <p:sldId id="275" r:id="rId10"/>
  </p:sldIdLst>
  <p:sldSz cx="9144000" cy="6858000" type="screen4x3"/>
  <p:notesSz cx="6858000" cy="9144000"/>
  <p:custDataLst>
    <p:tags r:id="rId12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0000"/>
    <a:srgbClr val="FFFFFF"/>
    <a:srgbClr val="000000"/>
    <a:srgbClr val="E60000"/>
    <a:srgbClr val="CC0000"/>
    <a:srgbClr val="FF6600"/>
    <a:srgbClr val="DB5531"/>
    <a:srgbClr val="FF3300"/>
    <a:srgbClr val="555555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20-05-2015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5555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649" y="172269"/>
            <a:ext cx="6786614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442" y="162093"/>
            <a:ext cx="426054" cy="522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" y="162093"/>
            <a:ext cx="754144" cy="399697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6373353" y="6597932"/>
            <a:ext cx="25953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QUÍMICA 10 </a:t>
            </a:r>
            <a:r>
              <a:rPr lang="pt-PT" sz="800" b="1" dirty="0" smtClean="0">
                <a:solidFill>
                  <a:srgbClr val="FF3300"/>
                </a:solidFill>
                <a:latin typeface="Arial"/>
                <a:cs typeface="Arial"/>
              </a:rPr>
              <a:t>•</a:t>
            </a:r>
            <a:r>
              <a:rPr lang="pt-PT" sz="800" b="1" dirty="0" smtClean="0">
                <a:solidFill>
                  <a:srgbClr val="555555"/>
                </a:solidFill>
                <a:latin typeface="Arial"/>
                <a:cs typeface="Arial"/>
              </a:rPr>
              <a:t> </a:t>
            </a:r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e Química A</a:t>
            </a:r>
            <a:r>
              <a:rPr lang="pt-PT" sz="800" b="1" baseline="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l</a:t>
            </a:r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10.º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 userDrawn="1"/>
        </p:nvSpPr>
        <p:spPr>
          <a:xfrm>
            <a:off x="6145630" y="309185"/>
            <a:ext cx="2369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PT" sz="600" b="1" dirty="0">
                <a:solidFill>
                  <a:srgbClr val="CC0000"/>
                </a:solidFill>
              </a:rPr>
              <a:t>DOMÍNIO 1 </a:t>
            </a:r>
            <a:r>
              <a:rPr lang="pt-PT" sz="600" dirty="0"/>
              <a:t>| ELEMENTOS QUÍMICOS E SUA </a:t>
            </a:r>
            <a:r>
              <a:rPr lang="pt-PT" sz="600" dirty="0" smtClean="0"/>
              <a:t>ORGANIZAÇÃO</a:t>
            </a:r>
          </a:p>
          <a:p>
            <a:pPr algn="r"/>
            <a:r>
              <a:rPr lang="pt-PT" sz="600" dirty="0"/>
              <a:t>Massa e </a:t>
            </a:r>
            <a:r>
              <a:rPr lang="pt-PT" sz="600" dirty="0" smtClean="0"/>
              <a:t>tamanho</a:t>
            </a:r>
            <a:r>
              <a:rPr lang="pt-PT" sz="600" baseline="0" dirty="0" smtClean="0"/>
              <a:t> </a:t>
            </a:r>
            <a:r>
              <a:rPr lang="pt-PT" sz="600" dirty="0" smtClean="0"/>
              <a:t>dos </a:t>
            </a:r>
            <a:r>
              <a:rPr lang="pt-PT" sz="600" dirty="0"/>
              <a:t>átomos</a:t>
            </a: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FF66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C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33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DB553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917848" y="2551837"/>
            <a:ext cx="7308304" cy="1754326"/>
          </a:xfrm>
          <a:prstGeom prst="rect">
            <a:avLst/>
          </a:prstGeom>
          <a:solidFill>
            <a:srgbClr val="FFFFFF">
              <a:alpha val="47059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rgbClr val="DA0000"/>
                </a:solidFill>
              </a:rPr>
              <a:t>O </a:t>
            </a:r>
            <a:r>
              <a:rPr lang="pt-PT" sz="5400" b="1" dirty="0" smtClean="0">
                <a:solidFill>
                  <a:srgbClr val="DA0000"/>
                </a:solidFill>
              </a:rPr>
              <a:t>modelo atómico </a:t>
            </a:r>
          </a:p>
          <a:p>
            <a:pPr algn="ctr"/>
            <a:r>
              <a:rPr lang="pt-PT" sz="5400" b="1" dirty="0" smtClean="0">
                <a:solidFill>
                  <a:srgbClr val="DA0000"/>
                </a:solidFill>
              </a:rPr>
              <a:t>de </a:t>
            </a:r>
            <a:r>
              <a:rPr lang="pt-PT" sz="5400" b="1" dirty="0">
                <a:solidFill>
                  <a:srgbClr val="DA0000"/>
                </a:solidFill>
              </a:rPr>
              <a:t>Bohr</a:t>
            </a:r>
            <a:endParaRPr lang="pt-PT" sz="5400" dirty="0">
              <a:solidFill>
                <a:srgbClr val="DA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95536" y="859954"/>
            <a:ext cx="48157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>
                <a:solidFill>
                  <a:srgbClr val="DA0000"/>
                </a:solidFill>
              </a:rPr>
              <a:t>Energia </a:t>
            </a:r>
            <a:r>
              <a:rPr lang="pt-PT" sz="2400" b="1" dirty="0" err="1">
                <a:solidFill>
                  <a:srgbClr val="DA0000"/>
                </a:solidFill>
              </a:rPr>
              <a:t>quantizada</a:t>
            </a:r>
            <a:r>
              <a:rPr lang="pt-PT" sz="2400" b="1" dirty="0">
                <a:solidFill>
                  <a:srgbClr val="DA0000"/>
                </a:solidFill>
              </a:rPr>
              <a:t> nos átomos</a:t>
            </a:r>
            <a:endParaRPr lang="pt-PT" sz="2400" dirty="0">
              <a:solidFill>
                <a:srgbClr val="DA0000"/>
              </a:solidFill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431540" y="1912764"/>
            <a:ext cx="82809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Se os átomos têm espetros descontínuos e só emitem radiações de </a:t>
            </a:r>
            <a:r>
              <a:rPr lang="pt-PT" dirty="0" smtClean="0"/>
              <a:t>energias muito </a:t>
            </a:r>
            <a:r>
              <a:rPr lang="pt-PT" dirty="0"/>
              <a:t>específicas, isso deverá querer dizer que as energias </a:t>
            </a:r>
            <a:r>
              <a:rPr lang="pt-PT" dirty="0" smtClean="0"/>
              <a:t>possíveis para </a:t>
            </a:r>
            <a:r>
              <a:rPr lang="pt-PT" dirty="0"/>
              <a:t>os átomos também são muito específicas. </a:t>
            </a:r>
            <a:endParaRPr lang="pt-PT" dirty="0" smtClean="0"/>
          </a:p>
          <a:p>
            <a:pPr algn="just"/>
            <a:r>
              <a:rPr lang="pt-PT" dirty="0" smtClean="0"/>
              <a:t>Diz‑se que </a:t>
            </a:r>
            <a:r>
              <a:rPr lang="pt-PT" dirty="0"/>
              <a:t>a energia dos </a:t>
            </a:r>
            <a:r>
              <a:rPr lang="pt-PT" dirty="0" smtClean="0"/>
              <a:t>átomos está </a:t>
            </a:r>
            <a:r>
              <a:rPr lang="pt-PT" b="1" dirty="0" err="1" smtClean="0"/>
              <a:t>quantizada</a:t>
            </a:r>
            <a:r>
              <a:rPr lang="pt-PT" dirty="0" smtClean="0"/>
              <a:t>. </a:t>
            </a:r>
          </a:p>
          <a:p>
            <a:pPr algn="just"/>
            <a:endParaRPr lang="pt-PT" dirty="0"/>
          </a:p>
          <a:p>
            <a:pPr algn="just"/>
            <a:r>
              <a:rPr lang="pt-PT" dirty="0" smtClean="0"/>
              <a:t>As </a:t>
            </a:r>
            <a:r>
              <a:rPr lang="pt-PT" dirty="0"/>
              <a:t>energias que os átomos podem assumir têm, por isso, de ser </a:t>
            </a:r>
            <a:r>
              <a:rPr lang="pt-PT" dirty="0" smtClean="0"/>
              <a:t>também descontínuas </a:t>
            </a:r>
            <a:r>
              <a:rPr lang="pt-PT" dirty="0"/>
              <a:t>e apresentam valores específicos. Logo, não podem ter </a:t>
            </a:r>
            <a:r>
              <a:rPr lang="pt-PT" dirty="0" smtClean="0"/>
              <a:t>quaisquer valores</a:t>
            </a:r>
            <a:r>
              <a:rPr lang="pt-PT" dirty="0"/>
              <a:t>, formando um conjunto descontínuo.</a:t>
            </a:r>
          </a:p>
        </p:txBody>
      </p:sp>
    </p:spTree>
    <p:extLst>
      <p:ext uri="{BB962C8B-B14F-4D97-AF65-F5344CB8AC3E}">
        <p14:creationId xmlns:p14="http://schemas.microsoft.com/office/powerpoint/2010/main" val="393783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6636171" y="6408712"/>
            <a:ext cx="2483768" cy="40466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8028384" cy="379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953344" y="4581128"/>
            <a:ext cx="3528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150" dirty="0" smtClean="0"/>
              <a:t>Se as energias dos átomos fossem contínuas, eles poderiam emitir radiações de quaisquer energias. Isso iria originar um </a:t>
            </a:r>
            <a:r>
              <a:rPr lang="pt-PT" sz="1150" b="1" dirty="0" smtClean="0"/>
              <a:t>espetro contínuo</a:t>
            </a:r>
            <a:r>
              <a:rPr lang="pt-PT" sz="1150" dirty="0" smtClean="0"/>
              <a:t>.</a:t>
            </a:r>
            <a:endParaRPr lang="pt-PT" sz="1150" dirty="0"/>
          </a:p>
        </p:txBody>
      </p:sp>
      <p:sp>
        <p:nvSpPr>
          <p:cNvPr id="9" name="Rectângulo 8"/>
          <p:cNvSpPr/>
          <p:nvPr/>
        </p:nvSpPr>
        <p:spPr>
          <a:xfrm>
            <a:off x="4769768" y="4581128"/>
            <a:ext cx="36004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150" dirty="0"/>
              <a:t>Mas se o átomo só puder ter um número bem definido </a:t>
            </a:r>
            <a:r>
              <a:rPr lang="pt-PT" sz="1150" dirty="0" smtClean="0"/>
              <a:t>de valores </a:t>
            </a:r>
            <a:r>
              <a:rPr lang="pt-PT" sz="1150" dirty="0"/>
              <a:t>de energia, existirá um conjunto finito de </a:t>
            </a:r>
            <a:r>
              <a:rPr lang="pt-PT" sz="1150" dirty="0" smtClean="0"/>
              <a:t>transições possíveis</a:t>
            </a:r>
            <a:r>
              <a:rPr lang="pt-PT" sz="1150" dirty="0"/>
              <a:t>. As radiações emitidas terão um </a:t>
            </a:r>
            <a:r>
              <a:rPr lang="pt-PT" sz="1150" b="1" dirty="0" smtClean="0"/>
              <a:t>espetro descontínuo</a:t>
            </a:r>
            <a:r>
              <a:rPr lang="pt-PT" sz="1150" dirty="0"/>
              <a:t>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856" y="5754471"/>
            <a:ext cx="7164288" cy="91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301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6636171" y="6408712"/>
            <a:ext cx="2483768" cy="40466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323528" y="908720"/>
            <a:ext cx="35670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>
                <a:solidFill>
                  <a:srgbClr val="DA0000"/>
                </a:solidFill>
              </a:rPr>
              <a:t>Os postulados de Bohr</a:t>
            </a:r>
          </a:p>
        </p:txBody>
      </p:sp>
      <p:sp>
        <p:nvSpPr>
          <p:cNvPr id="3" name="Rectângulo 2"/>
          <p:cNvSpPr/>
          <p:nvPr/>
        </p:nvSpPr>
        <p:spPr>
          <a:xfrm>
            <a:off x="683568" y="1556792"/>
            <a:ext cx="7776864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Quando estas questões estavam a ser investigadas, no início do </a:t>
            </a:r>
            <a:r>
              <a:rPr lang="pt-PT" dirty="0" smtClean="0"/>
              <a:t>século XX</a:t>
            </a:r>
            <a:r>
              <a:rPr lang="pt-PT" dirty="0"/>
              <a:t>, </a:t>
            </a:r>
            <a:r>
              <a:rPr lang="pt-PT" dirty="0" smtClean="0"/>
              <a:t>os cientistas </a:t>
            </a:r>
            <a:r>
              <a:rPr lang="pt-PT" dirty="0"/>
              <a:t>usavam o modelo planetário de </a:t>
            </a:r>
            <a:r>
              <a:rPr lang="pt-PT" dirty="0" smtClean="0"/>
              <a:t>Rutherford.</a:t>
            </a:r>
          </a:p>
          <a:p>
            <a:pPr algn="just"/>
            <a:endParaRPr lang="pt-PT" sz="2400" dirty="0" smtClean="0"/>
          </a:p>
          <a:p>
            <a:pPr algn="just"/>
            <a:r>
              <a:rPr lang="pt-PT" dirty="0" smtClean="0"/>
              <a:t>A </a:t>
            </a:r>
            <a:r>
              <a:rPr lang="pt-PT" dirty="0"/>
              <a:t>energia dos átomos era tanto maior </a:t>
            </a:r>
            <a:r>
              <a:rPr lang="pt-PT" dirty="0" smtClean="0"/>
              <a:t>quanto maiores </a:t>
            </a:r>
            <a:r>
              <a:rPr lang="pt-PT" dirty="0"/>
              <a:t>fossem as órbitas dos eletrões. E no modelo de Rutherford </a:t>
            </a:r>
            <a:r>
              <a:rPr lang="pt-PT" dirty="0" smtClean="0"/>
              <a:t>não existia </a:t>
            </a:r>
            <a:r>
              <a:rPr lang="pt-PT" dirty="0"/>
              <a:t>nenhuma restrição ao tamanho destas órbitas. Mas o modelo </a:t>
            </a:r>
            <a:r>
              <a:rPr lang="pt-PT" dirty="0" smtClean="0"/>
              <a:t>não </a:t>
            </a:r>
          </a:p>
          <a:p>
            <a:pPr algn="just"/>
            <a:r>
              <a:rPr lang="pt-PT" dirty="0" smtClean="0"/>
              <a:t>permitia explicar os espetros atómicos </a:t>
            </a:r>
          </a:p>
          <a:p>
            <a:pPr algn="just"/>
            <a:r>
              <a:rPr lang="pt-PT" dirty="0" smtClean="0"/>
              <a:t>descontínuos</a:t>
            </a:r>
            <a:r>
              <a:rPr lang="pt-PT" dirty="0"/>
              <a:t>. Em 1913, </a:t>
            </a:r>
            <a:r>
              <a:rPr lang="pt-PT" dirty="0" err="1"/>
              <a:t>Niels</a:t>
            </a:r>
            <a:r>
              <a:rPr lang="pt-PT" dirty="0"/>
              <a:t> </a:t>
            </a:r>
            <a:r>
              <a:rPr lang="pt-PT" dirty="0" smtClean="0"/>
              <a:t>Bohr </a:t>
            </a:r>
          </a:p>
          <a:p>
            <a:pPr algn="just"/>
            <a:r>
              <a:rPr lang="pt-PT" dirty="0" smtClean="0"/>
              <a:t>propôs </a:t>
            </a:r>
            <a:r>
              <a:rPr lang="pt-PT" dirty="0"/>
              <a:t>um novo modelo atómico </a:t>
            </a:r>
            <a:endParaRPr lang="pt-PT" dirty="0" smtClean="0"/>
          </a:p>
          <a:p>
            <a:pPr algn="just"/>
            <a:r>
              <a:rPr lang="pt-PT" dirty="0" smtClean="0"/>
              <a:t>Baseado em </a:t>
            </a:r>
            <a:r>
              <a:rPr lang="pt-PT" dirty="0"/>
              <a:t>três postulados </a:t>
            </a:r>
            <a:endParaRPr lang="pt-PT" dirty="0" smtClean="0"/>
          </a:p>
          <a:p>
            <a:pPr algn="just"/>
            <a:r>
              <a:rPr lang="pt-PT" dirty="0" smtClean="0"/>
              <a:t>fundamentais</a:t>
            </a:r>
            <a:r>
              <a:rPr lang="pt-PT" dirty="0"/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356992"/>
            <a:ext cx="2702322" cy="3357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2682517" y="5877272"/>
            <a:ext cx="30416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1100" dirty="0" err="1"/>
              <a:t>Niels</a:t>
            </a:r>
            <a:r>
              <a:rPr lang="pt-PT" sz="1100" dirty="0"/>
              <a:t> Bohr (1885-1962</a:t>
            </a:r>
            <a:r>
              <a:rPr lang="pt-PT" sz="1100" dirty="0" smtClean="0"/>
              <a:t>), físico </a:t>
            </a:r>
            <a:r>
              <a:rPr lang="pt-PT" sz="1100" dirty="0"/>
              <a:t>dinamarquês. </a:t>
            </a:r>
            <a:r>
              <a:rPr lang="pt-PT" sz="1100" dirty="0" smtClean="0"/>
              <a:t>Doutorou‑se </a:t>
            </a:r>
            <a:r>
              <a:rPr lang="pt-PT" sz="1100" dirty="0"/>
              <a:t>em Física em 1911 e foi </a:t>
            </a:r>
            <a:r>
              <a:rPr lang="pt-PT" sz="1100" dirty="0" smtClean="0"/>
              <a:t>prémio Nobel </a:t>
            </a:r>
            <a:r>
              <a:rPr lang="pt-PT" sz="1100" dirty="0"/>
              <a:t>da Física em </a:t>
            </a:r>
            <a:r>
              <a:rPr lang="pt-PT" sz="1100" dirty="0" smtClean="0"/>
              <a:t>1922 pelo </a:t>
            </a:r>
            <a:r>
              <a:rPr lang="pt-PT" sz="1100" dirty="0"/>
              <a:t>estudo </a:t>
            </a:r>
            <a:r>
              <a:rPr lang="pt-PT" sz="1100" dirty="0" smtClean="0"/>
              <a:t>da estrutura atómica e </a:t>
            </a:r>
            <a:r>
              <a:rPr lang="pt-PT" sz="1100" dirty="0"/>
              <a:t>da radiação. </a:t>
            </a:r>
          </a:p>
        </p:txBody>
      </p:sp>
    </p:spTree>
    <p:extLst>
      <p:ext uri="{BB962C8B-B14F-4D97-AF65-F5344CB8AC3E}">
        <p14:creationId xmlns:p14="http://schemas.microsoft.com/office/powerpoint/2010/main" val="109586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178" y="547352"/>
            <a:ext cx="3375645" cy="3529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313447" y="4221088"/>
            <a:ext cx="8685189" cy="1977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O átomo só pode existir em estados de </a:t>
            </a:r>
            <a:r>
              <a:rPr lang="pt-PT" sz="1750" dirty="0" smtClean="0"/>
              <a:t>energia bem </a:t>
            </a:r>
            <a:r>
              <a:rPr lang="pt-PT" sz="1750" dirty="0"/>
              <a:t>definidos, a que correspondem </a:t>
            </a:r>
            <a:r>
              <a:rPr lang="pt-PT" sz="1750" dirty="0" smtClean="0"/>
              <a:t>determinados valores </a:t>
            </a:r>
            <a:r>
              <a:rPr lang="pt-PT" sz="1750" dirty="0"/>
              <a:t>específicos (</a:t>
            </a:r>
            <a:r>
              <a:rPr lang="pt-PT" sz="1750" b="1" dirty="0"/>
              <a:t>níveis de </a:t>
            </a:r>
            <a:r>
              <a:rPr lang="pt-PT" sz="1750" b="1" dirty="0" smtClean="0"/>
              <a:t>energia </a:t>
            </a:r>
            <a:r>
              <a:rPr lang="pt-PT" sz="1750" b="1" dirty="0" err="1" smtClean="0"/>
              <a:t>quantizados</a:t>
            </a:r>
            <a:r>
              <a:rPr lang="pt-PT" sz="1750" dirty="0" smtClean="0"/>
              <a:t>). O </a:t>
            </a:r>
            <a:r>
              <a:rPr lang="pt-PT" sz="1750" dirty="0"/>
              <a:t>estado de menor energia é o estado </a:t>
            </a:r>
            <a:r>
              <a:rPr lang="pt-PT" sz="1750" dirty="0" smtClean="0"/>
              <a:t>fundamental, os </a:t>
            </a:r>
            <a:r>
              <a:rPr lang="pt-PT" sz="1750" dirty="0"/>
              <a:t>restantes são estados excitados.</a:t>
            </a:r>
          </a:p>
          <a:p>
            <a:pPr algn="just"/>
            <a:r>
              <a:rPr lang="pt-PT" sz="1750" dirty="0"/>
              <a:t>Ao contrário do modelo de Rutherford, em </a:t>
            </a:r>
            <a:r>
              <a:rPr lang="pt-PT" sz="1750" dirty="0" smtClean="0"/>
              <a:t>que não </a:t>
            </a:r>
            <a:r>
              <a:rPr lang="pt-PT" sz="1750" dirty="0"/>
              <a:t>havia restrição ao tamanho das órbitas, </a:t>
            </a:r>
            <a:r>
              <a:rPr lang="pt-PT" sz="1750" dirty="0" smtClean="0"/>
              <a:t>no modelo </a:t>
            </a:r>
            <a:r>
              <a:rPr lang="pt-PT" sz="1750" dirty="0"/>
              <a:t>de Bohr os eletrões descrevem </a:t>
            </a:r>
            <a:r>
              <a:rPr lang="pt-PT" sz="1750" dirty="0" smtClean="0"/>
              <a:t>órbitas definidas</a:t>
            </a:r>
            <a:r>
              <a:rPr lang="pt-PT" sz="1750" dirty="0"/>
              <a:t>, a que correspondem </a:t>
            </a:r>
            <a:r>
              <a:rPr lang="pt-PT" sz="1750" dirty="0" smtClean="0"/>
              <a:t>determinados níveis </a:t>
            </a:r>
            <a:r>
              <a:rPr lang="pt-PT" sz="1750" dirty="0"/>
              <a:t>de energia. Logo, só é possível um </a:t>
            </a:r>
            <a:r>
              <a:rPr lang="pt-PT" sz="1750" dirty="0" smtClean="0"/>
              <a:t>conjunto </a:t>
            </a:r>
            <a:r>
              <a:rPr lang="pt-PT" sz="1750" b="1" dirty="0" smtClean="0"/>
              <a:t>descontínuo</a:t>
            </a:r>
            <a:r>
              <a:rPr lang="pt-PT" sz="1750" dirty="0" smtClean="0"/>
              <a:t> </a:t>
            </a:r>
            <a:r>
              <a:rPr lang="pt-PT" sz="1750" dirty="0"/>
              <a:t>de órbitas.</a:t>
            </a:r>
          </a:p>
        </p:txBody>
      </p:sp>
    </p:spTree>
    <p:extLst>
      <p:ext uri="{BB962C8B-B14F-4D97-AF65-F5344CB8AC3E}">
        <p14:creationId xmlns:p14="http://schemas.microsoft.com/office/powerpoint/2010/main" val="109586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323528" y="4725144"/>
            <a:ext cx="85266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750" dirty="0"/>
              <a:t>Quando um eletrão absorve uma energia </a:t>
            </a:r>
            <a:r>
              <a:rPr lang="pt-PT" sz="1750" dirty="0" smtClean="0"/>
              <a:t>bem definida</a:t>
            </a:r>
            <a:r>
              <a:rPr lang="pt-PT" sz="1750" dirty="0"/>
              <a:t>, transita de um estado de energia </a:t>
            </a:r>
            <a:r>
              <a:rPr lang="pt-PT" sz="1750" dirty="0" smtClean="0"/>
              <a:t>inicial, </a:t>
            </a:r>
            <a:r>
              <a:rPr lang="pt-PT" sz="175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t-PT" sz="1750" baseline="-25000" dirty="0" err="1" smtClean="0"/>
              <a:t>i</a:t>
            </a:r>
            <a:r>
              <a:rPr lang="pt-PT" sz="175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nicial</a:t>
            </a:r>
            <a:r>
              <a:rPr lang="pt-PT" sz="1750" dirty="0"/>
              <a:t>, para um estado final de energia superior, </a:t>
            </a:r>
            <a:r>
              <a:rPr lang="pt-PT" sz="17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t-PT" sz="175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final</a:t>
            </a:r>
            <a:r>
              <a:rPr lang="pt-PT" sz="1750" dirty="0"/>
              <a:t>.</a:t>
            </a:r>
          </a:p>
          <a:p>
            <a:pPr algn="ctr"/>
            <a:r>
              <a:rPr lang="pt-PT" sz="1750" dirty="0"/>
              <a:t>A variação de energia do átomo é dada </a:t>
            </a:r>
            <a:r>
              <a:rPr lang="pt-PT" sz="1750" dirty="0" smtClean="0"/>
              <a:t>exatamente por:</a:t>
            </a:r>
          </a:p>
          <a:p>
            <a:pPr algn="ctr"/>
            <a:endParaRPr lang="pt-PT" sz="1750" dirty="0"/>
          </a:p>
          <a:p>
            <a:pPr algn="ctr"/>
            <a:r>
              <a:rPr lang="pt-PT" sz="1750" dirty="0"/>
              <a:t>Δ</a:t>
            </a:r>
            <a:r>
              <a:rPr lang="pt-PT" sz="17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t-PT" sz="1750" dirty="0"/>
              <a:t> = </a:t>
            </a:r>
            <a:r>
              <a:rPr lang="pt-PT" sz="17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t-PT" sz="175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final</a:t>
            </a:r>
            <a:r>
              <a:rPr lang="pt-PT" sz="1750" baseline="-25000" dirty="0"/>
              <a:t> </a:t>
            </a:r>
            <a:r>
              <a:rPr lang="pt-PT" sz="1750" dirty="0"/>
              <a:t>- </a:t>
            </a:r>
            <a:r>
              <a:rPr lang="pt-PT" sz="17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t-PT" sz="175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pt-PT" sz="175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nicial</a:t>
            </a:r>
            <a:r>
              <a:rPr lang="pt-PT" sz="1750" dirty="0"/>
              <a:t> &gt; 0 (ABSORÇÃO DE RADIAÇÃO)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057" y="1052736"/>
            <a:ext cx="4781887" cy="31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586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251520" y="4798457"/>
            <a:ext cx="8640960" cy="143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750" dirty="0"/>
              <a:t>Quando um eletrão passa de um estado </a:t>
            </a:r>
            <a:r>
              <a:rPr lang="pt-PT" sz="1750" dirty="0" smtClean="0"/>
              <a:t>de energia </a:t>
            </a:r>
            <a:r>
              <a:rPr lang="pt-PT" sz="1750" dirty="0"/>
              <a:t>inicial, </a:t>
            </a:r>
            <a:r>
              <a:rPr lang="pt-PT" sz="17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t-PT" sz="175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inicial</a:t>
            </a:r>
            <a:r>
              <a:rPr lang="pt-PT" sz="1750" dirty="0"/>
              <a:t>, para um estado final </a:t>
            </a:r>
            <a:r>
              <a:rPr lang="pt-PT" sz="1750" dirty="0" smtClean="0"/>
              <a:t>de energia </a:t>
            </a:r>
            <a:r>
              <a:rPr lang="pt-PT" sz="1750" dirty="0"/>
              <a:t>inferior, </a:t>
            </a:r>
            <a:r>
              <a:rPr lang="pt-PT" sz="17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t-PT" sz="175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final</a:t>
            </a:r>
            <a:r>
              <a:rPr lang="pt-PT" sz="1750" dirty="0"/>
              <a:t>, o átomo emite uma </a:t>
            </a:r>
            <a:r>
              <a:rPr lang="pt-PT" sz="1750" dirty="0" smtClean="0"/>
              <a:t>radiação de </a:t>
            </a:r>
            <a:r>
              <a:rPr lang="pt-PT" sz="1750" dirty="0"/>
              <a:t>energia bem definida. </a:t>
            </a:r>
            <a:endParaRPr lang="pt-PT" sz="1750" dirty="0" smtClean="0"/>
          </a:p>
          <a:p>
            <a:pPr algn="ctr"/>
            <a:r>
              <a:rPr lang="pt-PT" sz="1750" dirty="0" smtClean="0"/>
              <a:t>A </a:t>
            </a:r>
            <a:r>
              <a:rPr lang="pt-PT" sz="1750" dirty="0"/>
              <a:t>variação de </a:t>
            </a:r>
            <a:r>
              <a:rPr lang="pt-PT" sz="1750" dirty="0" smtClean="0"/>
              <a:t>energia do </a:t>
            </a:r>
            <a:r>
              <a:rPr lang="pt-PT" sz="1750" dirty="0"/>
              <a:t>átomo é dada exatamente por</a:t>
            </a:r>
            <a:r>
              <a:rPr lang="pt-PT" sz="1750" dirty="0" smtClean="0"/>
              <a:t>:</a:t>
            </a:r>
          </a:p>
          <a:p>
            <a:pPr algn="ctr"/>
            <a:endParaRPr lang="pt-PT" sz="1750" dirty="0"/>
          </a:p>
          <a:p>
            <a:pPr algn="ctr"/>
            <a:r>
              <a:rPr lang="pt-PT" sz="1750" dirty="0"/>
              <a:t>ΔE = </a:t>
            </a:r>
            <a:r>
              <a:rPr lang="pt-PT" sz="17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</a:t>
            </a:r>
            <a:r>
              <a:rPr lang="pt-PT" sz="175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inal</a:t>
            </a:r>
            <a:r>
              <a:rPr lang="pt-PT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750" dirty="0"/>
              <a:t>- </a:t>
            </a:r>
            <a:r>
              <a:rPr lang="pt-PT" sz="17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t-PT" sz="175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inicial</a:t>
            </a:r>
            <a:r>
              <a:rPr lang="pt-PT" sz="1750" dirty="0"/>
              <a:t> &lt; 0 (EMISSÃO DE RADIAÇÃO)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276" y="908720"/>
            <a:ext cx="4597449" cy="33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586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503548" y="1163504"/>
            <a:ext cx="8136904" cy="1977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De notar que, para as radiações serem emitidas ou absorvidas, as </a:t>
            </a:r>
            <a:r>
              <a:rPr lang="pt-PT" sz="1750" dirty="0" smtClean="0"/>
              <a:t>suas energias </a:t>
            </a:r>
            <a:r>
              <a:rPr lang="pt-PT" sz="1750" dirty="0"/>
              <a:t>têm de ser exatamente iguais à diferença de energia entre dois níveis.</a:t>
            </a:r>
          </a:p>
          <a:p>
            <a:pPr algn="just"/>
            <a:endParaRPr lang="pt-PT" sz="1750" dirty="0" smtClean="0"/>
          </a:p>
          <a:p>
            <a:pPr algn="just"/>
            <a:r>
              <a:rPr lang="pt-PT" sz="1750" dirty="0" smtClean="0"/>
              <a:t>Como </a:t>
            </a:r>
            <a:r>
              <a:rPr lang="pt-PT" sz="1750" dirty="0"/>
              <a:t>os níveis de energia estão </a:t>
            </a:r>
            <a:r>
              <a:rPr lang="pt-PT" sz="1750" dirty="0" err="1"/>
              <a:t>quantizados</a:t>
            </a:r>
            <a:r>
              <a:rPr lang="pt-PT" sz="1750" dirty="0"/>
              <a:t>, isso obriga a que as </a:t>
            </a:r>
            <a:r>
              <a:rPr lang="pt-PT" sz="1750" dirty="0" smtClean="0"/>
              <a:t>radiações emitidas </a:t>
            </a:r>
            <a:r>
              <a:rPr lang="pt-PT" sz="1750" dirty="0"/>
              <a:t>ou absorvidas tenham de ter valores muito específicos, </a:t>
            </a:r>
            <a:r>
              <a:rPr lang="pt-PT" sz="1750" dirty="0" smtClean="0"/>
              <a:t>formando um </a:t>
            </a:r>
            <a:r>
              <a:rPr lang="pt-PT" sz="1750" dirty="0"/>
              <a:t>conjunto </a:t>
            </a:r>
            <a:r>
              <a:rPr lang="pt-PT" sz="1750" b="1" dirty="0"/>
              <a:t>descontínuo </a:t>
            </a:r>
            <a:r>
              <a:rPr lang="pt-PT" sz="1750" dirty="0"/>
              <a:t>de energias. E é isso que explica os </a:t>
            </a:r>
            <a:r>
              <a:rPr lang="pt-PT" sz="1750" dirty="0" smtClean="0"/>
              <a:t>espetros descontínuos </a:t>
            </a:r>
            <a:r>
              <a:rPr lang="pt-PT" sz="1750" dirty="0"/>
              <a:t>observados.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8" y="3645023"/>
            <a:ext cx="6948264" cy="144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586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93" y="1642218"/>
            <a:ext cx="8710014" cy="3947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575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552820aefbabc190cbf76abdab6ce160b86bde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514</Words>
  <Application>Microsoft Office PowerPoint</Application>
  <PresentationFormat>Apresentação no Ecrã (4:3)</PresentationFormat>
  <Paragraphs>32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0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Maria Lopes Santos</cp:lastModifiedBy>
  <cp:revision>61</cp:revision>
  <dcterms:created xsi:type="dcterms:W3CDTF">2011-12-12T15:36:58Z</dcterms:created>
  <dcterms:modified xsi:type="dcterms:W3CDTF">2015-05-20T11:43:36Z</dcterms:modified>
</cp:coreProperties>
</file>