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000000"/>
    <a:srgbClr val="FFFFFF"/>
    <a:srgbClr val="E60000"/>
    <a:srgbClr val="CC0000"/>
    <a:srgbClr val="FF6600"/>
    <a:srgbClr val="DB5531"/>
    <a:srgbClr val="FF3300"/>
    <a:srgbClr val="555555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21-05-2015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20688" y="2682786"/>
            <a:ext cx="7902624" cy="1754326"/>
          </a:xfrm>
          <a:prstGeom prst="rect">
            <a:avLst/>
          </a:prstGeom>
          <a:solidFill>
            <a:srgbClr val="FFFFFF">
              <a:alpha val="4705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DA0000"/>
                </a:solidFill>
              </a:rPr>
              <a:t>Configuração eletrónica dos átomos</a:t>
            </a:r>
            <a:endParaRPr lang="pt-PT" sz="5400" b="1" dirty="0" smtClean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1052736"/>
            <a:ext cx="7920880" cy="154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Temos quase todas as informações necessárias para explicar como é </a:t>
            </a:r>
            <a:r>
              <a:rPr lang="pt-PT" dirty="0" smtClean="0"/>
              <a:t>que os </a:t>
            </a:r>
            <a:r>
              <a:rPr lang="pt-PT" dirty="0"/>
              <a:t>eletrões se distribuem nos átomos quando eles estão no estado fundamental.</a:t>
            </a:r>
          </a:p>
          <a:p>
            <a:pPr algn="just">
              <a:lnSpc>
                <a:spcPts val="2300"/>
              </a:lnSpc>
            </a:pPr>
            <a:r>
              <a:rPr lang="pt-PT" dirty="0"/>
              <a:t>Para isso, temos de seguir as regras anteriormente enunciadas, e </a:t>
            </a:r>
            <a:r>
              <a:rPr lang="pt-PT" dirty="0" smtClean="0"/>
              <a:t>que passamos </a:t>
            </a:r>
            <a:r>
              <a:rPr lang="pt-PT" dirty="0"/>
              <a:t>a relembrar: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52" y="2780928"/>
            <a:ext cx="7236296" cy="12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611560" y="446006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Para obedecer a este princípio, usamos o diagrama de </a:t>
            </a:r>
            <a:r>
              <a:rPr lang="pt-PT" dirty="0" err="1"/>
              <a:t>Pauling</a:t>
            </a:r>
            <a:r>
              <a:rPr lang="pt-PT" dirty="0"/>
              <a:t>, que mostra</a:t>
            </a:r>
          </a:p>
          <a:p>
            <a:pPr algn="just"/>
            <a:r>
              <a:rPr lang="pt-PT" dirty="0"/>
              <a:t>o ordenamento das orbitais em função da sua energia.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52" y="5297506"/>
            <a:ext cx="7236296" cy="96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2" y="1268760"/>
            <a:ext cx="8064896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Por exemplo, no caso do hidrogénio, que tem apenas um eletrão, este </a:t>
            </a:r>
            <a:r>
              <a:rPr lang="pt-PT" sz="1750" dirty="0" smtClean="0"/>
              <a:t>vai ocupar </a:t>
            </a:r>
            <a:r>
              <a:rPr lang="pt-PT" sz="1750" dirty="0"/>
              <a:t>a orbital de menor energia, 1</a:t>
            </a:r>
            <a:r>
              <a:rPr lang="pt-PT" sz="1750" i="1" dirty="0"/>
              <a:t>s</a:t>
            </a:r>
            <a:r>
              <a:rPr lang="pt-PT" sz="1750" dirty="0"/>
              <a:t>, que se representa por: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4"/>
          <a:stretch/>
        </p:blipFill>
        <p:spPr bwMode="auto">
          <a:xfrm>
            <a:off x="1385900" y="2146300"/>
            <a:ext cx="6372200" cy="177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539552" y="4365104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750" dirty="0"/>
              <a:t>Usando os diagramas de caixas, temos: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279" y="4929273"/>
            <a:ext cx="2477442" cy="15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97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27584" y="1558533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As configurações eletrónicas para os átomos mais simples </a:t>
            </a:r>
            <a:r>
              <a:rPr lang="pt-PT" dirty="0" smtClean="0"/>
              <a:t>apresentam‑se a </a:t>
            </a:r>
            <a:r>
              <a:rPr lang="pt-PT" dirty="0"/>
              <a:t>seguir.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8" y="2577581"/>
            <a:ext cx="9005785" cy="279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4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544" y="908720"/>
            <a:ext cx="8208912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No caso do boro, que tem 5 eletrões, o quinto eletrão tem de passar </a:t>
            </a:r>
            <a:r>
              <a:rPr lang="pt-PT" dirty="0" smtClean="0"/>
              <a:t>à orbital </a:t>
            </a:r>
            <a:r>
              <a:rPr lang="pt-PT" dirty="0"/>
              <a:t>seguinte, 2</a:t>
            </a:r>
            <a:r>
              <a:rPr lang="pt-PT" i="1" dirty="0"/>
              <a:t>p</a:t>
            </a:r>
            <a:r>
              <a:rPr lang="pt-PT" dirty="0"/>
              <a:t>. Assim, a sua configuração eletrónica é: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90" y="1700808"/>
            <a:ext cx="7380820" cy="94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67544" y="2970923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De notar que só uma das orbitais 2</a:t>
            </a:r>
            <a:r>
              <a:rPr lang="pt-PT" i="1" dirty="0"/>
              <a:t>p</a:t>
            </a:r>
            <a:r>
              <a:rPr lang="pt-PT" dirty="0"/>
              <a:t> fica ocupada, as outras ficam vazias.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Para </a:t>
            </a:r>
            <a:r>
              <a:rPr lang="pt-PT" dirty="0"/>
              <a:t>os elementos seguintes, carbono, nitrogénio e oxigénio, passamos </a:t>
            </a:r>
            <a:r>
              <a:rPr lang="pt-PT" dirty="0" smtClean="0"/>
              <a:t>a ter </a:t>
            </a:r>
            <a:r>
              <a:rPr lang="pt-PT" dirty="0"/>
              <a:t>mais eletrões para ocuparem as orbitais 2</a:t>
            </a:r>
            <a:r>
              <a:rPr lang="pt-PT" i="1" dirty="0"/>
              <a:t>p</a:t>
            </a:r>
            <a:r>
              <a:rPr lang="pt-PT" dirty="0"/>
              <a:t>, que já sabemos serem </a:t>
            </a:r>
            <a:r>
              <a:rPr lang="pt-PT" dirty="0" smtClean="0"/>
              <a:t>degeneradas. E </a:t>
            </a:r>
            <a:r>
              <a:rPr lang="pt-PT" dirty="0"/>
              <a:t>para o fazermos, temos de ter em conta uma outra regra, </a:t>
            </a:r>
            <a:r>
              <a:rPr lang="pt-PT" dirty="0" smtClean="0"/>
              <a:t>conhecida como </a:t>
            </a:r>
            <a:r>
              <a:rPr lang="pt-PT" b="1" dirty="0"/>
              <a:t>regra de </a:t>
            </a:r>
            <a:r>
              <a:rPr lang="pt-PT" b="1" dirty="0" err="1"/>
              <a:t>Hund</a:t>
            </a:r>
            <a:r>
              <a:rPr lang="pt-PT" dirty="0"/>
              <a:t>: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653" y="5059155"/>
            <a:ext cx="7596695" cy="125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47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11560" y="1052736"/>
            <a:ext cx="7920880" cy="661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Assim, os eletrões ocupam primeiro as orbitais </a:t>
            </a:r>
            <a:r>
              <a:rPr lang="pt-PT" i="1" dirty="0"/>
              <a:t>p</a:t>
            </a:r>
            <a:r>
              <a:rPr lang="pt-PT" dirty="0"/>
              <a:t> vazias, uma a uma, </a:t>
            </a:r>
            <a:r>
              <a:rPr lang="pt-PT" dirty="0" smtClean="0"/>
              <a:t>com os </a:t>
            </a:r>
            <a:r>
              <a:rPr lang="pt-PT" dirty="0"/>
              <a:t>eletrões com o mesmo </a:t>
            </a:r>
            <a:r>
              <a:rPr lang="pt-PT" i="1" dirty="0"/>
              <a:t>spin</a:t>
            </a:r>
            <a:r>
              <a:rPr lang="pt-PT" dirty="0"/>
              <a:t>, como acontece no carbono e nitrogénio: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00" y="1920598"/>
            <a:ext cx="7380000" cy="185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611560" y="4279309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Só depois é que os eletrões começam a </a:t>
            </a:r>
            <a:r>
              <a:rPr lang="pt-PT" dirty="0" smtClean="0"/>
              <a:t>emparelhar‑se dois </a:t>
            </a:r>
            <a:r>
              <a:rPr lang="pt-PT" dirty="0"/>
              <a:t>a dois, </a:t>
            </a:r>
            <a:r>
              <a:rPr lang="pt-PT" dirty="0" smtClean="0"/>
              <a:t>com </a:t>
            </a:r>
            <a:r>
              <a:rPr lang="pt-PT" i="1" dirty="0" smtClean="0"/>
              <a:t>spins</a:t>
            </a:r>
            <a:r>
              <a:rPr lang="pt-PT" dirty="0" smtClean="0"/>
              <a:t> </a:t>
            </a:r>
            <a:r>
              <a:rPr lang="pt-PT" dirty="0"/>
              <a:t>opostos, como acontece no oxigénio: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7" b="22133"/>
          <a:stretch/>
        </p:blipFill>
        <p:spPr bwMode="auto">
          <a:xfrm>
            <a:off x="882000" y="5136480"/>
            <a:ext cx="73800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483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588224" y="6262712"/>
            <a:ext cx="2422981" cy="50405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94" y="1377127"/>
            <a:ext cx="7215212" cy="155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91282" y="908720"/>
            <a:ext cx="8161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E assim sucessivamente para os casos do flúor e do néon: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91282" y="3174876"/>
            <a:ext cx="81614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Para o átomo de sódio, com onze eletrões, eles </a:t>
            </a:r>
            <a:r>
              <a:rPr lang="pt-PT" dirty="0" smtClean="0"/>
              <a:t>distribuem‑se preenchendo as </a:t>
            </a:r>
            <a:r>
              <a:rPr lang="pt-PT" dirty="0"/>
              <a:t>orbitais por ordem crescente de energia e não colocando mais </a:t>
            </a:r>
            <a:r>
              <a:rPr lang="pt-PT" dirty="0" smtClean="0"/>
              <a:t>do que </a:t>
            </a:r>
            <a:r>
              <a:rPr lang="pt-PT" dirty="0"/>
              <a:t>dois eletrões em cada orbital, ou seja</a:t>
            </a:r>
            <a:r>
              <a:rPr lang="pt-PT" dirty="0" smtClean="0"/>
              <a:t>:</a:t>
            </a:r>
          </a:p>
          <a:p>
            <a:pPr algn="just"/>
            <a:endParaRPr lang="pt-PT" dirty="0"/>
          </a:p>
          <a:p>
            <a:pPr algn="just"/>
            <a:r>
              <a:rPr lang="pt-PT" dirty="0">
                <a:solidFill>
                  <a:srgbClr val="FF0000"/>
                </a:solidFill>
              </a:rPr>
              <a:t>•</a:t>
            </a:r>
            <a:r>
              <a:rPr lang="pt-PT" dirty="0"/>
              <a:t> primeiro a orbital 1</a:t>
            </a:r>
            <a:r>
              <a:rPr lang="pt-PT" i="1" dirty="0"/>
              <a:t>s</a:t>
            </a:r>
            <a:r>
              <a:rPr lang="pt-PT" dirty="0"/>
              <a:t> com dois eletrões, depois a orbital 2</a:t>
            </a:r>
            <a:r>
              <a:rPr lang="pt-PT" i="1" dirty="0"/>
              <a:t>s</a:t>
            </a:r>
            <a:r>
              <a:rPr lang="pt-PT" dirty="0"/>
              <a:t> com dois </a:t>
            </a:r>
            <a:r>
              <a:rPr lang="pt-PT" dirty="0" smtClean="0"/>
              <a:t>eletrões, seguida </a:t>
            </a:r>
            <a:r>
              <a:rPr lang="pt-PT" dirty="0"/>
              <a:t>das orbitais 2</a:t>
            </a:r>
            <a:r>
              <a:rPr lang="pt-PT" i="1" dirty="0"/>
              <a:t>p</a:t>
            </a:r>
            <a:r>
              <a:rPr lang="pt-PT" dirty="0"/>
              <a:t> que incluem seis eletrões (porque são </a:t>
            </a:r>
            <a:r>
              <a:rPr lang="pt-PT" dirty="0" smtClean="0"/>
              <a:t>três orbitais</a:t>
            </a:r>
            <a:r>
              <a:rPr lang="pt-PT" dirty="0"/>
              <a:t>) e finalmente um eletrão na orbital 3</a:t>
            </a:r>
            <a:r>
              <a:rPr lang="pt-PT" i="1" dirty="0"/>
              <a:t>s</a:t>
            </a:r>
            <a:r>
              <a:rPr lang="pt-PT" dirty="0"/>
              <a:t>, que fica incompleta: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6" y="5410074"/>
            <a:ext cx="8615668" cy="120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83568" y="1319277"/>
            <a:ext cx="79208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/>
              <a:t>ou de forma abreviada, 1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 2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 2</a:t>
            </a:r>
            <a:r>
              <a:rPr lang="pt-PT" i="1" dirty="0"/>
              <a:t>p</a:t>
            </a:r>
            <a:r>
              <a:rPr lang="pt-PT" baseline="30000" dirty="0"/>
              <a:t>6</a:t>
            </a:r>
            <a:r>
              <a:rPr lang="pt-PT" dirty="0"/>
              <a:t> 3</a:t>
            </a:r>
            <a:r>
              <a:rPr lang="pt-PT" i="1" dirty="0"/>
              <a:t>s</a:t>
            </a:r>
            <a:r>
              <a:rPr lang="pt-PT" baseline="30000" dirty="0"/>
              <a:t>1</a:t>
            </a:r>
            <a:r>
              <a:rPr lang="pt-PT" dirty="0"/>
              <a:t>, representando em conjunto as </a:t>
            </a:r>
            <a:r>
              <a:rPr lang="pt-PT" dirty="0" smtClean="0"/>
              <a:t>orbitais p </a:t>
            </a:r>
            <a:r>
              <a:rPr lang="pt-PT" dirty="0"/>
              <a:t>degeneradas, ou ainda [</a:t>
            </a:r>
            <a:r>
              <a:rPr lang="pt-PT" dirty="0" err="1"/>
              <a:t>Ne</a:t>
            </a:r>
            <a:r>
              <a:rPr lang="pt-PT" dirty="0"/>
              <a:t>] 3</a:t>
            </a:r>
            <a:r>
              <a:rPr lang="pt-PT" i="1" dirty="0"/>
              <a:t>s</a:t>
            </a:r>
            <a:r>
              <a:rPr lang="pt-PT" baseline="30000" dirty="0"/>
              <a:t>1</a:t>
            </a:r>
            <a:r>
              <a:rPr lang="pt-PT" dirty="0"/>
              <a:t>, uma vez que os dois primeiros </a:t>
            </a:r>
            <a:r>
              <a:rPr lang="pt-PT" dirty="0" smtClean="0"/>
              <a:t>níveis (n </a:t>
            </a:r>
            <a:r>
              <a:rPr lang="pt-PT" dirty="0"/>
              <a:t>= 1 e n = 2) estão completos, o que corresponde à configuração do </a:t>
            </a:r>
            <a:r>
              <a:rPr lang="pt-PT" dirty="0" smtClean="0"/>
              <a:t>gás nobre </a:t>
            </a:r>
            <a:r>
              <a:rPr lang="pt-PT" dirty="0" err="1"/>
              <a:t>Ne</a:t>
            </a:r>
            <a:r>
              <a:rPr lang="pt-PT" dirty="0" smtClean="0"/>
              <a:t>.</a:t>
            </a:r>
          </a:p>
          <a:p>
            <a:pPr algn="just">
              <a:lnSpc>
                <a:spcPts val="2400"/>
              </a:lnSpc>
            </a:pPr>
            <a:endParaRPr lang="pt-PT" dirty="0"/>
          </a:p>
          <a:p>
            <a:pPr algn="just">
              <a:lnSpc>
                <a:spcPts val="2400"/>
              </a:lnSpc>
            </a:pPr>
            <a:r>
              <a:rPr lang="pt-PT" dirty="0"/>
              <a:t>De referir ainda que, se o princípio de energia mínima não for </a:t>
            </a:r>
            <a:r>
              <a:rPr lang="pt-PT" dirty="0" smtClean="0"/>
              <a:t>respeitado, e </a:t>
            </a:r>
            <a:r>
              <a:rPr lang="pt-PT" dirty="0"/>
              <a:t>um ou mais eletrões não aparecerem nas orbitais de menor energia, </a:t>
            </a:r>
            <a:r>
              <a:rPr lang="pt-PT" dirty="0" smtClean="0"/>
              <a:t>então a </a:t>
            </a:r>
            <a:r>
              <a:rPr lang="pt-PT" dirty="0"/>
              <a:t>configuração eletrónica poderá ser de um </a:t>
            </a:r>
            <a:r>
              <a:rPr lang="pt-PT" b="1" dirty="0"/>
              <a:t>estado excitado</a:t>
            </a:r>
            <a:r>
              <a:rPr lang="pt-PT" dirty="0" smtClean="0"/>
              <a:t>.</a:t>
            </a:r>
          </a:p>
          <a:p>
            <a:pPr algn="just">
              <a:lnSpc>
                <a:spcPts val="2400"/>
              </a:lnSpc>
            </a:pPr>
            <a:endParaRPr lang="pt-PT" dirty="0"/>
          </a:p>
          <a:p>
            <a:pPr algn="just">
              <a:lnSpc>
                <a:spcPts val="2400"/>
              </a:lnSpc>
            </a:pPr>
            <a:r>
              <a:rPr lang="pt-PT" dirty="0"/>
              <a:t>Por exemplo, para o sódio, um possível estado excitado poderia </a:t>
            </a:r>
            <a:r>
              <a:rPr lang="pt-PT" dirty="0" smtClean="0"/>
              <a:t>ser </a:t>
            </a:r>
          </a:p>
          <a:p>
            <a:pPr algn="just">
              <a:lnSpc>
                <a:spcPts val="2400"/>
              </a:lnSpc>
            </a:pPr>
            <a:r>
              <a:rPr lang="pt-PT" dirty="0" smtClean="0"/>
              <a:t>1</a:t>
            </a:r>
            <a:r>
              <a:rPr lang="pt-PT" i="1" dirty="0" smtClean="0"/>
              <a:t>s</a:t>
            </a:r>
            <a:r>
              <a:rPr lang="pt-PT" baseline="30000" dirty="0" smtClean="0"/>
              <a:t>2</a:t>
            </a:r>
            <a:r>
              <a:rPr lang="pt-PT" dirty="0" smtClean="0"/>
              <a:t> </a:t>
            </a:r>
            <a:r>
              <a:rPr lang="pt-PT" dirty="0"/>
              <a:t>2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 2</a:t>
            </a:r>
            <a:r>
              <a:rPr lang="pt-PT" i="1" dirty="0"/>
              <a:t>p</a:t>
            </a:r>
            <a:r>
              <a:rPr lang="pt-PT" baseline="30000" dirty="0"/>
              <a:t>6</a:t>
            </a:r>
            <a:r>
              <a:rPr lang="pt-PT" dirty="0"/>
              <a:t> 4</a:t>
            </a:r>
            <a:r>
              <a:rPr lang="pt-PT" i="1" dirty="0"/>
              <a:t>s</a:t>
            </a:r>
            <a:r>
              <a:rPr lang="pt-PT" baseline="30000" dirty="0"/>
              <a:t>1</a:t>
            </a:r>
            <a:r>
              <a:rPr lang="pt-PT" dirty="0"/>
              <a:t> ou mesmo 1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 2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 2</a:t>
            </a:r>
            <a:r>
              <a:rPr lang="pt-PT" i="1" dirty="0"/>
              <a:t>p</a:t>
            </a:r>
            <a:r>
              <a:rPr lang="pt-PT" baseline="30000" dirty="0"/>
              <a:t>5</a:t>
            </a:r>
            <a:r>
              <a:rPr lang="pt-PT" dirty="0"/>
              <a:t> 3</a:t>
            </a:r>
            <a:r>
              <a:rPr lang="pt-PT" i="1" dirty="0"/>
              <a:t>s</a:t>
            </a:r>
            <a:r>
              <a:rPr lang="pt-PT" baseline="30000" dirty="0"/>
              <a:t>2</a:t>
            </a:r>
            <a:r>
              <a:rPr lang="pt-P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23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91580" y="105273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DA0000"/>
                </a:solidFill>
              </a:rPr>
              <a:t>Tabela IV</a:t>
            </a:r>
            <a:r>
              <a:rPr lang="pt-PT" dirty="0"/>
              <a:t>, </a:t>
            </a:r>
            <a:r>
              <a:rPr lang="pt-PT" dirty="0" smtClean="0"/>
              <a:t>apresentam‑se todas </a:t>
            </a:r>
            <a:r>
              <a:rPr lang="pt-PT" dirty="0"/>
              <a:t>as configurações eletrónicas no </a:t>
            </a:r>
            <a:r>
              <a:rPr lang="pt-PT" dirty="0" smtClean="0"/>
              <a:t>estado fundamental</a:t>
            </a:r>
            <a:r>
              <a:rPr lang="pt-PT" dirty="0"/>
              <a:t>, do magnésio ao vanádio (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pt-PT" dirty="0"/>
              <a:t> = 23).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42" y="1988840"/>
            <a:ext cx="6444716" cy="435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00" y="1124744"/>
            <a:ext cx="6444000" cy="458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206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000" y="1194533"/>
            <a:ext cx="6444000" cy="288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9427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494</Words>
  <Application>Microsoft Office PowerPoint</Application>
  <PresentationFormat>Apresentação no Ecrã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76</cp:revision>
  <dcterms:created xsi:type="dcterms:W3CDTF">2011-12-12T15:36:58Z</dcterms:created>
  <dcterms:modified xsi:type="dcterms:W3CDTF">2015-05-21T09:07:05Z</dcterms:modified>
</cp:coreProperties>
</file>