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</p:sldIdLst>
  <p:sldSz cx="9144000" cy="6858000" type="screen4x3"/>
  <p:notesSz cx="6858000" cy="9144000"/>
  <p:custDataLst>
    <p:tags r:id="rId13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0000"/>
    <a:srgbClr val="555555"/>
    <a:srgbClr val="F6C038"/>
    <a:srgbClr val="8DC63F"/>
    <a:srgbClr val="00ABCD"/>
    <a:srgbClr val="000000"/>
    <a:srgbClr val="FFFFFF"/>
    <a:srgbClr val="E60000"/>
    <a:srgbClr val="CC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21-05-2015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5555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649" y="172269"/>
            <a:ext cx="6786614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442" y="162093"/>
            <a:ext cx="426054" cy="522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" y="162093"/>
            <a:ext cx="754144" cy="399697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6522677" y="6626507"/>
            <a:ext cx="25953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7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QUÍMICA 10 </a:t>
            </a:r>
            <a:r>
              <a:rPr lang="pt-PT" sz="700" b="1" dirty="0" smtClean="0">
                <a:solidFill>
                  <a:srgbClr val="555555"/>
                </a:solidFill>
                <a:latin typeface="Arial"/>
                <a:cs typeface="Arial"/>
              </a:rPr>
              <a:t>• </a:t>
            </a:r>
            <a:r>
              <a:rPr lang="pt-PT" sz="7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e Química A</a:t>
            </a:r>
            <a:r>
              <a:rPr lang="pt-PT" sz="7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l 10.º ano</a:t>
            </a:r>
            <a:endParaRPr lang="pt-PT" sz="7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 userDrawn="1"/>
        </p:nvSpPr>
        <p:spPr>
          <a:xfrm>
            <a:off x="6193255" y="356810"/>
            <a:ext cx="236955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PT" sz="600" b="1" dirty="0">
                <a:solidFill>
                  <a:srgbClr val="CC0000"/>
                </a:solidFill>
              </a:rPr>
              <a:t>DOMÍNIO 1 </a:t>
            </a:r>
            <a:r>
              <a:rPr lang="pt-PT" sz="600" dirty="0"/>
              <a:t>| ELEMENTOS QUÍMICOS E SUA </a:t>
            </a:r>
            <a:r>
              <a:rPr lang="pt-PT" sz="600" dirty="0" smtClean="0"/>
              <a:t>ORGANIZAÇÃO</a:t>
            </a:r>
            <a:endParaRPr lang="pt-PT" sz="6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FF66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C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33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DB553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503548" y="1690063"/>
            <a:ext cx="8136904" cy="3477875"/>
          </a:xfrm>
          <a:prstGeom prst="rect">
            <a:avLst/>
          </a:prstGeom>
          <a:solidFill>
            <a:srgbClr val="FFFFFF">
              <a:alpha val="47059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pt-PT" sz="5200" b="1" dirty="0" smtClean="0">
                <a:solidFill>
                  <a:srgbClr val="DA0000"/>
                </a:solidFill>
              </a:rPr>
              <a:t>Propriedades periódicas dos elementos representativos</a:t>
            </a:r>
          </a:p>
          <a:p>
            <a:pPr algn="ctr"/>
            <a:endParaRPr lang="pt-PT" sz="2000" b="1" dirty="0" smtClean="0">
              <a:solidFill>
                <a:srgbClr val="DA0000"/>
              </a:solidFill>
            </a:endParaRPr>
          </a:p>
          <a:p>
            <a:pPr algn="ctr"/>
            <a:r>
              <a:rPr lang="pt-PT" sz="3600" dirty="0" smtClean="0">
                <a:solidFill>
                  <a:srgbClr val="DA0000"/>
                </a:solidFill>
              </a:rPr>
              <a:t>(introdução)</a:t>
            </a:r>
            <a:endParaRPr lang="pt-PT" sz="5200" dirty="0" smtClean="0">
              <a:solidFill>
                <a:srgbClr val="DA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683568" y="908720"/>
            <a:ext cx="7776864" cy="2531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  <a:spcAft>
                <a:spcPts val="800"/>
              </a:spcAft>
            </a:pPr>
            <a:r>
              <a:rPr lang="pt-PT" sz="1750" dirty="0"/>
              <a:t>As configurações eletrónicas apresentam, como vimos, uma </a:t>
            </a:r>
            <a:r>
              <a:rPr lang="pt-PT" sz="1750" dirty="0" smtClean="0"/>
              <a:t>variação periódica </a:t>
            </a:r>
            <a:r>
              <a:rPr lang="pt-PT" sz="1750" dirty="0"/>
              <a:t>à medida que aumenta o número atómico. Como consequência </a:t>
            </a:r>
            <a:r>
              <a:rPr lang="pt-PT" sz="1750" dirty="0" smtClean="0"/>
              <a:t>há também </a:t>
            </a:r>
            <a:r>
              <a:rPr lang="pt-PT" sz="1750" dirty="0"/>
              <a:t>variações periódicas de algumas propriedades físicas e </a:t>
            </a:r>
            <a:r>
              <a:rPr lang="pt-PT" sz="1750" dirty="0" smtClean="0"/>
              <a:t>químicas, como </a:t>
            </a:r>
            <a:r>
              <a:rPr lang="pt-PT" sz="1750" dirty="0"/>
              <a:t>é o caso do raio atómico e da energia de ionização.</a:t>
            </a:r>
          </a:p>
          <a:p>
            <a:pPr algn="just">
              <a:lnSpc>
                <a:spcPts val="2300"/>
              </a:lnSpc>
              <a:spcAft>
                <a:spcPts val="800"/>
              </a:spcAft>
            </a:pPr>
            <a:r>
              <a:rPr lang="pt-PT" sz="1750" dirty="0"/>
              <a:t>Estas duas propriedades dizem respeito aos elementos. Mas na </a:t>
            </a:r>
            <a:r>
              <a:rPr lang="pt-PT" sz="1750" dirty="0" smtClean="0"/>
              <a:t>Tabela Periódica </a:t>
            </a:r>
            <a:r>
              <a:rPr lang="pt-PT" sz="1750" dirty="0"/>
              <a:t>também existem outras informações que se referem às </a:t>
            </a:r>
            <a:r>
              <a:rPr lang="pt-PT" sz="1750" dirty="0" smtClean="0"/>
              <a:t>propriedades das </a:t>
            </a:r>
            <a:r>
              <a:rPr lang="pt-PT" sz="1750" dirty="0"/>
              <a:t>substâncias elementares, que são compostas por átomos do </a:t>
            </a:r>
            <a:r>
              <a:rPr lang="pt-PT" sz="1750" dirty="0" smtClean="0"/>
              <a:t>elemento em causa.</a:t>
            </a:r>
            <a:endParaRPr lang="pt-PT" sz="175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94" y="3889437"/>
            <a:ext cx="8002413" cy="2789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6660232" y="6525344"/>
            <a:ext cx="2483768" cy="3326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475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29746" y="764704"/>
            <a:ext cx="2198038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500" b="1" dirty="0">
                <a:solidFill>
                  <a:srgbClr val="DA0000"/>
                </a:solidFill>
              </a:rPr>
              <a:t>Raio atómico</a:t>
            </a:r>
            <a:endParaRPr lang="pt-PT" sz="2500" dirty="0">
              <a:solidFill>
                <a:srgbClr val="DA0000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791580" y="1340768"/>
            <a:ext cx="7560840" cy="95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dirty="0"/>
              <a:t>Como é impossível medir diretamente o tamanho de um átomo, até </a:t>
            </a:r>
            <a:r>
              <a:rPr lang="pt-PT" dirty="0" smtClean="0"/>
              <a:t>porque a </a:t>
            </a:r>
            <a:r>
              <a:rPr lang="pt-PT" dirty="0"/>
              <a:t>nuvem eletrónica não apresenta limites definidos, podemos definir </a:t>
            </a:r>
            <a:r>
              <a:rPr lang="pt-PT" dirty="0" smtClean="0"/>
              <a:t>um átomo </a:t>
            </a:r>
            <a:r>
              <a:rPr lang="pt-PT" dirty="0"/>
              <a:t>em termos do </a:t>
            </a:r>
            <a:r>
              <a:rPr lang="pt-PT" b="1" dirty="0"/>
              <a:t>raio </a:t>
            </a:r>
            <a:r>
              <a:rPr lang="pt-PT" b="1" dirty="0" smtClean="0"/>
              <a:t>atómico.</a:t>
            </a:r>
            <a:endParaRPr lang="pt-P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37" y="2515435"/>
            <a:ext cx="3744726" cy="2425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596" y="5471840"/>
            <a:ext cx="7264809" cy="90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60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660232" y="6525344"/>
            <a:ext cx="2483768" cy="3326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827584" y="1025889"/>
            <a:ext cx="7488832" cy="1250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dirty="0"/>
              <a:t>De salientar que o valor do raio atómico corresponde a um </a:t>
            </a:r>
            <a:r>
              <a:rPr lang="pt-PT" b="1" dirty="0"/>
              <a:t>valor </a:t>
            </a:r>
            <a:r>
              <a:rPr lang="pt-PT" b="1" dirty="0" smtClean="0"/>
              <a:t>médio</a:t>
            </a:r>
            <a:r>
              <a:rPr lang="pt-PT" dirty="0" smtClean="0"/>
              <a:t>, devido </a:t>
            </a:r>
            <a:r>
              <a:rPr lang="pt-PT" dirty="0"/>
              <a:t>às vibrações moleculares.</a:t>
            </a:r>
          </a:p>
          <a:p>
            <a:pPr algn="just">
              <a:lnSpc>
                <a:spcPts val="2300"/>
              </a:lnSpc>
            </a:pPr>
            <a:r>
              <a:rPr lang="pt-PT" dirty="0"/>
              <a:t>Na Fig. 12 podemos ver como varia o raio atómico dos elementos </a:t>
            </a:r>
            <a:r>
              <a:rPr lang="pt-PT" dirty="0" smtClean="0"/>
              <a:t>representativos em </a:t>
            </a:r>
            <a:r>
              <a:rPr lang="pt-PT" dirty="0"/>
              <a:t>função da sua posição na Tabela Periódica.</a:t>
            </a:r>
            <a:endParaRPr lang="pt-P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469" y="2493296"/>
            <a:ext cx="5359062" cy="38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1628800" y="6381328"/>
            <a:ext cx="58864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100" b="1" dirty="0"/>
              <a:t>Variação do raio atómico dos elementos representativos na Tabela </a:t>
            </a:r>
            <a:r>
              <a:rPr lang="pt-PT" sz="1100" b="1" dirty="0" smtClean="0"/>
              <a:t>Periódica</a:t>
            </a:r>
            <a:endParaRPr lang="pt-PT" sz="1100" b="1" dirty="0"/>
          </a:p>
        </p:txBody>
      </p:sp>
    </p:spTree>
    <p:extLst>
      <p:ext uri="{BB962C8B-B14F-4D97-AF65-F5344CB8AC3E}">
        <p14:creationId xmlns:p14="http://schemas.microsoft.com/office/powerpoint/2010/main" val="57360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755576" y="1268760"/>
            <a:ext cx="76328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Como se pode verificar, há uma tendência para</a:t>
            </a:r>
            <a:r>
              <a:rPr lang="pt-PT" dirty="0" smtClean="0"/>
              <a:t>:</a:t>
            </a:r>
          </a:p>
          <a:p>
            <a:endParaRPr lang="pt-PT" dirty="0"/>
          </a:p>
          <a:p>
            <a:r>
              <a:rPr lang="pt-PT" dirty="0">
                <a:solidFill>
                  <a:srgbClr val="DA0000"/>
                </a:solidFill>
              </a:rPr>
              <a:t>• </a:t>
            </a:r>
            <a:r>
              <a:rPr lang="pt-PT" dirty="0"/>
              <a:t>um aumento progressivo do raio atómico ao longo de um </a:t>
            </a:r>
            <a:r>
              <a:rPr lang="pt-PT" dirty="0" smtClean="0"/>
              <a:t>grupo;</a:t>
            </a:r>
          </a:p>
          <a:p>
            <a:endParaRPr lang="pt-PT" dirty="0"/>
          </a:p>
          <a:p>
            <a:r>
              <a:rPr lang="pt-PT" dirty="0">
                <a:solidFill>
                  <a:srgbClr val="DA0000"/>
                </a:solidFill>
              </a:rPr>
              <a:t>•</a:t>
            </a:r>
            <a:r>
              <a:rPr lang="pt-PT" dirty="0"/>
              <a:t> uma diminuição do raio atómico ao longo de cada período</a:t>
            </a:r>
            <a:r>
              <a:rPr lang="pt-PT" dirty="0" smtClean="0"/>
              <a:t>.</a:t>
            </a:r>
          </a:p>
          <a:p>
            <a:endParaRPr lang="pt-PT" dirty="0"/>
          </a:p>
          <a:p>
            <a:r>
              <a:rPr lang="pt-PT" dirty="0"/>
              <a:t>O aumento do raio atómico ao longo de um grupo é compreensível </a:t>
            </a:r>
            <a:r>
              <a:rPr lang="pt-PT" dirty="0" smtClean="0"/>
              <a:t>se tivermos </a:t>
            </a:r>
            <a:r>
              <a:rPr lang="pt-PT" dirty="0"/>
              <a:t>em conta que um maior número de níveis de energia implica que </a:t>
            </a:r>
            <a:r>
              <a:rPr lang="pt-PT" dirty="0" smtClean="0"/>
              <a:t>os eletrões </a:t>
            </a:r>
            <a:r>
              <a:rPr lang="pt-PT" dirty="0"/>
              <a:t>de valência ocupem níveis superiores e, por isso, estejam mais </a:t>
            </a:r>
            <a:r>
              <a:rPr lang="pt-PT" dirty="0" smtClean="0"/>
              <a:t>afastados do </a:t>
            </a:r>
            <a:r>
              <a:rPr lang="pt-PT" dirty="0"/>
              <a:t>núcleo.</a:t>
            </a:r>
            <a:endParaRPr lang="pt-P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88" y="4857296"/>
            <a:ext cx="8388424" cy="1091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60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683568" y="1305342"/>
            <a:ext cx="7704856" cy="2725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dirty="0"/>
              <a:t>Ao longo de um período, embora o número de eletrões </a:t>
            </a:r>
            <a:r>
              <a:rPr lang="pt-PT" dirty="0" smtClean="0"/>
              <a:t>aumente progressivamente (uma </a:t>
            </a:r>
            <a:r>
              <a:rPr lang="pt-PT" dirty="0"/>
              <a:t>vez que o número atómico aumenta), estes eletrões </a:t>
            </a:r>
            <a:r>
              <a:rPr lang="pt-PT" dirty="0" smtClean="0"/>
              <a:t>adicionais irão </a:t>
            </a:r>
            <a:r>
              <a:rPr lang="pt-PT" dirty="0"/>
              <a:t>ocupar o mesmo nível de energia. </a:t>
            </a:r>
            <a:endParaRPr lang="pt-PT" dirty="0" smtClean="0"/>
          </a:p>
          <a:p>
            <a:pPr algn="just">
              <a:lnSpc>
                <a:spcPts val="2300"/>
              </a:lnSpc>
            </a:pPr>
            <a:endParaRPr lang="pt-PT" dirty="0"/>
          </a:p>
          <a:p>
            <a:pPr algn="just">
              <a:lnSpc>
                <a:spcPts val="2300"/>
              </a:lnSpc>
            </a:pPr>
            <a:r>
              <a:rPr lang="pt-PT" dirty="0" smtClean="0"/>
              <a:t>No </a:t>
            </a:r>
            <a:r>
              <a:rPr lang="pt-PT" dirty="0"/>
              <a:t>entanto, o facto de o </a:t>
            </a:r>
            <a:r>
              <a:rPr lang="pt-PT" dirty="0" smtClean="0"/>
              <a:t>núcleo também </a:t>
            </a:r>
            <a:r>
              <a:rPr lang="pt-PT" dirty="0"/>
              <a:t>ter cada vez mais protões implica um aumento da carga </a:t>
            </a:r>
            <a:r>
              <a:rPr lang="pt-PT" dirty="0" smtClean="0"/>
              <a:t>nuclear. O </a:t>
            </a:r>
            <a:r>
              <a:rPr lang="pt-PT" dirty="0"/>
              <a:t>aumento da carga nuclear </a:t>
            </a:r>
            <a:r>
              <a:rPr lang="pt-PT" dirty="0" smtClean="0"/>
              <a:t>traduz‑se por </a:t>
            </a:r>
            <a:r>
              <a:rPr lang="pt-PT" dirty="0"/>
              <a:t>uma maior atração desses </a:t>
            </a:r>
            <a:r>
              <a:rPr lang="pt-PT" dirty="0" smtClean="0"/>
              <a:t>eletrões pelo </a:t>
            </a:r>
            <a:r>
              <a:rPr lang="pt-PT" dirty="0"/>
              <a:t>núcleo, que se sobrepõe à repulsão entre os eletrões. Deste </a:t>
            </a:r>
            <a:r>
              <a:rPr lang="pt-PT" dirty="0" smtClean="0"/>
              <a:t>modo, a </a:t>
            </a:r>
            <a:r>
              <a:rPr lang="pt-PT" dirty="0"/>
              <a:t>nuvem eletrónica sofre uma contração, o que resulta num raio </a:t>
            </a:r>
            <a:r>
              <a:rPr lang="pt-PT" dirty="0" smtClean="0"/>
              <a:t>atómico menor</a:t>
            </a:r>
            <a:r>
              <a:rPr lang="pt-PT" dirty="0"/>
              <a:t>.</a:t>
            </a:r>
            <a:endParaRPr lang="pt-P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88" y="4466790"/>
            <a:ext cx="8388424" cy="1050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60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29746" y="764704"/>
            <a:ext cx="3373039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500" b="1" dirty="0" smtClean="0">
                <a:solidFill>
                  <a:srgbClr val="DA0000"/>
                </a:solidFill>
              </a:rPr>
              <a:t>Energia de ionização</a:t>
            </a:r>
            <a:endParaRPr lang="pt-PT" sz="2500" dirty="0">
              <a:solidFill>
                <a:srgbClr val="DA0000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611560" y="1913151"/>
            <a:ext cx="7920880" cy="2451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dirty="0"/>
              <a:t>O valor da </a:t>
            </a:r>
            <a:r>
              <a:rPr lang="pt-PT" b="1" dirty="0"/>
              <a:t>energia de ionização </a:t>
            </a:r>
            <a:r>
              <a:rPr lang="pt-PT" dirty="0"/>
              <a:t>é uma medida indireta da força de </a:t>
            </a:r>
            <a:r>
              <a:rPr lang="pt-PT" dirty="0" smtClean="0"/>
              <a:t>atração exercida </a:t>
            </a:r>
            <a:r>
              <a:rPr lang="pt-PT" dirty="0"/>
              <a:t>por um núcleo sobre um eletrão.</a:t>
            </a:r>
          </a:p>
          <a:p>
            <a:pPr algn="just">
              <a:lnSpc>
                <a:spcPts val="2300"/>
              </a:lnSpc>
            </a:pPr>
            <a:endParaRPr lang="pt-PT" dirty="0" smtClean="0"/>
          </a:p>
          <a:p>
            <a:pPr algn="just">
              <a:lnSpc>
                <a:spcPts val="2300"/>
              </a:lnSpc>
            </a:pPr>
            <a:r>
              <a:rPr lang="pt-PT" dirty="0" smtClean="0"/>
              <a:t>Quanto </a:t>
            </a:r>
            <a:r>
              <a:rPr lang="pt-PT" dirty="0"/>
              <a:t>maior for a energia de ionização, mais difícil é a remoção do </a:t>
            </a:r>
            <a:r>
              <a:rPr lang="pt-PT" dirty="0" smtClean="0"/>
              <a:t>eletrão, o </a:t>
            </a:r>
            <a:r>
              <a:rPr lang="pt-PT" dirty="0"/>
              <a:t>que significa que o eletrão está mais fortemente ligado ao átomo.</a:t>
            </a:r>
          </a:p>
          <a:p>
            <a:pPr algn="just">
              <a:lnSpc>
                <a:spcPts val="2300"/>
              </a:lnSpc>
            </a:pPr>
            <a:endParaRPr lang="pt-PT" dirty="0" smtClean="0"/>
          </a:p>
          <a:p>
            <a:pPr algn="just">
              <a:lnSpc>
                <a:spcPts val="2300"/>
              </a:lnSpc>
            </a:pPr>
            <a:r>
              <a:rPr lang="pt-PT" dirty="0" smtClean="0"/>
              <a:t>Para </a:t>
            </a:r>
            <a:r>
              <a:rPr lang="pt-PT" dirty="0"/>
              <a:t>um átomo com vários eletrões, a energia necessária para a </a:t>
            </a:r>
            <a:r>
              <a:rPr lang="pt-PT" dirty="0" smtClean="0"/>
              <a:t>remoção do </a:t>
            </a:r>
            <a:r>
              <a:rPr lang="pt-PT" dirty="0"/>
              <a:t>primeiro eletrão é, como já vimos, a </a:t>
            </a:r>
            <a:r>
              <a:rPr lang="pt-PT" b="1" dirty="0"/>
              <a:t>primeira energia de ionização.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7360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611560" y="1052736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/>
              <a:t>Na </a:t>
            </a:r>
            <a:r>
              <a:rPr lang="pt-PT" dirty="0" smtClean="0"/>
              <a:t>figura podemos </a:t>
            </a:r>
            <a:r>
              <a:rPr lang="pt-PT" dirty="0"/>
              <a:t>ver como varia a primeira energia de ionização (expressa em kJ/mol</a:t>
            </a:r>
            <a:r>
              <a:rPr lang="pt-PT" dirty="0" smtClean="0"/>
              <a:t>) dos elementos </a:t>
            </a:r>
            <a:r>
              <a:rPr lang="pt-PT" dirty="0"/>
              <a:t>representativos em função da sua posição na Tabela </a:t>
            </a:r>
            <a:r>
              <a:rPr lang="pt-PT" dirty="0" smtClean="0"/>
              <a:t>Periódica</a:t>
            </a:r>
            <a:endParaRPr lang="pt-P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"/>
          <a:stretch/>
        </p:blipFill>
        <p:spPr bwMode="auto">
          <a:xfrm>
            <a:off x="1979712" y="2204864"/>
            <a:ext cx="5184576" cy="414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60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539552" y="1103833"/>
            <a:ext cx="78488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Como se pode verificar, há uma tendência para</a:t>
            </a:r>
            <a:r>
              <a:rPr lang="pt-PT" dirty="0" smtClean="0"/>
              <a:t>:</a:t>
            </a:r>
          </a:p>
          <a:p>
            <a:pPr algn="just"/>
            <a:endParaRPr lang="pt-PT" dirty="0"/>
          </a:p>
          <a:p>
            <a:pPr algn="just"/>
            <a:r>
              <a:rPr lang="pt-PT" dirty="0">
                <a:solidFill>
                  <a:srgbClr val="DA0000"/>
                </a:solidFill>
              </a:rPr>
              <a:t>•</a:t>
            </a:r>
            <a:r>
              <a:rPr lang="pt-PT" dirty="0"/>
              <a:t> a diminuição progressiva da primeira energia de ionização ao longo </a:t>
            </a:r>
            <a:r>
              <a:rPr lang="pt-PT" dirty="0" smtClean="0"/>
              <a:t>de um </a:t>
            </a:r>
            <a:r>
              <a:rPr lang="pt-PT" dirty="0"/>
              <a:t>grupo</a:t>
            </a:r>
            <a:r>
              <a:rPr lang="pt-PT" dirty="0" smtClean="0"/>
              <a:t>;</a:t>
            </a:r>
          </a:p>
          <a:p>
            <a:pPr algn="just"/>
            <a:endParaRPr lang="pt-PT" dirty="0"/>
          </a:p>
          <a:p>
            <a:pPr algn="just"/>
            <a:r>
              <a:rPr lang="pt-PT" dirty="0">
                <a:solidFill>
                  <a:srgbClr val="DA0000"/>
                </a:solidFill>
              </a:rPr>
              <a:t>•</a:t>
            </a:r>
            <a:r>
              <a:rPr lang="pt-PT" dirty="0"/>
              <a:t> um aumento da primeira energia de ionização ao longo de cada </a:t>
            </a:r>
            <a:r>
              <a:rPr lang="pt-PT" dirty="0" smtClean="0"/>
              <a:t>período. Estas </a:t>
            </a:r>
            <a:r>
              <a:rPr lang="pt-PT" dirty="0"/>
              <a:t>variações estão obviamente associadas às variações do raio atómico</a:t>
            </a:r>
          </a:p>
          <a:p>
            <a:pPr algn="just"/>
            <a:r>
              <a:rPr lang="pt-PT" dirty="0"/>
              <a:t>que já explicámos</a:t>
            </a:r>
            <a:r>
              <a:rPr lang="pt-PT" dirty="0" smtClean="0"/>
              <a:t>.</a:t>
            </a:r>
          </a:p>
          <a:p>
            <a:pPr algn="just"/>
            <a:endParaRPr lang="pt-PT" dirty="0"/>
          </a:p>
          <a:p>
            <a:pPr algn="just"/>
            <a:r>
              <a:rPr lang="pt-PT" dirty="0"/>
              <a:t>Assim, a diminuição da primeira energia de ionização ao longo de </a:t>
            </a:r>
            <a:r>
              <a:rPr lang="pt-PT" dirty="0" smtClean="0"/>
              <a:t>um grupo </a:t>
            </a:r>
            <a:r>
              <a:rPr lang="pt-PT" dirty="0"/>
              <a:t>também se justifica pelo aumento do nível de energia dos </a:t>
            </a:r>
            <a:r>
              <a:rPr lang="pt-PT" dirty="0" smtClean="0"/>
              <a:t>eletrões de valência</a:t>
            </a:r>
            <a:r>
              <a:rPr lang="pt-PT" dirty="0"/>
              <a:t>. Se estes ocupam níveis de energia superiores e, por isso, mais </a:t>
            </a:r>
            <a:r>
              <a:rPr lang="pt-PT" dirty="0" smtClean="0"/>
              <a:t>afastados do </a:t>
            </a:r>
            <a:r>
              <a:rPr lang="pt-PT" dirty="0"/>
              <a:t>núcleo, são menos atraídos e mais fáceis de remover.</a:t>
            </a:r>
            <a:endParaRPr lang="pt-P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44" y="4995081"/>
            <a:ext cx="7380312" cy="1242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360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539552" y="908720"/>
            <a:ext cx="7992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160"/>
              </a:lnSpc>
            </a:pPr>
            <a:r>
              <a:rPr lang="pt-PT" dirty="0"/>
              <a:t>Ao longo de um período, a primeira energia de ionização aumenta porque </a:t>
            </a:r>
            <a:r>
              <a:rPr lang="pt-PT" dirty="0" smtClean="0"/>
              <a:t>o aumento </a:t>
            </a:r>
            <a:r>
              <a:rPr lang="pt-PT" dirty="0"/>
              <a:t>da carga nuclear se traduz por uma maior atração dos eletrões </a:t>
            </a:r>
            <a:r>
              <a:rPr lang="pt-PT" dirty="0" smtClean="0"/>
              <a:t>pelo núcleo</a:t>
            </a:r>
            <a:r>
              <a:rPr lang="pt-PT" dirty="0"/>
              <a:t>. Deste modo, os eletrões são progressivamente mais difíceis de remover.</a:t>
            </a:r>
            <a:endParaRPr lang="pt-PT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36" y="2276872"/>
            <a:ext cx="7524328" cy="92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427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552820aefbabc190cbf76abdab6ce160b86bde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</TotalTime>
  <Words>605</Words>
  <Application>Microsoft Office PowerPoint</Application>
  <PresentationFormat>Apresentação no Ecrã (4:3)</PresentationFormat>
  <Paragraphs>36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10</vt:i4>
      </vt:variant>
    </vt:vector>
  </HeadingPairs>
  <TitlesOfParts>
    <vt:vector size="11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Maria Lopes Santos</cp:lastModifiedBy>
  <cp:revision>99</cp:revision>
  <dcterms:created xsi:type="dcterms:W3CDTF">2011-12-12T15:36:58Z</dcterms:created>
  <dcterms:modified xsi:type="dcterms:W3CDTF">2015-05-21T13:41:44Z</dcterms:modified>
</cp:coreProperties>
</file>