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9" r:id="rId3"/>
    <p:sldId id="275" r:id="rId4"/>
    <p:sldId id="276" r:id="rId5"/>
    <p:sldId id="277" r:id="rId6"/>
    <p:sldId id="278" r:id="rId7"/>
    <p:sldId id="279" r:id="rId8"/>
    <p:sldId id="280" r:id="rId9"/>
    <p:sldId id="281" r:id="rId10"/>
  </p:sldIdLst>
  <p:sldSz cx="9144000" cy="6858000" type="screen4x3"/>
  <p:notesSz cx="6858000" cy="9144000"/>
  <p:custDataLst>
    <p:tags r:id="rId12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0000"/>
    <a:srgbClr val="FFFFFF"/>
    <a:srgbClr val="000000"/>
    <a:srgbClr val="E60000"/>
    <a:srgbClr val="CC0000"/>
    <a:srgbClr val="FF6600"/>
    <a:srgbClr val="DB5531"/>
    <a:srgbClr val="FF3300"/>
    <a:srgbClr val="555555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20-05-2015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5555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649" y="172269"/>
            <a:ext cx="6786614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442" y="162093"/>
            <a:ext cx="426054" cy="522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" y="162093"/>
            <a:ext cx="754144" cy="399697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6373353" y="6597932"/>
            <a:ext cx="25953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800" b="1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QUÍMICA 10 </a:t>
            </a:r>
            <a:r>
              <a:rPr lang="pt-PT" sz="800" b="1" dirty="0" smtClean="0">
                <a:solidFill>
                  <a:srgbClr val="FF3300"/>
                </a:solidFill>
                <a:latin typeface="Arial"/>
                <a:cs typeface="Arial"/>
              </a:rPr>
              <a:t>•</a:t>
            </a:r>
            <a:r>
              <a:rPr lang="pt-PT" sz="800" b="1" dirty="0" smtClean="0">
                <a:solidFill>
                  <a:srgbClr val="555555"/>
                </a:solidFill>
                <a:latin typeface="Arial"/>
                <a:cs typeface="Arial"/>
              </a:rPr>
              <a:t> </a:t>
            </a:r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e Química A</a:t>
            </a:r>
            <a:r>
              <a:rPr lang="pt-PT" sz="800" b="1" baseline="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l</a:t>
            </a:r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10.º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 userDrawn="1"/>
        </p:nvSpPr>
        <p:spPr>
          <a:xfrm>
            <a:off x="6145630" y="309185"/>
            <a:ext cx="23695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PT" sz="600" b="1" dirty="0">
                <a:solidFill>
                  <a:srgbClr val="CC0000"/>
                </a:solidFill>
              </a:rPr>
              <a:t>DOMÍNIO 1 </a:t>
            </a:r>
            <a:r>
              <a:rPr lang="pt-PT" sz="600" dirty="0"/>
              <a:t>| ELEMENTOS QUÍMICOS E SUA </a:t>
            </a:r>
            <a:r>
              <a:rPr lang="pt-PT" sz="600" dirty="0" smtClean="0"/>
              <a:t>ORGANIZAÇÃO</a:t>
            </a:r>
          </a:p>
          <a:p>
            <a:pPr algn="r"/>
            <a:r>
              <a:rPr lang="pt-PT" sz="600" dirty="0"/>
              <a:t>Massa e </a:t>
            </a:r>
            <a:r>
              <a:rPr lang="pt-PT" sz="600" dirty="0" smtClean="0"/>
              <a:t>tamanho</a:t>
            </a:r>
            <a:r>
              <a:rPr lang="pt-PT" sz="600" baseline="0" dirty="0" smtClean="0"/>
              <a:t> </a:t>
            </a:r>
            <a:r>
              <a:rPr lang="pt-PT" sz="600" dirty="0" smtClean="0"/>
              <a:t>dos </a:t>
            </a:r>
            <a:r>
              <a:rPr lang="pt-PT" sz="600" dirty="0"/>
              <a:t>átomos</a:t>
            </a: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FF66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C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33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DB553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917848" y="2551837"/>
            <a:ext cx="7308304" cy="1754326"/>
          </a:xfrm>
          <a:prstGeom prst="rect">
            <a:avLst/>
          </a:prstGeom>
          <a:solidFill>
            <a:srgbClr val="FFFFFF">
              <a:alpha val="47059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rgbClr val="DA0000"/>
                </a:solidFill>
              </a:rPr>
              <a:t>Distribuição dos eletrões nos átomos</a:t>
            </a:r>
            <a:endParaRPr lang="pt-PT" sz="5400" dirty="0">
              <a:solidFill>
                <a:srgbClr val="DA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1115616" y="859954"/>
            <a:ext cx="69127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>
                <a:solidFill>
                  <a:srgbClr val="DA0000"/>
                </a:solidFill>
              </a:rPr>
              <a:t>Será que os eletrões estão todos </a:t>
            </a:r>
            <a:endParaRPr lang="pt-PT" sz="2400" b="1" dirty="0" smtClean="0">
              <a:solidFill>
                <a:srgbClr val="DA0000"/>
              </a:solidFill>
            </a:endParaRPr>
          </a:p>
          <a:p>
            <a:pPr algn="ctr"/>
            <a:r>
              <a:rPr lang="pt-PT" sz="2400" b="1" dirty="0" smtClean="0">
                <a:solidFill>
                  <a:srgbClr val="DA0000"/>
                </a:solidFill>
              </a:rPr>
              <a:t>no nível </a:t>
            </a:r>
            <a:r>
              <a:rPr lang="pt-PT" sz="2400" b="1" dirty="0">
                <a:solidFill>
                  <a:srgbClr val="DA0000"/>
                </a:solidFill>
              </a:rPr>
              <a:t>de energia mais baixa?</a:t>
            </a:r>
            <a:endParaRPr lang="pt-PT" sz="2400" dirty="0">
              <a:solidFill>
                <a:srgbClr val="DA0000"/>
              </a:solidFill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914439" y="2492896"/>
            <a:ext cx="73151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Na </a:t>
            </a:r>
            <a:r>
              <a:rPr lang="pt-PT" dirty="0">
                <a:solidFill>
                  <a:srgbClr val="DA0000"/>
                </a:solidFill>
              </a:rPr>
              <a:t>Tabela II </a:t>
            </a:r>
            <a:r>
              <a:rPr lang="pt-PT" dirty="0" smtClean="0"/>
              <a:t>encontram‑se dados </a:t>
            </a:r>
            <a:r>
              <a:rPr lang="pt-PT" dirty="0"/>
              <a:t>de energias de remoção eletrónica </a:t>
            </a:r>
            <a:r>
              <a:rPr lang="pt-PT" dirty="0" smtClean="0"/>
              <a:t>para vários </a:t>
            </a:r>
            <a:r>
              <a:rPr lang="pt-PT" dirty="0"/>
              <a:t>elementos químicos, obtidos por uma técnica chamada </a:t>
            </a:r>
            <a:r>
              <a:rPr lang="pt-PT" dirty="0" smtClean="0"/>
              <a:t>espetroscopia </a:t>
            </a:r>
            <a:r>
              <a:rPr lang="pt-PT" dirty="0" err="1" smtClean="0"/>
              <a:t>fotoeletrónica</a:t>
            </a:r>
            <a:r>
              <a:rPr lang="pt-PT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43" y="3789040"/>
            <a:ext cx="8513115" cy="2037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783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467544" y="980728"/>
            <a:ext cx="8208912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Destes dados experimentais podemos concluir que</a:t>
            </a:r>
            <a:r>
              <a:rPr lang="pt-PT" sz="1750" dirty="0" smtClean="0"/>
              <a:t>:</a:t>
            </a:r>
          </a:p>
          <a:p>
            <a:pPr algn="just"/>
            <a:endParaRPr lang="pt-PT" sz="1750" dirty="0" smtClean="0"/>
          </a:p>
          <a:p>
            <a:pPr algn="just"/>
            <a:endParaRPr lang="pt-PT" sz="1750" dirty="0"/>
          </a:p>
          <a:p>
            <a:pPr algn="just"/>
            <a:endParaRPr lang="pt-PT" sz="1750" dirty="0"/>
          </a:p>
          <a:p>
            <a:pPr algn="just"/>
            <a:r>
              <a:rPr lang="pt-PT" sz="1750" dirty="0">
                <a:solidFill>
                  <a:srgbClr val="DA0000"/>
                </a:solidFill>
              </a:rPr>
              <a:t>•</a:t>
            </a:r>
            <a:r>
              <a:rPr lang="pt-PT" sz="1750" dirty="0"/>
              <a:t> o hidrogénio (H), como já sabíamos, só tem uma energia de </a:t>
            </a:r>
            <a:r>
              <a:rPr lang="pt-PT" sz="1750" dirty="0" smtClean="0"/>
              <a:t>remoção (2,18 </a:t>
            </a:r>
            <a:r>
              <a:rPr lang="pt-PT" sz="1750" dirty="0" smtClean="0">
                <a:sym typeface="Symbol"/>
              </a:rPr>
              <a:t></a:t>
            </a:r>
            <a:r>
              <a:rPr lang="pt-PT" sz="1750" dirty="0" smtClean="0"/>
              <a:t> </a:t>
            </a:r>
            <a:r>
              <a:rPr lang="pt-PT" sz="1750" dirty="0"/>
              <a:t>10</a:t>
            </a:r>
            <a:r>
              <a:rPr lang="pt-PT" sz="1750" baseline="30000" dirty="0"/>
              <a:t>‑18</a:t>
            </a:r>
            <a:r>
              <a:rPr lang="pt-PT" sz="1750" dirty="0"/>
              <a:t> J) pois só tem um eletrão</a:t>
            </a:r>
            <a:r>
              <a:rPr lang="pt-PT" sz="1750" dirty="0" smtClean="0"/>
              <a:t>;</a:t>
            </a:r>
          </a:p>
          <a:p>
            <a:pPr algn="just"/>
            <a:endParaRPr lang="pt-PT" sz="1750" dirty="0"/>
          </a:p>
          <a:p>
            <a:pPr algn="just"/>
            <a:r>
              <a:rPr lang="pt-PT" sz="1750" dirty="0">
                <a:solidFill>
                  <a:srgbClr val="DA0000"/>
                </a:solidFill>
              </a:rPr>
              <a:t>• </a:t>
            </a:r>
            <a:r>
              <a:rPr lang="pt-PT" sz="1750" dirty="0"/>
              <a:t>o hélio (</a:t>
            </a:r>
            <a:r>
              <a:rPr lang="pt-PT" sz="1750" dirty="0" err="1"/>
              <a:t>He</a:t>
            </a:r>
            <a:r>
              <a:rPr lang="pt-PT" sz="1750" dirty="0"/>
              <a:t>), que possui dois eletrões, também só tem uma energia </a:t>
            </a:r>
            <a:r>
              <a:rPr lang="pt-PT" sz="1750" dirty="0" smtClean="0"/>
              <a:t>de remoção</a:t>
            </a:r>
            <a:r>
              <a:rPr lang="pt-PT" sz="1750" dirty="0"/>
              <a:t>. Isto significa que ambos os eletrões do hélio têm a </a:t>
            </a:r>
            <a:r>
              <a:rPr lang="pt-PT" sz="1750" dirty="0" smtClean="0"/>
              <a:t>mesma energia</a:t>
            </a:r>
            <a:r>
              <a:rPr lang="pt-PT" sz="1750" dirty="0"/>
              <a:t>, ou seja, deverão estar no mesmo nível de energia</a:t>
            </a:r>
            <a:r>
              <a:rPr lang="pt-PT" sz="1750" dirty="0" smtClean="0"/>
              <a:t>;</a:t>
            </a:r>
          </a:p>
          <a:p>
            <a:pPr algn="just"/>
            <a:endParaRPr lang="pt-PT" sz="1750" dirty="0"/>
          </a:p>
          <a:p>
            <a:pPr algn="just"/>
            <a:r>
              <a:rPr lang="pt-PT" sz="1750" dirty="0">
                <a:solidFill>
                  <a:srgbClr val="DA0000"/>
                </a:solidFill>
              </a:rPr>
              <a:t>•</a:t>
            </a:r>
            <a:r>
              <a:rPr lang="pt-PT" sz="1750" dirty="0"/>
              <a:t> para o lítio (Li), que possui três eletrões, existem duas energias de </a:t>
            </a:r>
            <a:r>
              <a:rPr lang="pt-PT" sz="1750" dirty="0" smtClean="0"/>
              <a:t>remoção diferentes</a:t>
            </a:r>
            <a:r>
              <a:rPr lang="pt-PT" sz="1750" dirty="0"/>
              <a:t>. Isto significa que se fornecermos 8,77 </a:t>
            </a:r>
            <a:r>
              <a:rPr lang="pt-PT" sz="1750" dirty="0">
                <a:sym typeface="Symbol"/>
              </a:rPr>
              <a:t></a:t>
            </a:r>
            <a:r>
              <a:rPr lang="pt-PT" sz="1750" dirty="0" smtClean="0"/>
              <a:t> </a:t>
            </a:r>
            <a:r>
              <a:rPr lang="pt-PT" sz="1750" dirty="0"/>
              <a:t>10</a:t>
            </a:r>
            <a:r>
              <a:rPr lang="pt-PT" sz="1750" baseline="30000" dirty="0"/>
              <a:t>‑18</a:t>
            </a:r>
            <a:r>
              <a:rPr lang="pt-PT" sz="1750" dirty="0"/>
              <a:t> J a </a:t>
            </a:r>
            <a:r>
              <a:rPr lang="pt-PT" sz="1750" dirty="0" smtClean="0"/>
              <a:t>um átomo </a:t>
            </a:r>
            <a:r>
              <a:rPr lang="pt-PT" sz="1750" dirty="0"/>
              <a:t>de lítio é possível remover um dos seus eletrões, mas se lhe </a:t>
            </a:r>
            <a:r>
              <a:rPr lang="pt-PT" sz="1750" dirty="0" smtClean="0"/>
              <a:t>fornecermos 0,86 </a:t>
            </a:r>
            <a:r>
              <a:rPr lang="pt-PT" sz="1750" dirty="0">
                <a:sym typeface="Symbol"/>
              </a:rPr>
              <a:t></a:t>
            </a:r>
            <a:r>
              <a:rPr lang="pt-PT" sz="1750" dirty="0" smtClean="0"/>
              <a:t> </a:t>
            </a:r>
            <a:r>
              <a:rPr lang="pt-PT" sz="1750" dirty="0"/>
              <a:t>10</a:t>
            </a:r>
            <a:r>
              <a:rPr lang="pt-PT" sz="1750" baseline="30000" dirty="0"/>
              <a:t>‑18</a:t>
            </a:r>
            <a:r>
              <a:rPr lang="pt-PT" sz="1750" dirty="0"/>
              <a:t> J também é possível extrair um eletrão. </a:t>
            </a:r>
            <a:r>
              <a:rPr lang="pt-PT" sz="1750" dirty="0" smtClean="0"/>
              <a:t>Então, significa </a:t>
            </a:r>
            <a:r>
              <a:rPr lang="pt-PT" sz="1750" dirty="0"/>
              <a:t>que, para os três eletrões do lítio, existem dois valores </a:t>
            </a:r>
            <a:r>
              <a:rPr lang="pt-PT" sz="1750" dirty="0" smtClean="0"/>
              <a:t>de energia </a:t>
            </a:r>
            <a:r>
              <a:rPr lang="pt-PT" sz="1750" dirty="0"/>
              <a:t>possíveis</a:t>
            </a:r>
            <a:r>
              <a:rPr lang="pt-PT" sz="1750" dirty="0" smtClean="0"/>
              <a:t>;</a:t>
            </a:r>
          </a:p>
          <a:p>
            <a:pPr algn="just"/>
            <a:endParaRPr lang="pt-PT" sz="1750" dirty="0"/>
          </a:p>
          <a:p>
            <a:pPr algn="just"/>
            <a:r>
              <a:rPr lang="pt-PT" sz="1750" dirty="0">
                <a:solidFill>
                  <a:srgbClr val="DA0000"/>
                </a:solidFill>
              </a:rPr>
              <a:t>•</a:t>
            </a:r>
            <a:r>
              <a:rPr lang="pt-PT" sz="1750" dirty="0"/>
              <a:t> tal como o lítio, os eletrões do berílio (</a:t>
            </a:r>
            <a:r>
              <a:rPr lang="pt-PT" sz="1750" dirty="0" err="1"/>
              <a:t>Be</a:t>
            </a:r>
            <a:r>
              <a:rPr lang="pt-PT" sz="1750" dirty="0"/>
              <a:t>) também têm dois valores de energia possíveis;</a:t>
            </a:r>
          </a:p>
          <a:p>
            <a:pPr algn="just"/>
            <a:endParaRPr lang="pt-PT" sz="1750" dirty="0" smtClean="0"/>
          </a:p>
        </p:txBody>
      </p:sp>
    </p:spTree>
    <p:extLst>
      <p:ext uri="{BB962C8B-B14F-4D97-AF65-F5344CB8AC3E}">
        <p14:creationId xmlns:p14="http://schemas.microsoft.com/office/powerpoint/2010/main" val="227575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732240" y="6344384"/>
            <a:ext cx="2376264" cy="47667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467544" y="836712"/>
            <a:ext cx="8208912" cy="3593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 smtClean="0">
                <a:solidFill>
                  <a:srgbClr val="DA0000"/>
                </a:solidFill>
              </a:rPr>
              <a:t>•</a:t>
            </a:r>
            <a:r>
              <a:rPr lang="pt-PT" sz="1750" dirty="0" smtClean="0"/>
              <a:t> </a:t>
            </a:r>
            <a:r>
              <a:rPr lang="pt-PT" sz="1750" dirty="0"/>
              <a:t>todos os átomos do boro (B) ao néon (</a:t>
            </a:r>
            <a:r>
              <a:rPr lang="pt-PT" sz="1750" dirty="0" err="1"/>
              <a:t>Ne</a:t>
            </a:r>
            <a:r>
              <a:rPr lang="pt-PT" sz="1750" dirty="0"/>
              <a:t>) têm três energias de </a:t>
            </a:r>
            <a:r>
              <a:rPr lang="pt-PT" sz="1750" dirty="0" smtClean="0"/>
              <a:t>remoção diferentes</a:t>
            </a:r>
            <a:r>
              <a:rPr lang="pt-PT" sz="1750" dirty="0"/>
              <a:t>. Logo, os eletrões destes átomos deverão estar </a:t>
            </a:r>
            <a:r>
              <a:rPr lang="pt-PT" sz="1750" dirty="0" smtClean="0"/>
              <a:t>distribuídos por </a:t>
            </a:r>
            <a:r>
              <a:rPr lang="pt-PT" sz="1750" dirty="0"/>
              <a:t>três níveis de energia</a:t>
            </a:r>
            <a:r>
              <a:rPr lang="pt-PT" sz="1750" dirty="0" smtClean="0"/>
              <a:t>;</a:t>
            </a:r>
          </a:p>
          <a:p>
            <a:pPr algn="just"/>
            <a:endParaRPr lang="pt-PT" sz="1750" dirty="0"/>
          </a:p>
          <a:p>
            <a:pPr algn="just"/>
            <a:r>
              <a:rPr lang="pt-PT" sz="1750" dirty="0">
                <a:solidFill>
                  <a:srgbClr val="DA0000"/>
                </a:solidFill>
              </a:rPr>
              <a:t>•</a:t>
            </a:r>
            <a:r>
              <a:rPr lang="pt-PT" sz="1750" dirty="0"/>
              <a:t> já o sódio (Na) tem quatro valores de energia de remoção, o que </a:t>
            </a:r>
            <a:r>
              <a:rPr lang="pt-PT" sz="1750" dirty="0" smtClean="0"/>
              <a:t>significa que </a:t>
            </a:r>
            <a:r>
              <a:rPr lang="pt-PT" sz="1750" dirty="0"/>
              <a:t>os seus onze eletrões têm quatro valores possíveis de energia, </a:t>
            </a:r>
            <a:r>
              <a:rPr lang="pt-PT" sz="1750" dirty="0" smtClean="0"/>
              <a:t>ou seja</a:t>
            </a:r>
            <a:r>
              <a:rPr lang="pt-PT" sz="1750" dirty="0"/>
              <a:t>, deverão estar distribuídos por quatro níveis de energia</a:t>
            </a:r>
            <a:r>
              <a:rPr lang="pt-PT" sz="1750" dirty="0" smtClean="0"/>
              <a:t>;</a:t>
            </a:r>
          </a:p>
          <a:p>
            <a:pPr algn="just"/>
            <a:endParaRPr lang="pt-PT" sz="1750" dirty="0"/>
          </a:p>
          <a:p>
            <a:pPr algn="just"/>
            <a:r>
              <a:rPr lang="pt-PT" sz="1750" dirty="0">
                <a:solidFill>
                  <a:srgbClr val="DA0000"/>
                </a:solidFill>
              </a:rPr>
              <a:t>•</a:t>
            </a:r>
            <a:r>
              <a:rPr lang="pt-PT" sz="1750" dirty="0"/>
              <a:t> tal como o sódio, os eletrões do magnésio (Mg) também têm </a:t>
            </a:r>
            <a:r>
              <a:rPr lang="pt-PT" sz="1750" dirty="0" smtClean="0"/>
              <a:t>quatro valores </a:t>
            </a:r>
            <a:r>
              <a:rPr lang="pt-PT" sz="1750" dirty="0"/>
              <a:t>de energia possíveis</a:t>
            </a:r>
            <a:r>
              <a:rPr lang="pt-PT" sz="1750" dirty="0" smtClean="0"/>
              <a:t>.</a:t>
            </a:r>
          </a:p>
          <a:p>
            <a:pPr algn="just"/>
            <a:endParaRPr lang="pt-PT" sz="1750" dirty="0" smtClean="0"/>
          </a:p>
          <a:p>
            <a:pPr algn="just"/>
            <a:r>
              <a:rPr lang="pt-PT" sz="1750" dirty="0"/>
              <a:t>A conclusão dos dados analisados, que podemos generalizar para </a:t>
            </a:r>
            <a:r>
              <a:rPr lang="pt-PT" sz="1750" dirty="0" smtClean="0"/>
              <a:t>outros átomos </a:t>
            </a:r>
            <a:r>
              <a:rPr lang="pt-PT" sz="1750" dirty="0" err="1"/>
              <a:t>polieletrónicos</a:t>
            </a:r>
            <a:r>
              <a:rPr lang="pt-PT" sz="1750" dirty="0"/>
              <a:t>, é que: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955" y="4653136"/>
            <a:ext cx="6202090" cy="2114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219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611560" y="1028343"/>
            <a:ext cx="77768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Repare ainda que, para o mesmo elemento, as energias de remoção </a:t>
            </a:r>
            <a:r>
              <a:rPr lang="pt-PT" dirty="0" smtClean="0"/>
              <a:t>às vezes </a:t>
            </a:r>
            <a:r>
              <a:rPr lang="pt-PT" dirty="0"/>
              <a:t>variam muito, outras vezes apresentam valores próximos.</a:t>
            </a:r>
          </a:p>
          <a:p>
            <a:pPr algn="just"/>
            <a:endParaRPr lang="pt-PT" dirty="0" smtClean="0"/>
          </a:p>
          <a:p>
            <a:pPr algn="just"/>
            <a:r>
              <a:rPr lang="pt-PT" dirty="0" smtClean="0"/>
              <a:t>Por </a:t>
            </a:r>
            <a:r>
              <a:rPr lang="pt-PT" dirty="0"/>
              <a:t>exemplo, para o sódio a energia mais baixa é de 0,82 </a:t>
            </a:r>
            <a:r>
              <a:rPr lang="pt-PT" dirty="0">
                <a:sym typeface="Symbol"/>
              </a:rPr>
              <a:t></a:t>
            </a:r>
            <a:r>
              <a:rPr lang="pt-PT" dirty="0" smtClean="0"/>
              <a:t> </a:t>
            </a:r>
            <a:r>
              <a:rPr lang="pt-PT" dirty="0"/>
              <a:t>10</a:t>
            </a:r>
            <a:r>
              <a:rPr lang="pt-PT" baseline="30000" dirty="0"/>
              <a:t>‑18</a:t>
            </a:r>
            <a:r>
              <a:rPr lang="pt-PT" dirty="0"/>
              <a:t> J, </a:t>
            </a:r>
            <a:r>
              <a:rPr lang="pt-PT" dirty="0" smtClean="0"/>
              <a:t>seguida de </a:t>
            </a:r>
            <a:r>
              <a:rPr lang="pt-PT" dirty="0"/>
              <a:t>4,98 </a:t>
            </a:r>
            <a:r>
              <a:rPr lang="pt-PT" dirty="0">
                <a:sym typeface="Symbol"/>
              </a:rPr>
              <a:t></a:t>
            </a:r>
            <a:r>
              <a:rPr lang="pt-PT" dirty="0" smtClean="0"/>
              <a:t> </a:t>
            </a:r>
            <a:r>
              <a:rPr lang="pt-PT" dirty="0"/>
              <a:t>10</a:t>
            </a:r>
            <a:r>
              <a:rPr lang="pt-PT" baseline="30000" dirty="0"/>
              <a:t>‑18</a:t>
            </a:r>
            <a:r>
              <a:rPr lang="pt-PT" dirty="0"/>
              <a:t> J, o que representa um aumento de um fator maior do </a:t>
            </a:r>
            <a:r>
              <a:rPr lang="pt-PT" dirty="0" smtClean="0"/>
              <a:t>que cinco</a:t>
            </a:r>
            <a:r>
              <a:rPr lang="pt-PT" dirty="0"/>
              <a:t>. A terceira energia, 10,2 </a:t>
            </a:r>
            <a:r>
              <a:rPr lang="pt-PT" dirty="0">
                <a:sym typeface="Symbol"/>
              </a:rPr>
              <a:t></a:t>
            </a:r>
            <a:r>
              <a:rPr lang="pt-PT" dirty="0" smtClean="0"/>
              <a:t> </a:t>
            </a:r>
            <a:r>
              <a:rPr lang="pt-PT" dirty="0"/>
              <a:t>10</a:t>
            </a:r>
            <a:r>
              <a:rPr lang="pt-PT" baseline="30000" dirty="0"/>
              <a:t>‑18</a:t>
            </a:r>
            <a:r>
              <a:rPr lang="pt-PT" dirty="0"/>
              <a:t> J, é pouco mais do dobro da </a:t>
            </a:r>
            <a:r>
              <a:rPr lang="pt-PT" dirty="0" smtClean="0"/>
              <a:t>segunda, mas </a:t>
            </a:r>
            <a:r>
              <a:rPr lang="pt-PT" dirty="0"/>
              <a:t>a quarta, 172 </a:t>
            </a:r>
            <a:r>
              <a:rPr lang="pt-PT" dirty="0">
                <a:sym typeface="Symbol"/>
              </a:rPr>
              <a:t></a:t>
            </a:r>
            <a:r>
              <a:rPr lang="pt-PT" dirty="0" smtClean="0"/>
              <a:t> </a:t>
            </a:r>
            <a:r>
              <a:rPr lang="pt-PT" dirty="0"/>
              <a:t>10</a:t>
            </a:r>
            <a:r>
              <a:rPr lang="pt-PT" baseline="30000" dirty="0"/>
              <a:t>‑18</a:t>
            </a:r>
            <a:r>
              <a:rPr lang="pt-PT" dirty="0"/>
              <a:t> J, é cerca de dezassete vezes superior à terceira.</a:t>
            </a:r>
          </a:p>
          <a:p>
            <a:pPr algn="r"/>
            <a:endParaRPr lang="pt-PT" dirty="0" smtClean="0"/>
          </a:p>
          <a:p>
            <a:pPr algn="r"/>
            <a:endParaRPr lang="pt-PT" dirty="0" smtClean="0"/>
          </a:p>
          <a:p>
            <a:pPr algn="r"/>
            <a:r>
              <a:rPr lang="pt-PT" dirty="0" smtClean="0"/>
              <a:t>A </a:t>
            </a:r>
            <a:r>
              <a:rPr lang="pt-PT" dirty="0"/>
              <a:t>proximidade entre os valores das segunda </a:t>
            </a:r>
            <a:r>
              <a:rPr lang="pt-PT" dirty="0" smtClean="0"/>
              <a:t>e </a:t>
            </a:r>
          </a:p>
          <a:p>
            <a:pPr algn="r"/>
            <a:r>
              <a:rPr lang="pt-PT" dirty="0" smtClean="0"/>
              <a:t>terceira </a:t>
            </a:r>
            <a:r>
              <a:rPr lang="pt-PT" dirty="0"/>
              <a:t>energias </a:t>
            </a:r>
            <a:r>
              <a:rPr lang="pt-PT" dirty="0" smtClean="0"/>
              <a:t>poderá sugerir </a:t>
            </a:r>
            <a:r>
              <a:rPr lang="pt-PT" dirty="0"/>
              <a:t>eletrões </a:t>
            </a:r>
            <a:r>
              <a:rPr lang="pt-PT" dirty="0" smtClean="0"/>
              <a:t>que </a:t>
            </a:r>
          </a:p>
          <a:p>
            <a:pPr algn="r"/>
            <a:r>
              <a:rPr lang="pt-PT" dirty="0" smtClean="0"/>
              <a:t>se </a:t>
            </a:r>
            <a:r>
              <a:rPr lang="pt-PT" dirty="0"/>
              <a:t>encontram num mesmo nível, </a:t>
            </a:r>
            <a:r>
              <a:rPr lang="pt-PT" dirty="0" smtClean="0"/>
              <a:t>mas que </a:t>
            </a:r>
          </a:p>
          <a:p>
            <a:pPr algn="r"/>
            <a:r>
              <a:rPr lang="pt-PT" dirty="0" smtClean="0"/>
              <a:t>este se divide em subníveis.</a:t>
            </a:r>
            <a:endParaRPr lang="pt-P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96463"/>
            <a:ext cx="2664296" cy="3000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2987824" y="611224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PT" sz="1200" dirty="0"/>
              <a:t>Representação dos </a:t>
            </a:r>
            <a:r>
              <a:rPr lang="pt-PT" sz="1200" dirty="0" smtClean="0"/>
              <a:t>possíveis níveis e</a:t>
            </a:r>
          </a:p>
          <a:p>
            <a:r>
              <a:rPr lang="pt-PT" sz="1200" dirty="0" smtClean="0"/>
              <a:t>subníveis </a:t>
            </a:r>
            <a:r>
              <a:rPr lang="pt-PT" sz="1200" dirty="0"/>
              <a:t>para </a:t>
            </a:r>
            <a:r>
              <a:rPr lang="pt-PT" sz="1200" dirty="0" smtClean="0"/>
              <a:t>o átomo </a:t>
            </a:r>
            <a:r>
              <a:rPr lang="pt-PT" sz="1200" dirty="0"/>
              <a:t>de sódio.</a:t>
            </a:r>
          </a:p>
        </p:txBody>
      </p:sp>
    </p:spTree>
    <p:extLst>
      <p:ext uri="{BB962C8B-B14F-4D97-AF65-F5344CB8AC3E}">
        <p14:creationId xmlns:p14="http://schemas.microsoft.com/office/powerpoint/2010/main" val="361219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6732240" y="6344384"/>
            <a:ext cx="2376264" cy="47667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395536" y="908720"/>
            <a:ext cx="34147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400" b="1" dirty="0" smtClean="0">
                <a:solidFill>
                  <a:srgbClr val="DA0000"/>
                </a:solidFill>
              </a:rPr>
              <a:t>Energias </a:t>
            </a:r>
            <a:r>
              <a:rPr lang="pt-PT" sz="2400" b="1" dirty="0">
                <a:solidFill>
                  <a:srgbClr val="DA0000"/>
                </a:solidFill>
              </a:rPr>
              <a:t>de </a:t>
            </a:r>
            <a:r>
              <a:rPr lang="pt-PT" sz="2400" b="1" dirty="0" smtClean="0">
                <a:solidFill>
                  <a:srgbClr val="DA0000"/>
                </a:solidFill>
              </a:rPr>
              <a:t>ionização</a:t>
            </a:r>
            <a:endParaRPr lang="pt-PT" sz="2400" b="1" dirty="0">
              <a:solidFill>
                <a:srgbClr val="DA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3"/>
          <a:stretch/>
        </p:blipFill>
        <p:spPr bwMode="auto">
          <a:xfrm>
            <a:off x="1325448" y="1412776"/>
            <a:ext cx="6493104" cy="1041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539552" y="2708920"/>
            <a:ext cx="799288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 smtClean="0"/>
              <a:t>Define‑se primeira </a:t>
            </a:r>
            <a:r>
              <a:rPr lang="pt-PT" dirty="0"/>
              <a:t>energia de ionização (</a:t>
            </a:r>
            <a:r>
              <a:rPr lang="pt-P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E1</a:t>
            </a:r>
            <a:r>
              <a:rPr lang="pt-PT" dirty="0"/>
              <a:t>) </a:t>
            </a:r>
            <a:endParaRPr lang="pt-PT" dirty="0" smtClean="0"/>
          </a:p>
          <a:p>
            <a:pPr algn="just"/>
            <a:r>
              <a:rPr lang="pt-PT" dirty="0" smtClean="0"/>
              <a:t>como </a:t>
            </a:r>
            <a:r>
              <a:rPr lang="pt-PT" dirty="0"/>
              <a:t>a energia </a:t>
            </a:r>
            <a:r>
              <a:rPr lang="pt-PT" dirty="0" smtClean="0"/>
              <a:t>necessária para </a:t>
            </a:r>
            <a:r>
              <a:rPr lang="pt-PT" dirty="0"/>
              <a:t>remover </a:t>
            </a:r>
            <a:endParaRPr lang="pt-PT" dirty="0" smtClean="0"/>
          </a:p>
          <a:p>
            <a:pPr algn="just"/>
            <a:r>
              <a:rPr lang="pt-PT" dirty="0" smtClean="0"/>
              <a:t>um </a:t>
            </a:r>
            <a:r>
              <a:rPr lang="pt-PT" dirty="0"/>
              <a:t>eletrão de um átomo, </a:t>
            </a:r>
            <a:r>
              <a:rPr lang="pt-PT" dirty="0" smtClean="0"/>
              <a:t>transformando‑o </a:t>
            </a:r>
          </a:p>
          <a:p>
            <a:pPr algn="just"/>
            <a:r>
              <a:rPr lang="pt-PT" dirty="0" smtClean="0"/>
              <a:t>num </a:t>
            </a:r>
            <a:r>
              <a:rPr lang="pt-PT" dirty="0"/>
              <a:t>ião </a:t>
            </a:r>
            <a:r>
              <a:rPr lang="pt-PT" dirty="0" err="1" smtClean="0"/>
              <a:t>monopositivo</a:t>
            </a:r>
            <a:r>
              <a:rPr lang="pt-PT" dirty="0" smtClean="0"/>
              <a:t>.</a:t>
            </a:r>
          </a:p>
          <a:p>
            <a:pPr algn="just"/>
            <a:endParaRPr lang="pt-PT" dirty="0"/>
          </a:p>
          <a:p>
            <a:pPr algn="just"/>
            <a:endParaRPr lang="pt-PT" dirty="0" smtClean="0"/>
          </a:p>
          <a:p>
            <a:pPr algn="just"/>
            <a:endParaRPr lang="pt-PT" dirty="0"/>
          </a:p>
          <a:p>
            <a:pPr algn="just"/>
            <a:endParaRPr lang="pt-PT" dirty="0" smtClean="0"/>
          </a:p>
          <a:p>
            <a:pPr algn="just"/>
            <a:r>
              <a:rPr lang="pt-PT" dirty="0" smtClean="0"/>
              <a:t>A </a:t>
            </a:r>
            <a:r>
              <a:rPr lang="pt-PT" dirty="0"/>
              <a:t>segunda energia de ionização (</a:t>
            </a:r>
            <a:r>
              <a:rPr lang="pt-P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E2</a:t>
            </a:r>
            <a:r>
              <a:rPr lang="pt-PT" dirty="0"/>
              <a:t>) é a energia necessária para </a:t>
            </a:r>
            <a:r>
              <a:rPr lang="pt-PT" dirty="0" smtClean="0"/>
              <a:t>remover um </a:t>
            </a:r>
            <a:r>
              <a:rPr lang="pt-PT" dirty="0"/>
              <a:t>eletrão ao ião </a:t>
            </a:r>
            <a:r>
              <a:rPr lang="pt-PT" dirty="0" err="1"/>
              <a:t>monopositivo</a:t>
            </a:r>
            <a:r>
              <a:rPr lang="pt-PT" dirty="0"/>
              <a:t>, </a:t>
            </a:r>
            <a:r>
              <a:rPr lang="pt-PT" dirty="0" smtClean="0"/>
              <a:t>transformando‑o num </a:t>
            </a:r>
            <a:r>
              <a:rPr lang="pt-PT" dirty="0"/>
              <a:t>ião dipositivo.</a:t>
            </a:r>
          </a:p>
          <a:p>
            <a:pPr algn="just"/>
            <a:r>
              <a:rPr lang="pt-PT" dirty="0"/>
              <a:t>A terceira energia de ionização (</a:t>
            </a:r>
            <a:r>
              <a:rPr lang="pt-P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E3</a:t>
            </a:r>
            <a:r>
              <a:rPr lang="pt-PT" dirty="0"/>
              <a:t>) é a energia necessária para </a:t>
            </a:r>
            <a:r>
              <a:rPr lang="pt-PT" dirty="0" smtClean="0"/>
              <a:t>arrancar um </a:t>
            </a:r>
            <a:r>
              <a:rPr lang="pt-PT" dirty="0"/>
              <a:t>eletrão ao ião dipositivo, </a:t>
            </a:r>
            <a:r>
              <a:rPr lang="pt-PT" dirty="0" smtClean="0"/>
              <a:t>transformando‑o num </a:t>
            </a:r>
            <a:r>
              <a:rPr lang="pt-PT" dirty="0"/>
              <a:t>ião </a:t>
            </a:r>
            <a:r>
              <a:rPr lang="pt-PT" dirty="0" err="1"/>
              <a:t>tripositivo</a:t>
            </a:r>
            <a:r>
              <a:rPr lang="pt-PT" dirty="0"/>
              <a:t>, e </a:t>
            </a:r>
            <a:r>
              <a:rPr lang="pt-PT" dirty="0" smtClean="0"/>
              <a:t>assim sucessivamente</a:t>
            </a:r>
            <a:r>
              <a:rPr lang="pt-PT" dirty="0"/>
              <a:t>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786071"/>
            <a:ext cx="2745283" cy="193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219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251520" y="6344384"/>
            <a:ext cx="8856984" cy="47667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448494" y="1052736"/>
            <a:ext cx="82809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Na </a:t>
            </a:r>
            <a:r>
              <a:rPr lang="pt-PT" dirty="0">
                <a:solidFill>
                  <a:srgbClr val="DA0000"/>
                </a:solidFill>
              </a:rPr>
              <a:t>Tabela III </a:t>
            </a:r>
            <a:r>
              <a:rPr lang="pt-PT" dirty="0"/>
              <a:t>da página seguinte, </a:t>
            </a:r>
            <a:r>
              <a:rPr lang="pt-PT" dirty="0" smtClean="0"/>
              <a:t>encontram‑se as </a:t>
            </a:r>
            <a:r>
              <a:rPr lang="pt-PT" dirty="0"/>
              <a:t>energias de </a:t>
            </a:r>
            <a:r>
              <a:rPr lang="pt-PT" dirty="0" smtClean="0"/>
              <a:t>ionização para </a:t>
            </a:r>
            <a:r>
              <a:rPr lang="pt-PT" dirty="0"/>
              <a:t>vários elementos. Estão apresentadas nas unidades habituais para </a:t>
            </a:r>
            <a:r>
              <a:rPr lang="pt-PT" dirty="0" smtClean="0"/>
              <a:t>esta grandeza</a:t>
            </a:r>
            <a:r>
              <a:rPr lang="pt-PT" dirty="0"/>
              <a:t>, kJ/mol. Ou seja, correspondem à energia necessária para </a:t>
            </a:r>
            <a:r>
              <a:rPr lang="pt-PT" dirty="0" smtClean="0"/>
              <a:t>ionizar uma </a:t>
            </a:r>
            <a:r>
              <a:rPr lang="pt-PT" dirty="0"/>
              <a:t>mole de átomos de um dado elemento. Já as energias de </a:t>
            </a:r>
            <a:r>
              <a:rPr lang="pt-PT" dirty="0" smtClean="0"/>
              <a:t>ionização, expressas </a:t>
            </a:r>
            <a:r>
              <a:rPr lang="pt-PT" dirty="0"/>
              <a:t>em J/eletrão, </a:t>
            </a:r>
            <a:r>
              <a:rPr lang="pt-PT" dirty="0" smtClean="0"/>
              <a:t>referem‑se à </a:t>
            </a:r>
            <a:r>
              <a:rPr lang="pt-PT" dirty="0"/>
              <a:t>energia necessária para extrair </a:t>
            </a:r>
            <a:r>
              <a:rPr lang="pt-PT" dirty="0" smtClean="0"/>
              <a:t>um eletrão </a:t>
            </a:r>
            <a:r>
              <a:rPr lang="pt-PT" dirty="0"/>
              <a:t>a um átomo.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36" y="2852937"/>
            <a:ext cx="7687329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9482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647564" y="908720"/>
            <a:ext cx="784887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Da análise da </a:t>
            </a:r>
            <a:r>
              <a:rPr lang="pt-PT" sz="1750" dirty="0">
                <a:solidFill>
                  <a:srgbClr val="DA0000"/>
                </a:solidFill>
              </a:rPr>
              <a:t>Tabela III</a:t>
            </a:r>
            <a:r>
              <a:rPr lang="pt-PT" sz="1750" dirty="0"/>
              <a:t>, podemos tirar várias conclusões</a:t>
            </a:r>
            <a:r>
              <a:rPr lang="pt-PT" sz="1750" dirty="0" smtClean="0"/>
              <a:t>:</a:t>
            </a:r>
          </a:p>
          <a:p>
            <a:pPr algn="just"/>
            <a:endParaRPr lang="pt-PT" sz="1750" dirty="0" smtClean="0"/>
          </a:p>
          <a:p>
            <a:pPr algn="just"/>
            <a:endParaRPr lang="pt-PT" sz="1750" dirty="0"/>
          </a:p>
          <a:p>
            <a:pPr algn="just"/>
            <a:r>
              <a:rPr lang="pt-PT" sz="1750" dirty="0">
                <a:solidFill>
                  <a:srgbClr val="DA0000"/>
                </a:solidFill>
              </a:rPr>
              <a:t>• </a:t>
            </a:r>
            <a:r>
              <a:rPr lang="pt-PT" sz="1750" dirty="0"/>
              <a:t>as energias de ionização de ordem superior à primeira </a:t>
            </a:r>
            <a:r>
              <a:rPr lang="pt-PT" sz="1750" dirty="0" smtClean="0"/>
              <a:t>são sucessivamente maiores</a:t>
            </a:r>
            <a:r>
              <a:rPr lang="pt-PT" sz="1750" dirty="0"/>
              <a:t>. Tal facto </a:t>
            </a:r>
            <a:r>
              <a:rPr lang="pt-PT" sz="1750" dirty="0" smtClean="0"/>
              <a:t>justifica‑se porque </a:t>
            </a:r>
            <a:r>
              <a:rPr lang="pt-PT" sz="1750" dirty="0"/>
              <a:t>a remoção de um </a:t>
            </a:r>
            <a:r>
              <a:rPr lang="pt-PT" sz="1750" dirty="0" smtClean="0"/>
              <a:t>eletrão diminui </a:t>
            </a:r>
            <a:r>
              <a:rPr lang="pt-PT" sz="1750" dirty="0"/>
              <a:t>as repulsões eletrónicas, mas a carga nuclear </a:t>
            </a:r>
            <a:r>
              <a:rPr lang="pt-PT" sz="1750" dirty="0" smtClean="0"/>
              <a:t>mantém‑se. Assim</a:t>
            </a:r>
            <a:r>
              <a:rPr lang="pt-PT" sz="1750" dirty="0"/>
              <a:t>, é cada vez mais difícil remover um eletrão porque ele está </a:t>
            </a:r>
            <a:r>
              <a:rPr lang="pt-PT" sz="1750" dirty="0" smtClean="0"/>
              <a:t>mais atraído </a:t>
            </a:r>
            <a:r>
              <a:rPr lang="pt-PT" sz="1750" dirty="0"/>
              <a:t>pelo núcleo</a:t>
            </a:r>
            <a:r>
              <a:rPr lang="pt-PT" sz="1750" dirty="0" smtClean="0"/>
              <a:t>;</a:t>
            </a:r>
          </a:p>
          <a:p>
            <a:pPr algn="just"/>
            <a:endParaRPr lang="pt-PT" sz="1750" dirty="0"/>
          </a:p>
          <a:p>
            <a:pPr algn="just"/>
            <a:r>
              <a:rPr lang="pt-PT" sz="1750" dirty="0">
                <a:solidFill>
                  <a:srgbClr val="DA0000"/>
                </a:solidFill>
              </a:rPr>
              <a:t>• </a:t>
            </a:r>
            <a:r>
              <a:rPr lang="pt-PT" sz="1750" dirty="0"/>
              <a:t>para todos os elementos acima do hélio, há sempre dois eletrões </a:t>
            </a:r>
            <a:r>
              <a:rPr lang="pt-PT" sz="1750" dirty="0" smtClean="0"/>
              <a:t>muito difíceis </a:t>
            </a:r>
            <a:r>
              <a:rPr lang="pt-PT" sz="1750" dirty="0"/>
              <a:t>de ionizar (nas células a vermelho). São os eletrões mais </a:t>
            </a:r>
            <a:r>
              <a:rPr lang="pt-PT" sz="1750" dirty="0" smtClean="0"/>
              <a:t>próximos do </a:t>
            </a:r>
            <a:r>
              <a:rPr lang="pt-PT" sz="1750" dirty="0"/>
              <a:t>núcleo, que são mais atraídos e são, por isso, os de menor </a:t>
            </a:r>
            <a:r>
              <a:rPr lang="pt-PT" sz="1750" dirty="0" smtClean="0"/>
              <a:t>energia. Isto </a:t>
            </a:r>
            <a:r>
              <a:rPr lang="pt-PT" sz="1750" dirty="0"/>
              <a:t>deverá querer dizer que: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08" y="4509120"/>
            <a:ext cx="8028384" cy="1220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1008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719572" y="1196752"/>
            <a:ext cx="7704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Concretizemos esta conclusão analisando mais detalhadamente </a:t>
            </a:r>
            <a:r>
              <a:rPr lang="pt-PT" dirty="0" smtClean="0"/>
              <a:t>o caso do lítio.</a:t>
            </a:r>
          </a:p>
          <a:p>
            <a:pPr algn="just"/>
            <a:endParaRPr lang="pt-PT" dirty="0"/>
          </a:p>
          <a:p>
            <a:pPr algn="just"/>
            <a:r>
              <a:rPr lang="pt-PT" dirty="0"/>
              <a:t>Se compararmos os valores das energias de ionização para o </a:t>
            </a:r>
            <a:r>
              <a:rPr lang="pt-PT" b="1" dirty="0"/>
              <a:t>lítio</a:t>
            </a:r>
            <a:r>
              <a:rPr lang="pt-PT" dirty="0"/>
              <a:t>, </a:t>
            </a:r>
            <a:r>
              <a:rPr lang="pt-PT" dirty="0" smtClean="0"/>
              <a:t>verifica‑se que </a:t>
            </a:r>
            <a:r>
              <a:rPr lang="pt-PT" dirty="0"/>
              <a:t>a primeira é muito menor do que as seguintes (cerca de 14 </a:t>
            </a:r>
            <a:r>
              <a:rPr lang="pt-PT" dirty="0" smtClean="0"/>
              <a:t>vezes menor </a:t>
            </a:r>
            <a:r>
              <a:rPr lang="pt-PT" dirty="0"/>
              <a:t>do que a segunda), mas a segunda e a terceira são próximas. </a:t>
            </a:r>
            <a:r>
              <a:rPr lang="pt-PT" dirty="0" smtClean="0"/>
              <a:t>Então, há </a:t>
            </a:r>
            <a:r>
              <a:rPr lang="pt-PT" dirty="0"/>
              <a:t>um eletrão que é fácil de remover e dois que são muito mais difíceis.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4005064"/>
            <a:ext cx="783907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10080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552820aefbabc190cbf76abdab6ce160b86bde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803</Words>
  <Application>Microsoft Office PowerPoint</Application>
  <PresentationFormat>Apresentação no Ecrã (4:3)</PresentationFormat>
  <Paragraphs>54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0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Maria Lopes Santos</cp:lastModifiedBy>
  <cp:revision>74</cp:revision>
  <dcterms:created xsi:type="dcterms:W3CDTF">2011-12-12T15:36:58Z</dcterms:created>
  <dcterms:modified xsi:type="dcterms:W3CDTF">2015-05-20T14:32:44Z</dcterms:modified>
</cp:coreProperties>
</file>