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0" r:id="rId3"/>
    <p:sldId id="272" r:id="rId4"/>
    <p:sldId id="273" r:id="rId5"/>
    <p:sldId id="271" r:id="rId6"/>
    <p:sldId id="276" r:id="rId7"/>
    <p:sldId id="274" r:id="rId8"/>
    <p:sldId id="275" r:id="rId9"/>
  </p:sldIdLst>
  <p:sldSz cx="9144000" cy="6858000" type="screen4x3"/>
  <p:notesSz cx="6858000" cy="9144000"/>
  <p:custDataLst>
    <p:tags r:id="rId11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2579"/>
    <a:srgbClr val="612A8A"/>
    <a:srgbClr val="DA0000"/>
    <a:srgbClr val="555555"/>
    <a:srgbClr val="F6C038"/>
    <a:srgbClr val="8DC63F"/>
    <a:srgbClr val="00ABCD"/>
    <a:srgbClr val="000000"/>
    <a:srgbClr val="FFFFFF"/>
    <a:srgbClr val="E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22-05-2015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555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9" y="172269"/>
            <a:ext cx="6786614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442" y="162093"/>
            <a:ext cx="426054" cy="522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" y="162093"/>
            <a:ext cx="754144" cy="399697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6522677" y="6626507"/>
            <a:ext cx="25953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7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QUÍMICA 10 </a:t>
            </a:r>
            <a:r>
              <a:rPr lang="pt-PT" sz="700" b="1" dirty="0" smtClean="0">
                <a:solidFill>
                  <a:srgbClr val="555555"/>
                </a:solidFill>
                <a:latin typeface="Arial"/>
                <a:cs typeface="Arial"/>
              </a:rPr>
              <a:t>• </a:t>
            </a:r>
            <a:r>
              <a:rPr lang="pt-PT" sz="7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e Química A</a:t>
            </a:r>
            <a:r>
              <a:rPr lang="pt-PT" sz="7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l 10.º ano</a:t>
            </a:r>
            <a:endParaRPr lang="pt-PT" sz="7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 userDrawn="1"/>
        </p:nvSpPr>
        <p:spPr>
          <a:xfrm>
            <a:off x="5964025" y="356810"/>
            <a:ext cx="259878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PT" sz="600" b="1" dirty="0">
                <a:solidFill>
                  <a:srgbClr val="612A8A"/>
                </a:solidFill>
              </a:rPr>
              <a:t>DOMÍNIO </a:t>
            </a:r>
            <a:r>
              <a:rPr lang="pt-PT" sz="600" b="1" dirty="0" smtClean="0">
                <a:solidFill>
                  <a:srgbClr val="612A8A"/>
                </a:solidFill>
              </a:rPr>
              <a:t>2 </a:t>
            </a:r>
            <a:r>
              <a:rPr lang="pt-PT" sz="600" dirty="0"/>
              <a:t>| </a:t>
            </a:r>
            <a:r>
              <a:rPr lang="pt-PT" sz="600" dirty="0" smtClean="0"/>
              <a:t>PROPRIEDADES</a:t>
            </a:r>
            <a:r>
              <a:rPr lang="pt-PT" sz="600" baseline="0" dirty="0" smtClean="0"/>
              <a:t> E TRANSFORMAÇÕES DA MATÉRIA</a:t>
            </a:r>
            <a:endParaRPr lang="pt-PT" sz="6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FF66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C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33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DB553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1201126" y="2551837"/>
            <a:ext cx="674174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rgbClr val="552579"/>
                </a:solidFill>
              </a:rPr>
              <a:t>Energia de ligação e reações químicas</a:t>
            </a: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611560" y="1131709"/>
            <a:ext cx="79208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A teoria atómica e o estudo das ligações químicas permitem-nos </a:t>
            </a:r>
            <a:r>
              <a:rPr lang="pt-PT" dirty="0" smtClean="0"/>
              <a:t>compreender o </a:t>
            </a:r>
            <a:r>
              <a:rPr lang="pt-PT" dirty="0"/>
              <a:t>funcionamento das reações químicas. As colisões entre os </a:t>
            </a:r>
            <a:r>
              <a:rPr lang="pt-PT" dirty="0" smtClean="0"/>
              <a:t>átomos e </a:t>
            </a:r>
            <a:r>
              <a:rPr lang="pt-PT" dirty="0"/>
              <a:t>as moléculas, resultantes do seu constante movimento, provocam </a:t>
            </a:r>
            <a:r>
              <a:rPr lang="pt-PT" dirty="0" smtClean="0"/>
              <a:t>um «rearranjo</a:t>
            </a:r>
            <a:r>
              <a:rPr lang="pt-PT" dirty="0"/>
              <a:t>» dos átomos nas moléculas: através da quebra de ligações </a:t>
            </a:r>
            <a:r>
              <a:rPr lang="pt-PT" dirty="0" smtClean="0"/>
              <a:t>químicas nos </a:t>
            </a:r>
            <a:r>
              <a:rPr lang="pt-PT" dirty="0"/>
              <a:t>reagentes e do estabelecimento de novas ligações nos produtos </a:t>
            </a:r>
            <a:r>
              <a:rPr lang="pt-PT" dirty="0" smtClean="0"/>
              <a:t>de reação.</a:t>
            </a:r>
          </a:p>
          <a:p>
            <a:pPr algn="just"/>
            <a:endParaRPr lang="pt-PT" dirty="0"/>
          </a:p>
          <a:p>
            <a:pPr algn="just"/>
            <a:r>
              <a:rPr lang="pt-PT" dirty="0"/>
              <a:t>Por exemplo, a água pode formar-se através de uma reação entre </a:t>
            </a:r>
            <a:r>
              <a:rPr lang="pt-PT" dirty="0" smtClean="0"/>
              <a:t>hidrogénio e </a:t>
            </a:r>
            <a:r>
              <a:rPr lang="pt-PT" dirty="0"/>
              <a:t>oxigénio gasoso.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" b="19758"/>
          <a:stretch/>
        </p:blipFill>
        <p:spPr bwMode="auto">
          <a:xfrm>
            <a:off x="0" y="3573016"/>
            <a:ext cx="9144000" cy="328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475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817259"/>
            <a:ext cx="2376264" cy="2061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3563888" y="1309152"/>
            <a:ext cx="47525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/>
              <a:t>Graças às colisões entre moléculas de oxigénio </a:t>
            </a:r>
            <a:r>
              <a:rPr lang="pt-PT" sz="1600" dirty="0" smtClean="0"/>
              <a:t>e hidrogénio</a:t>
            </a:r>
            <a:r>
              <a:rPr lang="pt-PT" sz="1600" dirty="0"/>
              <a:t>, as ligações químicas H-H e O-O </a:t>
            </a:r>
            <a:r>
              <a:rPr lang="pt-PT" sz="1600" dirty="0" smtClean="0"/>
              <a:t>podem quebrar-se</a:t>
            </a:r>
            <a:r>
              <a:rPr lang="pt-PT" sz="1600" dirty="0"/>
              <a:t>, produzindo átomos de oxigénio </a:t>
            </a:r>
            <a:r>
              <a:rPr lang="pt-PT" sz="1600" dirty="0" smtClean="0"/>
              <a:t>e hidrogénio </a:t>
            </a:r>
            <a:r>
              <a:rPr lang="pt-PT" sz="1600" dirty="0"/>
              <a:t>livres.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17" y="3193523"/>
            <a:ext cx="2253168" cy="7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3347864" y="3174067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/>
              <a:t>Esses átomos isolados são muito reativos e </a:t>
            </a:r>
            <a:r>
              <a:rPr lang="pt-PT" sz="1600" dirty="0" smtClean="0"/>
              <a:t>juntar-se-ão uns </a:t>
            </a:r>
            <a:r>
              <a:rPr lang="pt-PT" sz="1600" dirty="0"/>
              <a:t>aos outros, estabelecendo novas ligações (</a:t>
            </a:r>
            <a:r>
              <a:rPr lang="pt-PT" sz="1600" dirty="0" smtClean="0"/>
              <a:t>ligações O-H</a:t>
            </a:r>
            <a:r>
              <a:rPr lang="pt-PT" sz="1600" dirty="0"/>
              <a:t>) e formando moléculas de água.</a:t>
            </a:r>
          </a:p>
        </p:txBody>
      </p:sp>
      <p:sp>
        <p:nvSpPr>
          <p:cNvPr id="7" name="Rectângulo 6"/>
          <p:cNvSpPr/>
          <p:nvPr/>
        </p:nvSpPr>
        <p:spPr>
          <a:xfrm>
            <a:off x="863588" y="4581128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Esta reação química representa-se por: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749" y="5013176"/>
            <a:ext cx="3314502" cy="461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ângulo 8"/>
          <p:cNvSpPr/>
          <p:nvPr/>
        </p:nvSpPr>
        <p:spPr>
          <a:xfrm>
            <a:off x="863588" y="5733256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em que o hidrogénio e o oxigénio são os reagentes e a água é o produto </a:t>
            </a:r>
            <a:r>
              <a:rPr lang="pt-PT" dirty="0" smtClean="0"/>
              <a:t>da reação</a:t>
            </a:r>
            <a:r>
              <a:rPr lang="pt-P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693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95536" y="908720"/>
            <a:ext cx="4544834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900" b="1" dirty="0">
                <a:solidFill>
                  <a:srgbClr val="552579"/>
                </a:solidFill>
              </a:rPr>
              <a:t>Reações exotérmicas e endotérmicas</a:t>
            </a:r>
            <a:endParaRPr lang="pt-PT" sz="1900" dirty="0">
              <a:solidFill>
                <a:srgbClr val="552579"/>
              </a:solidFill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539552" y="1556792"/>
            <a:ext cx="806489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00" dirty="0"/>
              <a:t>Como as moléculas são mais estáveis do que os átomos isolados que </a:t>
            </a:r>
            <a:r>
              <a:rPr lang="pt-PT" sz="1700" dirty="0" smtClean="0"/>
              <a:t>as compõem</a:t>
            </a:r>
            <a:r>
              <a:rPr lang="pt-PT" sz="1700" dirty="0"/>
              <a:t>, a formação de ligações químicas é sempre acompanhada de </a:t>
            </a:r>
            <a:r>
              <a:rPr lang="pt-PT" sz="1700" dirty="0" smtClean="0"/>
              <a:t>libertação de </a:t>
            </a:r>
            <a:r>
              <a:rPr lang="pt-PT" sz="1700" dirty="0"/>
              <a:t>energia.</a:t>
            </a:r>
          </a:p>
          <a:p>
            <a:pPr algn="just"/>
            <a:r>
              <a:rPr lang="pt-PT" sz="1700" dirty="0"/>
              <a:t>Dizemos que se trata de um </a:t>
            </a:r>
            <a:r>
              <a:rPr lang="pt-PT" sz="1700" b="1" dirty="0"/>
              <a:t>processo </a:t>
            </a:r>
            <a:r>
              <a:rPr lang="pt-PT" sz="1700" b="1" dirty="0" err="1"/>
              <a:t>exoenergético</a:t>
            </a:r>
            <a:r>
              <a:rPr lang="pt-PT" sz="1700" b="1" dirty="0"/>
              <a:t> </a:t>
            </a:r>
            <a:r>
              <a:rPr lang="pt-PT" sz="1700" dirty="0"/>
              <a:t>e a energia </a:t>
            </a:r>
            <a:r>
              <a:rPr lang="pt-PT" sz="1700" dirty="0" smtClean="0"/>
              <a:t>libertada é </a:t>
            </a:r>
            <a:r>
              <a:rPr lang="pt-PT" sz="1700" dirty="0"/>
              <a:t>a </a:t>
            </a:r>
            <a:r>
              <a:rPr lang="pt-PT" sz="1700" b="1" dirty="0"/>
              <a:t>energia de ligação </a:t>
            </a:r>
            <a:r>
              <a:rPr lang="pt-PT" sz="1700" dirty="0"/>
              <a:t>de que falámos anteriormente.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068961"/>
            <a:ext cx="7200800" cy="892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ângulo 7"/>
          <p:cNvSpPr/>
          <p:nvPr/>
        </p:nvSpPr>
        <p:spPr>
          <a:xfrm>
            <a:off x="539552" y="4469631"/>
            <a:ext cx="806489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00" dirty="0"/>
              <a:t>Pelo contrário, a quebra de ligações químicas exige sempre que se </a:t>
            </a:r>
            <a:r>
              <a:rPr lang="pt-PT" sz="1700" dirty="0" smtClean="0"/>
              <a:t>forneça energia </a:t>
            </a:r>
            <a:r>
              <a:rPr lang="pt-PT" sz="1700" dirty="0"/>
              <a:t>às moléculas. Trata-se, por isso, de um </a:t>
            </a:r>
            <a:r>
              <a:rPr lang="pt-PT" sz="1700" b="1" dirty="0"/>
              <a:t>processo </a:t>
            </a:r>
            <a:r>
              <a:rPr lang="pt-PT" sz="1700" b="1" dirty="0" err="1"/>
              <a:t>endoenergético</a:t>
            </a:r>
            <a:r>
              <a:rPr lang="pt-PT" sz="1700" dirty="0"/>
              <a:t>.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285" y="5373216"/>
            <a:ext cx="7133431" cy="900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693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683568" y="1124744"/>
            <a:ext cx="770485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00" dirty="0"/>
              <a:t>Esta energia consumida chama-se </a:t>
            </a:r>
            <a:r>
              <a:rPr lang="pt-PT" sz="1700" b="1" dirty="0"/>
              <a:t>energia de dissociação</a:t>
            </a:r>
            <a:r>
              <a:rPr lang="pt-PT" sz="1700" dirty="0"/>
              <a:t> e é, em </a:t>
            </a:r>
            <a:r>
              <a:rPr lang="pt-PT" sz="1700" dirty="0" smtClean="0"/>
              <a:t>módulo, igual </a:t>
            </a:r>
            <a:r>
              <a:rPr lang="pt-PT" sz="1700" dirty="0"/>
              <a:t>à energia de ligação.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864" y="1844824"/>
            <a:ext cx="7020272" cy="1195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683568" y="3461519"/>
            <a:ext cx="770485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00" dirty="0"/>
              <a:t>Na </a:t>
            </a:r>
            <a:r>
              <a:rPr lang="pt-PT" sz="1700" dirty="0">
                <a:solidFill>
                  <a:srgbClr val="552579"/>
                </a:solidFill>
              </a:rPr>
              <a:t>Tabela I</a:t>
            </a:r>
            <a:r>
              <a:rPr lang="pt-PT" sz="1700" dirty="0"/>
              <a:t>, encontramos valores de energia associados à formação </a:t>
            </a:r>
            <a:r>
              <a:rPr lang="pt-PT" sz="1700" dirty="0" smtClean="0"/>
              <a:t>e quebra </a:t>
            </a:r>
            <a:r>
              <a:rPr lang="pt-PT" sz="1700" dirty="0"/>
              <a:t>de algumas ligações.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864" y="4346031"/>
            <a:ext cx="7020272" cy="1171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8276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44" y="1340768"/>
            <a:ext cx="7736112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719572" y="4539216"/>
            <a:ext cx="7704856" cy="1482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pt-PT" sz="1700" dirty="0"/>
              <a:t>Nos exemplos da </a:t>
            </a:r>
            <a:r>
              <a:rPr lang="pt-PT" sz="1700" dirty="0">
                <a:solidFill>
                  <a:srgbClr val="552579"/>
                </a:solidFill>
              </a:rPr>
              <a:t>Tabela </a:t>
            </a:r>
            <a:r>
              <a:rPr lang="pt-PT" sz="1700" dirty="0"/>
              <a:t>I, quando a energia envolvida surge no </a:t>
            </a:r>
            <a:r>
              <a:rPr lang="pt-PT" sz="1700" dirty="0" smtClean="0"/>
              <a:t>lado direito da </a:t>
            </a:r>
            <a:r>
              <a:rPr lang="pt-PT" sz="1700" dirty="0"/>
              <a:t>equação, corresponde a energia que é libertada. Se a energia aparecer </a:t>
            </a:r>
            <a:r>
              <a:rPr lang="pt-PT" sz="1700" dirty="0" smtClean="0"/>
              <a:t>no lado </a:t>
            </a:r>
            <a:r>
              <a:rPr lang="pt-PT" sz="1700" dirty="0"/>
              <a:t>esquerdo da equação, significa que é energia </a:t>
            </a:r>
            <a:r>
              <a:rPr lang="pt-PT" sz="1700" dirty="0" smtClean="0"/>
              <a:t>absorvida. Por </a:t>
            </a:r>
            <a:r>
              <a:rPr lang="pt-PT" sz="1700" dirty="0"/>
              <a:t>exemplo, o nitrogénio tem uma energia de dissociação de 946 </a:t>
            </a:r>
            <a:r>
              <a:rPr lang="pt-PT" sz="1700" dirty="0" smtClean="0"/>
              <a:t>kJ/mol e</a:t>
            </a:r>
            <a:r>
              <a:rPr lang="pt-PT" sz="1700" dirty="0"/>
              <a:t>, por isso, a sua energia de ligação é –946 kJ/mol.</a:t>
            </a:r>
          </a:p>
        </p:txBody>
      </p:sp>
    </p:spTree>
    <p:extLst>
      <p:ext uri="{BB962C8B-B14F-4D97-AF65-F5344CB8AC3E}">
        <p14:creationId xmlns:p14="http://schemas.microsoft.com/office/powerpoint/2010/main" val="150852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683568" y="1026602"/>
            <a:ext cx="7776864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00" dirty="0" smtClean="0"/>
              <a:t>Podemos </a:t>
            </a:r>
            <a:r>
              <a:rPr lang="pt-PT" sz="1700" dirty="0"/>
              <a:t>ter reações em que ocorre um ganho global de </a:t>
            </a:r>
            <a:r>
              <a:rPr lang="pt-PT" sz="1700" dirty="0" smtClean="0"/>
              <a:t>energia ou </a:t>
            </a:r>
            <a:r>
              <a:rPr lang="pt-PT" sz="1700" dirty="0"/>
              <a:t>uma perda global de energia.</a:t>
            </a:r>
          </a:p>
          <a:p>
            <a:pPr algn="just"/>
            <a:r>
              <a:rPr lang="pt-PT" sz="1700" dirty="0"/>
              <a:t>Em sistemas isolados, a energia libertada traduz-se geralmente </a:t>
            </a:r>
            <a:r>
              <a:rPr lang="pt-PT" sz="1700" dirty="0" smtClean="0"/>
              <a:t>num aumento </a:t>
            </a:r>
            <a:r>
              <a:rPr lang="pt-PT" sz="1700" dirty="0"/>
              <a:t>de temperatura.</a:t>
            </a:r>
          </a:p>
          <a:p>
            <a:pPr algn="just"/>
            <a:r>
              <a:rPr lang="pt-PT" sz="1700" dirty="0"/>
              <a:t>Pelo contrário, a energia consumida irá provocar uma diminuição de </a:t>
            </a:r>
            <a:r>
              <a:rPr lang="pt-PT" sz="1700" dirty="0" smtClean="0"/>
              <a:t>temperatura em </a:t>
            </a:r>
            <a:r>
              <a:rPr lang="pt-PT" sz="1700" dirty="0"/>
              <a:t>sistemas isolados.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88" y="2885455"/>
            <a:ext cx="7416825" cy="89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683568" y="3893567"/>
            <a:ext cx="777686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00" dirty="0"/>
              <a:t>Uma reação exotérmica num sistema isolado é, obviamente, </a:t>
            </a:r>
            <a:r>
              <a:rPr lang="pt-PT" sz="1700" dirty="0" err="1" smtClean="0"/>
              <a:t>exoenergética</a:t>
            </a:r>
            <a:r>
              <a:rPr lang="pt-PT" sz="1700" dirty="0" smtClean="0"/>
              <a:t> – </a:t>
            </a:r>
            <a:r>
              <a:rPr lang="pt-PT" sz="1700" dirty="0"/>
              <a:t>liberta energia.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82" y="4731399"/>
            <a:ext cx="7524837" cy="943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ângulo 7"/>
          <p:cNvSpPr/>
          <p:nvPr/>
        </p:nvSpPr>
        <p:spPr>
          <a:xfrm>
            <a:off x="683566" y="5837783"/>
            <a:ext cx="777686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00" dirty="0"/>
              <a:t>Uma reação endotérmica num sistema isolado é, </a:t>
            </a:r>
            <a:r>
              <a:rPr lang="pt-PT" sz="1700" dirty="0" smtClean="0"/>
              <a:t>obviamente, </a:t>
            </a:r>
            <a:r>
              <a:rPr lang="pt-PT" sz="1700" dirty="0" err="1" smtClean="0"/>
              <a:t>endoenergética</a:t>
            </a:r>
            <a:r>
              <a:rPr lang="pt-PT" sz="1700" dirty="0" smtClean="0"/>
              <a:t> – </a:t>
            </a:r>
            <a:r>
              <a:rPr lang="pt-PT" sz="1700" dirty="0"/>
              <a:t>consome energia.</a:t>
            </a:r>
          </a:p>
        </p:txBody>
      </p:sp>
    </p:spTree>
    <p:extLst>
      <p:ext uri="{BB962C8B-B14F-4D97-AF65-F5344CB8AC3E}">
        <p14:creationId xmlns:p14="http://schemas.microsoft.com/office/powerpoint/2010/main" val="2387971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0" r="13360"/>
          <a:stretch/>
        </p:blipFill>
        <p:spPr bwMode="auto">
          <a:xfrm>
            <a:off x="4283968" y="1045121"/>
            <a:ext cx="4536505" cy="3472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33192"/>
            <a:ext cx="4536504" cy="3472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4788024" y="4709319"/>
            <a:ext cx="410445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550" dirty="0"/>
              <a:t>A combustão (</a:t>
            </a:r>
            <a:r>
              <a:rPr lang="pt-PT" sz="1550" b="1" dirty="0"/>
              <a:t>A</a:t>
            </a:r>
            <a:r>
              <a:rPr lang="pt-PT" sz="1550" dirty="0"/>
              <a:t>) é uma reação exotérmica; a fotossíntese, levada </a:t>
            </a:r>
            <a:r>
              <a:rPr lang="pt-PT" sz="1550" dirty="0" smtClean="0"/>
              <a:t>a cabo </a:t>
            </a:r>
            <a:r>
              <a:rPr lang="pt-PT" sz="1550" dirty="0"/>
              <a:t>pelas </a:t>
            </a:r>
            <a:r>
              <a:rPr lang="pt-PT" sz="1550" dirty="0" smtClean="0"/>
              <a:t>plantas com </a:t>
            </a:r>
            <a:r>
              <a:rPr lang="pt-PT" sz="1550" dirty="0"/>
              <a:t>clorofila (</a:t>
            </a:r>
            <a:r>
              <a:rPr lang="pt-PT" sz="1550" b="1" dirty="0"/>
              <a:t>B</a:t>
            </a:r>
            <a:r>
              <a:rPr lang="pt-PT" sz="1550" dirty="0"/>
              <a:t>), é uma reação endotérmica.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295727" y="536737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bg2"/>
                </a:solidFill>
              </a:rPr>
              <a:t>A</a:t>
            </a:r>
            <a:endParaRPr lang="pt-PT" b="1" dirty="0">
              <a:solidFill>
                <a:schemeClr val="bg2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427126" y="408350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bg2"/>
                </a:solidFill>
              </a:rPr>
              <a:t>B</a:t>
            </a:r>
            <a:endParaRPr lang="pt-PT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528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552820aefbabc190cbf76abdab6ce160b86bde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1282</TotalTime>
  <Words>454</Words>
  <Application>Microsoft Office PowerPoint</Application>
  <PresentationFormat>Apresentação no Ecrã (4:3)</PresentationFormat>
  <Paragraphs>23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9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Maria Lopes Santos</cp:lastModifiedBy>
  <cp:revision>143</cp:revision>
  <dcterms:created xsi:type="dcterms:W3CDTF">2011-12-12T15:36:58Z</dcterms:created>
  <dcterms:modified xsi:type="dcterms:W3CDTF">2015-05-22T11:29:26Z</dcterms:modified>
</cp:coreProperties>
</file>