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68" r:id="rId4"/>
    <p:sldId id="269" r:id="rId5"/>
    <p:sldId id="266" r:id="rId6"/>
    <p:sldId id="270" r:id="rId7"/>
    <p:sldId id="271" r:id="rId8"/>
    <p:sldId id="272" r:id="rId9"/>
    <p:sldId id="273" r:id="rId10"/>
    <p:sldId id="274" r:id="rId11"/>
  </p:sldIdLst>
  <p:sldSz cx="9144000" cy="6858000" type="screen4x3"/>
  <p:notesSz cx="6858000" cy="9144000"/>
  <p:custDataLst>
    <p:tags r:id="rId13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A0000"/>
    <a:srgbClr val="E60000"/>
    <a:srgbClr val="CC0000"/>
    <a:srgbClr val="FF6600"/>
    <a:srgbClr val="DB5531"/>
    <a:srgbClr val="FF3300"/>
    <a:srgbClr val="555555"/>
    <a:srgbClr val="00808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20-05-2015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373353" y="6597932"/>
            <a:ext cx="2595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800" b="1" dirty="0" smtClean="0">
                <a:solidFill>
                  <a:srgbClr val="FF3300"/>
                </a:solidFill>
                <a:latin typeface="Arial"/>
                <a:cs typeface="Arial"/>
              </a:rPr>
              <a:t>•</a:t>
            </a:r>
            <a:r>
              <a:rPr lang="pt-PT" sz="800" b="1" dirty="0" smtClean="0">
                <a:solidFill>
                  <a:srgbClr val="555555"/>
                </a:solidFill>
                <a:latin typeface="Arial"/>
                <a:cs typeface="Arial"/>
              </a:rPr>
              <a:t> </a:t>
            </a:r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800" b="1" baseline="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6145630" y="309185"/>
            <a:ext cx="2369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CC0000"/>
                </a:solidFill>
              </a:rPr>
              <a:t>DOMÍNIO 1 </a:t>
            </a:r>
            <a:r>
              <a:rPr lang="pt-PT" sz="600" dirty="0"/>
              <a:t>| ELEMENTOS QUÍMICOS E SUA </a:t>
            </a:r>
            <a:r>
              <a:rPr lang="pt-PT" sz="600" dirty="0" smtClean="0"/>
              <a:t>ORGANIZAÇÃO</a:t>
            </a:r>
          </a:p>
          <a:p>
            <a:pPr algn="r"/>
            <a:r>
              <a:rPr lang="pt-PT" sz="600" dirty="0"/>
              <a:t>Massa e </a:t>
            </a:r>
            <a:r>
              <a:rPr lang="pt-PT" sz="600" dirty="0" smtClean="0"/>
              <a:t>tamanho</a:t>
            </a:r>
            <a:r>
              <a:rPr lang="pt-PT" sz="600" baseline="0" dirty="0" smtClean="0"/>
              <a:t> </a:t>
            </a:r>
            <a:r>
              <a:rPr lang="pt-PT" sz="600" dirty="0" smtClean="0"/>
              <a:t>dos </a:t>
            </a:r>
            <a:r>
              <a:rPr lang="pt-PT" sz="600" dirty="0"/>
              <a:t>átomos</a:t>
            </a: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" r="1274"/>
          <a:stretch/>
        </p:blipFill>
        <p:spPr bwMode="auto">
          <a:xfrm>
            <a:off x="-7938" y="0"/>
            <a:ext cx="9151937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323528" y="4725144"/>
            <a:ext cx="7632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5400" b="1" dirty="0">
                <a:solidFill>
                  <a:schemeClr val="bg2"/>
                </a:solidFill>
              </a:rPr>
              <a:t>Espetros </a:t>
            </a:r>
            <a:r>
              <a:rPr lang="pt-PT" sz="5400" b="1" dirty="0" smtClean="0">
                <a:solidFill>
                  <a:schemeClr val="bg2"/>
                </a:solidFill>
              </a:rPr>
              <a:t>contínuos </a:t>
            </a:r>
          </a:p>
          <a:p>
            <a:r>
              <a:rPr lang="pt-PT" sz="5400" b="1" dirty="0" smtClean="0">
                <a:solidFill>
                  <a:schemeClr val="bg2"/>
                </a:solidFill>
              </a:rPr>
              <a:t>e </a:t>
            </a:r>
            <a:r>
              <a:rPr lang="pt-PT" sz="5400" b="1" dirty="0">
                <a:solidFill>
                  <a:schemeClr val="bg2"/>
                </a:solidFill>
              </a:rPr>
              <a:t>descontínuos</a:t>
            </a:r>
            <a:endParaRPr lang="pt-PT" sz="5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83568" y="1124744"/>
            <a:ext cx="7776864" cy="1250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Quando um feixe de luz branca atravessa um prisma de vidro, o feixe </a:t>
            </a:r>
            <a:r>
              <a:rPr lang="pt-PT" dirty="0" smtClean="0"/>
              <a:t>decompõe‑se nas </a:t>
            </a:r>
            <a:r>
              <a:rPr lang="pt-PT" dirty="0"/>
              <a:t>sete cores do </a:t>
            </a:r>
            <a:r>
              <a:rPr lang="pt-PT" dirty="0" smtClean="0"/>
              <a:t>arco‑íris</a:t>
            </a:r>
            <a:r>
              <a:rPr lang="pt-PT" dirty="0"/>
              <a:t>.</a:t>
            </a:r>
          </a:p>
          <a:p>
            <a:pPr algn="just">
              <a:lnSpc>
                <a:spcPts val="2300"/>
              </a:lnSpc>
            </a:pPr>
            <a:r>
              <a:rPr lang="pt-PT" dirty="0"/>
              <a:t>A este </a:t>
            </a:r>
            <a:r>
              <a:rPr lang="pt-PT" dirty="0" smtClean="0"/>
              <a:t>fenómeno </a:t>
            </a:r>
            <a:r>
              <a:rPr lang="pt-PT" dirty="0"/>
              <a:t>chamamos </a:t>
            </a:r>
            <a:r>
              <a:rPr lang="pt-PT" b="1" dirty="0" smtClean="0"/>
              <a:t>dispersão da luz </a:t>
            </a:r>
            <a:r>
              <a:rPr lang="pt-PT" dirty="0" smtClean="0"/>
              <a:t>e </a:t>
            </a:r>
            <a:r>
              <a:rPr lang="pt-PT" dirty="0"/>
              <a:t>acontece porque a luz sofre </a:t>
            </a:r>
            <a:r>
              <a:rPr lang="pt-PT" dirty="0" smtClean="0"/>
              <a:t>refrações </a:t>
            </a:r>
            <a:r>
              <a:rPr lang="pt-PT" dirty="0"/>
              <a:t>diferenciadas dentro </a:t>
            </a:r>
            <a:r>
              <a:rPr lang="pt-PT" dirty="0" smtClean="0"/>
              <a:t>do prisma</a:t>
            </a:r>
            <a:r>
              <a:rPr lang="pt-PT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852936"/>
            <a:ext cx="5904656" cy="285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395536" y="567228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PT" sz="1200" dirty="0"/>
              <a:t>Dispersão da luz através de um prisma de </a:t>
            </a:r>
            <a:r>
              <a:rPr lang="pt-PT" sz="1200" dirty="0" smtClean="0"/>
              <a:t>vidro</a:t>
            </a:r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377301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55576" y="4305870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Ao resultado da decomposição da luz chamamos </a:t>
            </a:r>
            <a:r>
              <a:rPr lang="pt-PT" b="1" dirty="0"/>
              <a:t>espetro</a:t>
            </a:r>
            <a:r>
              <a:rPr lang="pt-PT" dirty="0"/>
              <a:t> e, neste </a:t>
            </a:r>
            <a:r>
              <a:rPr lang="pt-PT" dirty="0" smtClean="0"/>
              <a:t>caso, obteve‑se o </a:t>
            </a:r>
            <a:r>
              <a:rPr lang="pt-PT" dirty="0"/>
              <a:t>espetro da luz visível, com o prisma a funcionar como um </a:t>
            </a:r>
            <a:r>
              <a:rPr lang="pt-PT" b="1" dirty="0"/>
              <a:t>espetroscópio</a:t>
            </a:r>
            <a:r>
              <a:rPr lang="pt-PT" dirty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11" y="5382006"/>
            <a:ext cx="7298779" cy="89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755576" y="940957"/>
            <a:ext cx="7632848" cy="3136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  <a:spcAft>
                <a:spcPts val="1600"/>
              </a:spcAft>
            </a:pPr>
            <a:r>
              <a:rPr lang="pt-PT" dirty="0"/>
              <a:t>Como o ângulo de refração depende da frequência da radiação </a:t>
            </a:r>
            <a:r>
              <a:rPr lang="pt-PT" dirty="0" smtClean="0"/>
              <a:t>incidente, cada </a:t>
            </a:r>
            <a:r>
              <a:rPr lang="pt-PT" dirty="0"/>
              <a:t>uma das radiações que compõem a luz branca vai seguir um </a:t>
            </a:r>
            <a:r>
              <a:rPr lang="pt-PT" dirty="0" smtClean="0"/>
              <a:t>percurso ligeiramente </a:t>
            </a:r>
            <a:r>
              <a:rPr lang="pt-PT" dirty="0"/>
              <a:t>diferente, aparecendo separadas à saída do prisma</a:t>
            </a:r>
            <a:r>
              <a:rPr lang="pt-PT" dirty="0" smtClean="0"/>
              <a:t>.</a:t>
            </a:r>
          </a:p>
          <a:p>
            <a:pPr algn="just">
              <a:lnSpc>
                <a:spcPts val="2300"/>
              </a:lnSpc>
              <a:spcAft>
                <a:spcPts val="1600"/>
              </a:spcAft>
            </a:pPr>
            <a:r>
              <a:rPr lang="pt-PT" dirty="0" smtClean="0"/>
              <a:t>Repare </a:t>
            </a:r>
            <a:r>
              <a:rPr lang="pt-PT" dirty="0"/>
              <a:t>que a luz vermelha é a que se desvia menos do percurso inicial </a:t>
            </a:r>
            <a:r>
              <a:rPr lang="pt-PT" dirty="0" smtClean="0"/>
              <a:t>do feixe </a:t>
            </a:r>
            <a:r>
              <a:rPr lang="pt-PT" dirty="0"/>
              <a:t>de luz branca e a luz violeta é a que sofre maior desvio</a:t>
            </a:r>
            <a:r>
              <a:rPr lang="pt-PT" dirty="0" smtClean="0"/>
              <a:t>.</a:t>
            </a:r>
          </a:p>
          <a:p>
            <a:pPr algn="just">
              <a:lnSpc>
                <a:spcPts val="2300"/>
              </a:lnSpc>
              <a:spcAft>
                <a:spcPts val="1600"/>
              </a:spcAft>
            </a:pPr>
            <a:r>
              <a:rPr lang="pt-PT" dirty="0" smtClean="0"/>
              <a:t>O </a:t>
            </a:r>
            <a:r>
              <a:rPr lang="pt-PT" dirty="0"/>
              <a:t>prisma permite assim decompor a luz branca nas radiações de </a:t>
            </a:r>
            <a:r>
              <a:rPr lang="pt-PT" dirty="0" smtClean="0"/>
              <a:t>diferentes frequências </a:t>
            </a:r>
            <a:r>
              <a:rPr lang="pt-PT" dirty="0"/>
              <a:t>que a compõem. A luz branca é por isso uma radiação </a:t>
            </a:r>
            <a:r>
              <a:rPr lang="pt-PT" b="1" dirty="0"/>
              <a:t>policromática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693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636171" y="6408712"/>
            <a:ext cx="2483768" cy="40466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395536" y="859954"/>
            <a:ext cx="30556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>
                <a:solidFill>
                  <a:srgbClr val="DA0000"/>
                </a:solidFill>
              </a:rPr>
              <a:t>Espetros contínuos</a:t>
            </a:r>
            <a:endParaRPr lang="pt-PT" sz="2400" dirty="0">
              <a:solidFill>
                <a:srgbClr val="DA0000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539552" y="1422301"/>
            <a:ext cx="80648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A luz emitida pelo Sol, por um metal ao rubro e por uma lâmpada </a:t>
            </a:r>
            <a:r>
              <a:rPr lang="pt-PT" sz="1750" dirty="0" smtClean="0"/>
              <a:t>de incandescência </a:t>
            </a:r>
            <a:r>
              <a:rPr lang="pt-PT" sz="1750" dirty="0"/>
              <a:t>são exemplos de espetros </a:t>
            </a:r>
            <a:r>
              <a:rPr lang="pt-PT" sz="1750" dirty="0" smtClean="0"/>
              <a:t>contínuos.</a:t>
            </a:r>
          </a:p>
          <a:p>
            <a:pPr algn="just"/>
            <a:endParaRPr lang="pt-PT" sz="1750" dirty="0" smtClean="0"/>
          </a:p>
          <a:p>
            <a:pPr algn="just"/>
            <a:r>
              <a:rPr lang="pt-PT" sz="1750" dirty="0" smtClean="0"/>
              <a:t>De facto, qualquer corpo que se encontre a uma dada temperatura tem um espetro de radiação contínuo (radiação de corpo negro).</a:t>
            </a:r>
          </a:p>
          <a:p>
            <a:pPr algn="just"/>
            <a:endParaRPr lang="pt-PT" sz="1750" dirty="0" smtClean="0"/>
          </a:p>
          <a:p>
            <a:pPr algn="just"/>
            <a:r>
              <a:rPr lang="pt-PT" sz="1750" dirty="0"/>
              <a:t>Os espetros resultantes dos exemplos da </a:t>
            </a:r>
            <a:r>
              <a:rPr lang="pt-PT" sz="1750" dirty="0" smtClean="0"/>
              <a:t>figura são </a:t>
            </a:r>
            <a:r>
              <a:rPr lang="pt-PT" sz="1750" dirty="0"/>
              <a:t>espetros de </a:t>
            </a:r>
            <a:r>
              <a:rPr lang="pt-PT" sz="1750" dirty="0" smtClean="0"/>
              <a:t>emissão porque </a:t>
            </a:r>
            <a:r>
              <a:rPr lang="pt-PT" sz="1750" dirty="0"/>
              <a:t>resultam da radiação emitida por um dado corpo.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7"/>
          <a:stretch/>
        </p:blipFill>
        <p:spPr bwMode="auto">
          <a:xfrm>
            <a:off x="1331640" y="3837058"/>
            <a:ext cx="6187405" cy="2553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960379" y="6452374"/>
            <a:ext cx="72232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00" b="1" dirty="0"/>
              <a:t>A. </a:t>
            </a:r>
            <a:r>
              <a:rPr lang="pt-PT" sz="1000" dirty="0"/>
              <a:t>Fontes que emitem espetros contínuos; </a:t>
            </a:r>
            <a:r>
              <a:rPr lang="pt-PT" sz="1000" b="1" dirty="0"/>
              <a:t>B. </a:t>
            </a:r>
            <a:r>
              <a:rPr lang="pt-PT" sz="1000" dirty="0"/>
              <a:t>O espetro solar é um exemplo de </a:t>
            </a:r>
            <a:r>
              <a:rPr lang="pt-PT" sz="1000" dirty="0" smtClean="0"/>
              <a:t>espetro contínuo</a:t>
            </a:r>
            <a:r>
              <a:rPr lang="pt-PT" sz="1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7835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384498" y="859954"/>
            <a:ext cx="35862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>
                <a:solidFill>
                  <a:srgbClr val="DA0000"/>
                </a:solidFill>
              </a:rPr>
              <a:t>Espetros descontínuos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683568" y="1484784"/>
            <a:ext cx="7920880" cy="183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50" dirty="0"/>
              <a:t>Nem todos os espetros de emissão são contínuos. Em determinadas </a:t>
            </a:r>
            <a:r>
              <a:rPr lang="pt-PT" sz="1750" dirty="0" smtClean="0"/>
              <a:t>condições, podemos </a:t>
            </a:r>
            <a:r>
              <a:rPr lang="pt-PT" sz="1750" dirty="0"/>
              <a:t>obter </a:t>
            </a:r>
            <a:r>
              <a:rPr lang="pt-PT" sz="1750" b="1" dirty="0"/>
              <a:t>espetros descontínuos </a:t>
            </a:r>
            <a:r>
              <a:rPr lang="pt-PT" sz="1750" dirty="0"/>
              <a:t>ou </a:t>
            </a:r>
            <a:r>
              <a:rPr lang="pt-PT" sz="1750" b="1" dirty="0"/>
              <a:t>de riscas</a:t>
            </a:r>
            <a:r>
              <a:rPr lang="pt-PT" sz="1750" dirty="0"/>
              <a:t>, onde se </a:t>
            </a:r>
            <a:r>
              <a:rPr lang="pt-PT" sz="1750" dirty="0" smtClean="0"/>
              <a:t>identificam emissões </a:t>
            </a:r>
            <a:r>
              <a:rPr lang="pt-PT" sz="1750" dirty="0"/>
              <a:t>de radiação com frequências bem definidas.</a:t>
            </a:r>
          </a:p>
          <a:p>
            <a:pPr algn="just">
              <a:lnSpc>
                <a:spcPts val="2300"/>
              </a:lnSpc>
            </a:pPr>
            <a:endParaRPr lang="pt-PT" sz="1750" dirty="0" smtClean="0"/>
          </a:p>
          <a:p>
            <a:pPr algn="just">
              <a:lnSpc>
                <a:spcPts val="2300"/>
              </a:lnSpc>
            </a:pPr>
            <a:r>
              <a:rPr lang="pt-PT" sz="1750" dirty="0" smtClean="0"/>
              <a:t>Os </a:t>
            </a:r>
            <a:r>
              <a:rPr lang="pt-PT" sz="1750" dirty="0"/>
              <a:t>cientistas constataram que cada elemento químico, quando sujeito </a:t>
            </a:r>
            <a:r>
              <a:rPr lang="pt-PT" sz="1750" dirty="0" smtClean="0"/>
              <a:t>a uma </a:t>
            </a:r>
            <a:r>
              <a:rPr lang="pt-PT" sz="1750" dirty="0"/>
              <a:t>descarga elétrica, parecia originar uma luz diferente</a:t>
            </a:r>
            <a:r>
              <a:rPr lang="pt-PT" sz="1750" dirty="0" smtClean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464" y="4077072"/>
            <a:ext cx="38100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534938" y="4005064"/>
            <a:ext cx="4115494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 smtClean="0"/>
              <a:t>Por </a:t>
            </a:r>
            <a:r>
              <a:rPr lang="pt-PT" sz="1750" dirty="0"/>
              <a:t>exemplo, quando colocamos hidrogénio num tubo fechado a </a:t>
            </a:r>
            <a:r>
              <a:rPr lang="pt-PT" sz="1750" dirty="0" smtClean="0"/>
              <a:t>baixa pressão </a:t>
            </a:r>
            <a:r>
              <a:rPr lang="pt-PT" sz="1750" dirty="0"/>
              <a:t>(Fig. </a:t>
            </a:r>
            <a:r>
              <a:rPr lang="pt-PT" sz="1750" b="1" dirty="0" smtClean="0"/>
              <a:t>A</a:t>
            </a:r>
            <a:r>
              <a:rPr lang="pt-PT" sz="1750" dirty="0" smtClean="0"/>
              <a:t>) e </a:t>
            </a:r>
            <a:r>
              <a:rPr lang="pt-PT" sz="1750" dirty="0"/>
              <a:t>o submetemos a uma descarga elétrica, vemos um </a:t>
            </a:r>
            <a:r>
              <a:rPr lang="pt-PT" sz="1750" dirty="0" smtClean="0"/>
              <a:t>brilho arroxeado</a:t>
            </a:r>
            <a:r>
              <a:rPr lang="pt-PT" sz="175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218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611560" y="1196752"/>
            <a:ext cx="8064896" cy="95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Se em vez de hidrogénio o tubo contiver uma atmosfera rarefeita de </a:t>
            </a:r>
            <a:r>
              <a:rPr lang="pt-PT" dirty="0" smtClean="0"/>
              <a:t>hélio (Fig</a:t>
            </a:r>
            <a:r>
              <a:rPr lang="pt-PT" dirty="0"/>
              <a:t>. </a:t>
            </a:r>
            <a:r>
              <a:rPr lang="pt-PT" b="1" dirty="0" smtClean="0"/>
              <a:t>B</a:t>
            </a:r>
            <a:r>
              <a:rPr lang="pt-PT" dirty="0" smtClean="0"/>
              <a:t>), o </a:t>
            </a:r>
            <a:r>
              <a:rPr lang="pt-PT" dirty="0"/>
              <a:t>brilho já tem uma cor alaranjada. E se o gás for o oxigénio (</a:t>
            </a:r>
            <a:r>
              <a:rPr lang="pt-PT" dirty="0" smtClean="0"/>
              <a:t>Fig. </a:t>
            </a:r>
            <a:r>
              <a:rPr lang="pt-PT" b="1" dirty="0" smtClean="0"/>
              <a:t>C</a:t>
            </a:r>
            <a:r>
              <a:rPr lang="pt-PT" dirty="0" smtClean="0"/>
              <a:t>), a </a:t>
            </a:r>
            <a:r>
              <a:rPr lang="pt-PT" dirty="0"/>
              <a:t>cor será azulada.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71"/>
          <a:stretch/>
        </p:blipFill>
        <p:spPr bwMode="auto">
          <a:xfrm>
            <a:off x="2543175" y="2708920"/>
            <a:ext cx="4057650" cy="1598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29"/>
          <a:stretch/>
        </p:blipFill>
        <p:spPr bwMode="auto">
          <a:xfrm>
            <a:off x="2543175" y="4675634"/>
            <a:ext cx="4057650" cy="135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08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636171" y="6408712"/>
            <a:ext cx="2483768" cy="40466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539552" y="899195"/>
            <a:ext cx="8064896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50" dirty="0"/>
              <a:t>Assim, o espetro do hidrogénio parece ter (na banda do visível) apenas </a:t>
            </a:r>
            <a:r>
              <a:rPr lang="pt-PT" sz="1750" dirty="0" smtClean="0"/>
              <a:t>quatro riscas</a:t>
            </a:r>
            <a:r>
              <a:rPr lang="pt-PT" sz="1750" dirty="0"/>
              <a:t>: violeta, anil, azul e </a:t>
            </a:r>
            <a:r>
              <a:rPr lang="pt-PT" sz="1750" dirty="0" smtClean="0"/>
              <a:t>vermelha. </a:t>
            </a:r>
            <a:r>
              <a:rPr lang="pt-PT" sz="1750" dirty="0"/>
              <a:t>Estas riscas, cada uma </a:t>
            </a:r>
            <a:r>
              <a:rPr lang="pt-PT" sz="1750" dirty="0" smtClean="0"/>
              <a:t>correspondendo a </a:t>
            </a:r>
            <a:r>
              <a:rPr lang="pt-PT" sz="1750" dirty="0"/>
              <a:t>uma frequência muito bem definida, aparecem sobre um </a:t>
            </a:r>
            <a:r>
              <a:rPr lang="pt-PT" sz="1750" dirty="0" smtClean="0"/>
              <a:t>fundo negro</a:t>
            </a:r>
            <a:r>
              <a:rPr lang="pt-PT" sz="1750" dirty="0"/>
              <a:t>, que corresponde à ausência de radiações emitida nessas regiões.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0888"/>
            <a:ext cx="6120680" cy="3471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2768327" y="5971346"/>
            <a:ext cx="62281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000" dirty="0"/>
              <a:t>Ao atravessar o espetroscópio, cada uma das radiações que compõem a luz emitida pelo </a:t>
            </a:r>
            <a:r>
              <a:rPr lang="pt-PT" sz="1000" dirty="0" smtClean="0"/>
              <a:t>hidrogénio sofre </a:t>
            </a:r>
            <a:r>
              <a:rPr lang="pt-PT" sz="1000" dirty="0"/>
              <a:t>uma dispersão cujo ângulo varia com a frequência, aparecendo separadas no </a:t>
            </a:r>
            <a:r>
              <a:rPr lang="pt-PT" sz="1000" dirty="0" smtClean="0"/>
              <a:t>espetro. É </a:t>
            </a:r>
            <a:r>
              <a:rPr lang="pt-PT" sz="1000" dirty="0"/>
              <a:t>a combinação destas quatro cores que origina o brilho arroxeado no tubo com hidrogénio da Fig. 8.</a:t>
            </a:r>
          </a:p>
        </p:txBody>
      </p:sp>
    </p:spTree>
    <p:extLst>
      <p:ext uri="{BB962C8B-B14F-4D97-AF65-F5344CB8AC3E}">
        <p14:creationId xmlns:p14="http://schemas.microsoft.com/office/powerpoint/2010/main" val="4279868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611560" y="1014301"/>
            <a:ext cx="7848872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50" dirty="0"/>
              <a:t>Este fenómeno não acontece apenas para o hidrogénio. Na verdade, </a:t>
            </a:r>
            <a:r>
              <a:rPr lang="pt-PT" sz="1750" b="1" dirty="0" smtClean="0"/>
              <a:t>todos os </a:t>
            </a:r>
            <a:r>
              <a:rPr lang="pt-PT" sz="1750" b="1" dirty="0"/>
              <a:t>elementos químicos</a:t>
            </a:r>
            <a:r>
              <a:rPr lang="pt-PT" sz="1750" dirty="0"/>
              <a:t>, se sujeitos a descargas elétricas, apresentam </a:t>
            </a:r>
            <a:r>
              <a:rPr lang="pt-PT" sz="1750" b="1" dirty="0" smtClean="0"/>
              <a:t>espetros de </a:t>
            </a:r>
            <a:r>
              <a:rPr lang="pt-PT" sz="1750" b="1" dirty="0"/>
              <a:t>emissão </a:t>
            </a:r>
            <a:r>
              <a:rPr lang="pt-PT" sz="1750" b="1" dirty="0" smtClean="0"/>
              <a:t>descontínuos</a:t>
            </a:r>
            <a:r>
              <a:rPr lang="pt-PT" sz="1750" dirty="0" smtClean="0"/>
              <a:t>, como os apresentados abaixo.</a:t>
            </a:r>
            <a:endParaRPr lang="pt-PT" sz="175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2150173"/>
            <a:ext cx="566737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647564" y="4509120"/>
            <a:ext cx="7848872" cy="342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300"/>
              </a:lnSpc>
            </a:pPr>
            <a:r>
              <a:rPr lang="pt-PT" sz="1050" b="1" dirty="0" smtClean="0"/>
              <a:t>A. </a:t>
            </a:r>
            <a:r>
              <a:rPr lang="pt-PT" sz="1050" dirty="0" smtClean="0"/>
              <a:t>Hélio; </a:t>
            </a:r>
            <a:r>
              <a:rPr lang="pt-PT" sz="1050" b="1" dirty="0" smtClean="0"/>
              <a:t>B. </a:t>
            </a:r>
            <a:r>
              <a:rPr lang="pt-PT" sz="1050" dirty="0" smtClean="0"/>
              <a:t>Hidrogénio.</a:t>
            </a:r>
            <a:endParaRPr lang="pt-PT" sz="105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56" y="5157192"/>
            <a:ext cx="7469088" cy="101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40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611560" y="1012047"/>
            <a:ext cx="7920880" cy="1840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50" dirty="0"/>
              <a:t>Os espetros de emissão não resultam apenas de descargas elétricas </a:t>
            </a:r>
            <a:r>
              <a:rPr lang="pt-PT" sz="1750" dirty="0" smtClean="0"/>
              <a:t>em gases </a:t>
            </a:r>
            <a:r>
              <a:rPr lang="pt-PT" sz="1750" dirty="0"/>
              <a:t>rarefeitos. Também podemos observar espetros de emissão </a:t>
            </a:r>
            <a:r>
              <a:rPr lang="pt-PT" sz="1750" dirty="0" smtClean="0"/>
              <a:t>descontínuos a </a:t>
            </a:r>
            <a:r>
              <a:rPr lang="pt-PT" sz="1750" dirty="0"/>
              <a:t>partir de </a:t>
            </a:r>
            <a:r>
              <a:rPr lang="pt-PT" sz="1750" b="1" dirty="0"/>
              <a:t>ensaios de chama</a:t>
            </a:r>
            <a:r>
              <a:rPr lang="pt-PT" sz="1750" dirty="0"/>
              <a:t>.</a:t>
            </a:r>
          </a:p>
          <a:p>
            <a:pPr algn="just">
              <a:lnSpc>
                <a:spcPts val="2300"/>
              </a:lnSpc>
            </a:pPr>
            <a:r>
              <a:rPr lang="pt-PT" sz="1750" dirty="0"/>
              <a:t>Nestes ensaios, </a:t>
            </a:r>
            <a:r>
              <a:rPr lang="pt-PT" sz="1750" dirty="0" smtClean="0"/>
              <a:t>aquecem‑se amostras </a:t>
            </a:r>
            <a:r>
              <a:rPr lang="pt-PT" sz="1750" dirty="0"/>
              <a:t>de sais à chama e a luz </a:t>
            </a:r>
            <a:r>
              <a:rPr lang="pt-PT" sz="1750" dirty="0" smtClean="0"/>
              <a:t>emitida tem </a:t>
            </a:r>
            <a:r>
              <a:rPr lang="pt-PT" sz="1750" dirty="0"/>
              <a:t>cores diferentes consoante os iões metálicos presentes: por </a:t>
            </a:r>
            <a:r>
              <a:rPr lang="pt-PT" sz="1750" dirty="0" smtClean="0"/>
              <a:t>exemplo, amarelo </a:t>
            </a:r>
            <a:r>
              <a:rPr lang="pt-PT" sz="1750" dirty="0"/>
              <a:t>para o </a:t>
            </a:r>
            <a:r>
              <a:rPr lang="pt-PT" sz="1750" dirty="0" smtClean="0"/>
              <a:t>sódio, </a:t>
            </a:r>
            <a:r>
              <a:rPr lang="pt-PT" sz="1750" dirty="0"/>
              <a:t>verde para o cobre e vermelho para o lítio.</a:t>
            </a:r>
          </a:p>
        </p:txBody>
      </p:sp>
      <p:sp>
        <p:nvSpPr>
          <p:cNvPr id="4" name="Rectângulo 3"/>
          <p:cNvSpPr/>
          <p:nvPr/>
        </p:nvSpPr>
        <p:spPr>
          <a:xfrm>
            <a:off x="2262361" y="6191726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PT" sz="1100" dirty="0"/>
              <a:t>Ensaio de chama usando um sal de sódio e espetro do sódio.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57"/>
          <a:stretch/>
        </p:blipFill>
        <p:spPr bwMode="auto">
          <a:xfrm>
            <a:off x="1835696" y="3212976"/>
            <a:ext cx="2320820" cy="2651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2915816" y="4005064"/>
            <a:ext cx="80290" cy="144016"/>
          </a:xfrm>
          <a:prstGeom prst="rect">
            <a:avLst/>
          </a:prstGeom>
          <a:noFill/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7" name="Conexão recta 6"/>
          <p:cNvCxnSpPr/>
          <p:nvPr/>
        </p:nvCxnSpPr>
        <p:spPr>
          <a:xfrm flipV="1">
            <a:off x="2955961" y="3769990"/>
            <a:ext cx="1631244" cy="225549"/>
          </a:xfrm>
          <a:prstGeom prst="line">
            <a:avLst/>
          </a:prstGeom>
          <a:noFill/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Conexão recta 9"/>
          <p:cNvCxnSpPr/>
          <p:nvPr/>
        </p:nvCxnSpPr>
        <p:spPr>
          <a:xfrm>
            <a:off x="2936936" y="4149080"/>
            <a:ext cx="1707072" cy="288032"/>
          </a:xfrm>
          <a:prstGeom prst="line">
            <a:avLst/>
          </a:prstGeom>
          <a:noFill/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7" t="25092" r="2339" b="43369"/>
          <a:stretch/>
        </p:blipFill>
        <p:spPr bwMode="auto">
          <a:xfrm>
            <a:off x="4577705" y="3701007"/>
            <a:ext cx="3467100" cy="78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33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83568" y="1052736"/>
            <a:ext cx="7632848" cy="3698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  <a:spcAft>
                <a:spcPts val="1000"/>
              </a:spcAft>
            </a:pPr>
            <a:r>
              <a:rPr lang="pt-PT" sz="1750" dirty="0"/>
              <a:t>Essa luz de cor diferente que está a ser emitida corresponde a uma </a:t>
            </a:r>
            <a:r>
              <a:rPr lang="pt-PT" sz="1750" dirty="0" smtClean="0"/>
              <a:t>parte do </a:t>
            </a:r>
            <a:r>
              <a:rPr lang="pt-PT" sz="1750" dirty="0"/>
              <a:t>espetro de cada metal.</a:t>
            </a:r>
          </a:p>
          <a:p>
            <a:pPr algn="just">
              <a:lnSpc>
                <a:spcPts val="2300"/>
              </a:lnSpc>
              <a:spcAft>
                <a:spcPts val="1000"/>
              </a:spcAft>
            </a:pPr>
            <a:r>
              <a:rPr lang="pt-PT" sz="1750" dirty="0"/>
              <a:t>Tal como os espetros obtidos nos tubos com gases rarefeitos, os </a:t>
            </a:r>
            <a:r>
              <a:rPr lang="pt-PT" sz="1750" dirty="0" smtClean="0"/>
              <a:t>espetros nos </a:t>
            </a:r>
            <a:r>
              <a:rPr lang="pt-PT" sz="1750" dirty="0"/>
              <a:t>testes de chama surgem devido ao fornecimento de energia aos </a:t>
            </a:r>
            <a:r>
              <a:rPr lang="pt-PT" sz="1750" dirty="0" smtClean="0"/>
              <a:t>átomos: através </a:t>
            </a:r>
            <a:r>
              <a:rPr lang="pt-PT" sz="1750" dirty="0"/>
              <a:t>de descargas elétricas nos tubos de gás e por energia térmica </a:t>
            </a:r>
            <a:r>
              <a:rPr lang="pt-PT" sz="1750" dirty="0" smtClean="0"/>
              <a:t>nos testes </a:t>
            </a:r>
            <a:r>
              <a:rPr lang="pt-PT" sz="1750" dirty="0"/>
              <a:t>de chama</a:t>
            </a:r>
            <a:r>
              <a:rPr lang="pt-PT" sz="1750" dirty="0" smtClean="0"/>
              <a:t>.</a:t>
            </a:r>
          </a:p>
          <a:p>
            <a:pPr algn="just">
              <a:lnSpc>
                <a:spcPts val="2300"/>
              </a:lnSpc>
              <a:spcAft>
                <a:spcPts val="1000"/>
              </a:spcAft>
            </a:pPr>
            <a:r>
              <a:rPr lang="pt-PT" sz="1750" dirty="0"/>
              <a:t>Os átomos «libertam» essa energia extra </a:t>
            </a:r>
            <a:r>
              <a:rPr lang="pt-PT" sz="1750" dirty="0" smtClean="0"/>
              <a:t>emitindo‑a sob </a:t>
            </a:r>
            <a:r>
              <a:rPr lang="pt-PT" sz="1750" dirty="0"/>
              <a:t>a forma de </a:t>
            </a:r>
            <a:r>
              <a:rPr lang="pt-PT" sz="1750" dirty="0" smtClean="0"/>
              <a:t>radiação e </a:t>
            </a:r>
            <a:r>
              <a:rPr lang="pt-PT" sz="1750" dirty="0"/>
              <a:t>regressando, assim, a estados de energia mais </a:t>
            </a:r>
            <a:r>
              <a:rPr lang="pt-PT" sz="1750" dirty="0" smtClean="0"/>
              <a:t>baixa. </a:t>
            </a:r>
          </a:p>
          <a:p>
            <a:pPr algn="just">
              <a:lnSpc>
                <a:spcPts val="2300"/>
              </a:lnSpc>
              <a:spcAft>
                <a:spcPts val="1000"/>
              </a:spcAft>
            </a:pPr>
            <a:r>
              <a:rPr lang="pt-PT" sz="1750" dirty="0" smtClean="0"/>
              <a:t>Ao </a:t>
            </a:r>
            <a:r>
              <a:rPr lang="pt-PT" sz="1750" dirty="0"/>
              <a:t>analisar os espetros de emissão descontínuos de muitos </a:t>
            </a:r>
            <a:r>
              <a:rPr lang="pt-PT" sz="1750" dirty="0" smtClean="0"/>
              <a:t>elementos químicos </a:t>
            </a:r>
            <a:r>
              <a:rPr lang="pt-PT" sz="1750" dirty="0"/>
              <a:t>diferentes, foi possível fazer uma descoberta para a qual, no </a:t>
            </a:r>
            <a:r>
              <a:rPr lang="pt-PT" sz="1750" dirty="0" smtClean="0"/>
              <a:t>século XIX</a:t>
            </a:r>
            <a:r>
              <a:rPr lang="pt-PT" sz="1750" dirty="0"/>
              <a:t>, não havia ainda explicação.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68" y="5013176"/>
            <a:ext cx="6948264" cy="142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3987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741</Words>
  <Application>Microsoft Office PowerPoint</Application>
  <PresentationFormat>Apresentação no Ecrã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1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52</cp:revision>
  <dcterms:created xsi:type="dcterms:W3CDTF">2011-12-12T15:36:58Z</dcterms:created>
  <dcterms:modified xsi:type="dcterms:W3CDTF">2015-05-20T09:57:08Z</dcterms:modified>
</cp:coreProperties>
</file>