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</p:sldIdLst>
  <p:sldSz cx="9144000" cy="6858000" type="screen4x3"/>
  <p:notesSz cx="6858000" cy="9144000"/>
  <p:custDataLst>
    <p:tags r:id="rId17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579"/>
    <a:srgbClr val="000000"/>
    <a:srgbClr val="612A8A"/>
    <a:srgbClr val="DA0000"/>
    <a:srgbClr val="555555"/>
    <a:srgbClr val="F6C038"/>
    <a:srgbClr val="8DC63F"/>
    <a:srgbClr val="00ABCD"/>
    <a:srgbClr val="FFFFFF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27-05-2015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522677" y="6626507"/>
            <a:ext cx="25953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700" b="1" dirty="0" smtClean="0">
                <a:solidFill>
                  <a:srgbClr val="555555"/>
                </a:solidFill>
                <a:latin typeface="Arial"/>
                <a:cs typeface="Arial"/>
              </a:rPr>
              <a:t>• </a:t>
            </a:r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l 10.º ano</a:t>
            </a:r>
            <a:endParaRPr lang="pt-PT" sz="7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5964025" y="356810"/>
            <a:ext cx="259878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612A8A"/>
                </a:solidFill>
              </a:rPr>
              <a:t>DOMÍNIO </a:t>
            </a:r>
            <a:r>
              <a:rPr lang="pt-PT" sz="600" b="1" dirty="0" smtClean="0">
                <a:solidFill>
                  <a:srgbClr val="612A8A"/>
                </a:solidFill>
              </a:rPr>
              <a:t>2 </a:t>
            </a:r>
            <a:r>
              <a:rPr lang="pt-PT" sz="600" dirty="0"/>
              <a:t>| </a:t>
            </a:r>
            <a:r>
              <a:rPr lang="pt-PT" sz="600" dirty="0" smtClean="0"/>
              <a:t>PROPRIEDADES</a:t>
            </a:r>
            <a:r>
              <a:rPr lang="pt-PT" sz="600" baseline="0" dirty="0" smtClean="0"/>
              <a:t> E TRANSFORMAÇÕES DA MATÉRIA</a:t>
            </a:r>
            <a:endParaRPr lang="pt-PT" sz="6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38563" y="2182505"/>
            <a:ext cx="7866874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800" b="1" dirty="0">
                <a:solidFill>
                  <a:srgbClr val="552579"/>
                </a:solidFill>
              </a:rPr>
              <a:t>Estruturas de moléculas </a:t>
            </a:r>
            <a:r>
              <a:rPr lang="pt-PT" sz="4800" b="1" dirty="0" smtClean="0">
                <a:solidFill>
                  <a:srgbClr val="552579"/>
                </a:solidFill>
              </a:rPr>
              <a:t>orgânicas e biológicas</a:t>
            </a:r>
          </a:p>
          <a:p>
            <a:pPr algn="ctr"/>
            <a:endParaRPr lang="pt-PT" b="1" dirty="0" smtClean="0">
              <a:solidFill>
                <a:srgbClr val="552579"/>
              </a:solidFill>
            </a:endParaRPr>
          </a:p>
          <a:p>
            <a:pPr algn="ctr"/>
            <a:r>
              <a:rPr lang="pt-PT" sz="3600" dirty="0" smtClean="0">
                <a:solidFill>
                  <a:srgbClr val="552579"/>
                </a:solidFill>
              </a:rPr>
              <a:t>(introdução)</a:t>
            </a:r>
            <a:endParaRPr lang="pt-PT" sz="3600" dirty="0" smtClean="0">
              <a:solidFill>
                <a:srgbClr val="5525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863588" y="1582341"/>
            <a:ext cx="74168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O carbono consegue formar mais compostos do que qualquer outro elemento</a:t>
            </a:r>
            <a:r>
              <a:rPr lang="pt-PT" dirty="0" smtClean="0"/>
              <a:t>.</a:t>
            </a:r>
          </a:p>
          <a:p>
            <a:pPr algn="just"/>
            <a:endParaRPr lang="pt-PT" dirty="0"/>
          </a:p>
          <a:p>
            <a:pPr algn="just"/>
            <a:r>
              <a:rPr lang="pt-PT" dirty="0"/>
              <a:t>Faz parte de milhões de substâncias diferentes a que </a:t>
            </a:r>
            <a:r>
              <a:rPr lang="pt-PT" dirty="0" smtClean="0"/>
              <a:t>chamamos </a:t>
            </a:r>
            <a:r>
              <a:rPr lang="pt-PT" b="1" dirty="0" smtClean="0"/>
              <a:t>compostos </a:t>
            </a:r>
            <a:r>
              <a:rPr lang="pt-PT" b="1" dirty="0"/>
              <a:t>orgânicos </a:t>
            </a:r>
            <a:r>
              <a:rPr lang="pt-PT" dirty="0"/>
              <a:t>e que são constituídos por </a:t>
            </a:r>
            <a:r>
              <a:rPr lang="pt-PT" b="1" dirty="0"/>
              <a:t>moléculas orgânicas</a:t>
            </a:r>
            <a:r>
              <a:rPr lang="pt-PT" dirty="0" smtClean="0"/>
              <a:t>.</a:t>
            </a:r>
          </a:p>
          <a:p>
            <a:pPr algn="just"/>
            <a:endParaRPr lang="pt-PT" dirty="0"/>
          </a:p>
          <a:p>
            <a:pPr algn="just"/>
            <a:r>
              <a:rPr lang="pt-PT" dirty="0"/>
              <a:t>As moléculas orgânicas são uma parte fundamental da composição </a:t>
            </a:r>
            <a:r>
              <a:rPr lang="pt-PT" dirty="0" smtClean="0"/>
              <a:t>dos seres </a:t>
            </a:r>
            <a:r>
              <a:rPr lang="pt-PT" dirty="0"/>
              <a:t>vivos. Todas estas moléculas têm carbono e podem ser agrupadas </a:t>
            </a:r>
            <a:r>
              <a:rPr lang="pt-PT" dirty="0" smtClean="0"/>
              <a:t>em classes </a:t>
            </a:r>
            <a:r>
              <a:rPr lang="pt-PT" dirty="0"/>
              <a:t>de acordo com as suas características.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247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4860032" cy="2977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539552" y="980728"/>
            <a:ext cx="21387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900" b="1" dirty="0">
                <a:solidFill>
                  <a:srgbClr val="552579"/>
                </a:solidFill>
              </a:rPr>
              <a:t>Hidrocarbonetos</a:t>
            </a:r>
            <a:endParaRPr lang="pt-PT" sz="1900" dirty="0">
              <a:solidFill>
                <a:srgbClr val="552579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539552" y="1556792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Os hidrocarbonetos são os compostos orgânicos mais </a:t>
            </a:r>
            <a:r>
              <a:rPr lang="pt-PT" sz="1750" dirty="0" smtClean="0"/>
              <a:t>simples. As suas moléculas são constituídas apenas por átomos de carbono e hidrogénio.</a:t>
            </a:r>
            <a:endParaRPr lang="pt-PT" sz="1750" dirty="0"/>
          </a:p>
        </p:txBody>
      </p:sp>
      <p:sp>
        <p:nvSpPr>
          <p:cNvPr id="4" name="Rectângulo 3"/>
          <p:cNvSpPr/>
          <p:nvPr/>
        </p:nvSpPr>
        <p:spPr>
          <a:xfrm>
            <a:off x="5004048" y="3717032"/>
            <a:ext cx="258324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050" b="1" dirty="0"/>
              <a:t>Os combustíveis são compostos </a:t>
            </a:r>
            <a:r>
              <a:rPr lang="pt-PT" sz="1050" b="1" dirty="0" smtClean="0"/>
              <a:t>por hidrocarbonetos</a:t>
            </a:r>
            <a:r>
              <a:rPr lang="pt-PT" sz="1050" b="1" dirty="0"/>
              <a:t>.</a:t>
            </a:r>
            <a:endParaRPr lang="pt-PT" sz="1050" b="1" dirty="0"/>
          </a:p>
        </p:txBody>
      </p:sp>
      <p:sp>
        <p:nvSpPr>
          <p:cNvPr id="6" name="Rectângulo 5"/>
          <p:cNvSpPr/>
          <p:nvPr/>
        </p:nvSpPr>
        <p:spPr>
          <a:xfrm>
            <a:off x="539552" y="5085184"/>
            <a:ext cx="806489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Como cada átomo de carbono pode estabelecer quatro ligações </a:t>
            </a:r>
            <a:r>
              <a:rPr lang="pt-PT" sz="1750" dirty="0" smtClean="0"/>
              <a:t>covalentes, as </a:t>
            </a:r>
            <a:r>
              <a:rPr lang="pt-PT" sz="1750" dirty="0"/>
              <a:t>ligações que se estabelecem entre os átomos de carbono podem </a:t>
            </a:r>
            <a:r>
              <a:rPr lang="pt-PT" sz="1750" dirty="0" smtClean="0"/>
              <a:t>ser simples</a:t>
            </a:r>
            <a:r>
              <a:rPr lang="pt-PT" sz="1750" dirty="0"/>
              <a:t>, duplas ou triplas, embora as ligações entre o carbono e o </a:t>
            </a:r>
            <a:r>
              <a:rPr lang="pt-PT" sz="1750" dirty="0" smtClean="0"/>
              <a:t>hidrogénio sejam </a:t>
            </a:r>
            <a:r>
              <a:rPr lang="pt-PT" sz="1750" dirty="0"/>
              <a:t>todas ligações covalentes simples</a:t>
            </a:r>
            <a:r>
              <a:rPr lang="pt-PT" sz="175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7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83568" y="908720"/>
            <a:ext cx="770485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 smtClean="0"/>
              <a:t>As </a:t>
            </a:r>
            <a:r>
              <a:rPr lang="pt-PT" sz="1750" dirty="0"/>
              <a:t>ligações que se estabelecem entre os átomos de carbono </a:t>
            </a:r>
            <a:r>
              <a:rPr lang="pt-PT" sz="1750" dirty="0" smtClean="0"/>
              <a:t>permitem dividir </a:t>
            </a:r>
            <a:r>
              <a:rPr lang="pt-PT" sz="1750" dirty="0"/>
              <a:t>os hidrocarbonetos em </a:t>
            </a:r>
            <a:r>
              <a:rPr lang="pt-PT" sz="1750" b="1" dirty="0"/>
              <a:t>alcanos </a:t>
            </a:r>
            <a:r>
              <a:rPr lang="pt-PT" sz="1750" dirty="0"/>
              <a:t>(se as ligações são todas simples</a:t>
            </a:r>
            <a:r>
              <a:rPr lang="pt-PT" sz="1750" dirty="0" smtClean="0"/>
              <a:t>), </a:t>
            </a:r>
            <a:r>
              <a:rPr lang="pt-PT" sz="1750" b="1" dirty="0" smtClean="0"/>
              <a:t>alcenos </a:t>
            </a:r>
            <a:r>
              <a:rPr lang="pt-PT" sz="1750" dirty="0"/>
              <a:t>(se existe uma ou mais ligações duplas) e </a:t>
            </a:r>
            <a:r>
              <a:rPr lang="pt-PT" sz="1750" b="1" dirty="0"/>
              <a:t>alcinos </a:t>
            </a:r>
            <a:r>
              <a:rPr lang="pt-PT" sz="1750" dirty="0"/>
              <a:t>(se existe uma </a:t>
            </a:r>
            <a:r>
              <a:rPr lang="pt-PT" sz="1750" dirty="0" smtClean="0"/>
              <a:t>ou mais </a:t>
            </a:r>
            <a:r>
              <a:rPr lang="pt-PT" sz="1750" dirty="0"/>
              <a:t>ligações triplas).</a:t>
            </a:r>
            <a:endParaRPr lang="pt-PT" sz="1750" dirty="0"/>
          </a:p>
        </p:txBody>
      </p:sp>
      <p:sp>
        <p:nvSpPr>
          <p:cNvPr id="3" name="Rectângulo 2"/>
          <p:cNvSpPr/>
          <p:nvPr/>
        </p:nvSpPr>
        <p:spPr>
          <a:xfrm>
            <a:off x="683568" y="2394754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Os alcanos dizem-se </a:t>
            </a:r>
            <a:r>
              <a:rPr lang="pt-PT" sz="1750" b="1" dirty="0"/>
              <a:t>hidrocarbonetos saturados</a:t>
            </a:r>
            <a:r>
              <a:rPr lang="pt-PT" sz="1750" dirty="0"/>
              <a:t>, pois os seus átomos </a:t>
            </a:r>
            <a:r>
              <a:rPr lang="pt-PT" sz="1750" dirty="0" smtClean="0"/>
              <a:t>de carbono </a:t>
            </a:r>
            <a:r>
              <a:rPr lang="pt-PT" sz="1750" dirty="0"/>
              <a:t>não conseguem estabelecer mais ligações. Pelo contrário, nos </a:t>
            </a:r>
            <a:r>
              <a:rPr lang="pt-PT" sz="1750" dirty="0" smtClean="0"/>
              <a:t>alcenos e </a:t>
            </a:r>
            <a:r>
              <a:rPr lang="pt-PT" sz="1750" dirty="0"/>
              <a:t>nos alcinos os átomos de carbono podem estabelecer ligações a </a:t>
            </a:r>
            <a:r>
              <a:rPr lang="pt-PT" sz="1750" dirty="0" smtClean="0"/>
              <a:t>mais átomos </a:t>
            </a:r>
            <a:r>
              <a:rPr lang="pt-PT" sz="1750" dirty="0"/>
              <a:t>se as suas ligações múltiplas forem quebradas. Por isso, os </a:t>
            </a:r>
            <a:r>
              <a:rPr lang="pt-PT" sz="1750" dirty="0" smtClean="0"/>
              <a:t>hidrocarbonetos com </a:t>
            </a:r>
            <a:r>
              <a:rPr lang="pt-PT" sz="1750" dirty="0"/>
              <a:t>ligações duplas e triplas dizem-se </a:t>
            </a:r>
            <a:r>
              <a:rPr lang="pt-PT" sz="1750" b="1" dirty="0"/>
              <a:t>hidrocarbonetos insaturados</a:t>
            </a:r>
            <a:r>
              <a:rPr lang="pt-PT" sz="1750" dirty="0"/>
              <a:t>.</a:t>
            </a:r>
            <a:endParaRPr lang="pt-PT" sz="175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618" y="4773984"/>
            <a:ext cx="6360765" cy="103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7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19572" y="1091496"/>
            <a:ext cx="7704856" cy="1977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No caso dos alcanos, o nome atribuído termina sempre com o sufixo </a:t>
            </a:r>
            <a:r>
              <a:rPr lang="pt-PT" sz="1750" i="1" dirty="0"/>
              <a:t>-</a:t>
            </a:r>
            <a:r>
              <a:rPr lang="pt-PT" sz="1750" i="1" dirty="0" smtClean="0"/>
              <a:t>ano</a:t>
            </a:r>
            <a:r>
              <a:rPr lang="pt-PT" sz="1750" dirty="0" smtClean="0"/>
              <a:t>.</a:t>
            </a:r>
          </a:p>
          <a:p>
            <a:pPr algn="just"/>
            <a:endParaRPr lang="pt-PT" sz="1750" dirty="0" smtClean="0"/>
          </a:p>
          <a:p>
            <a:pPr algn="just"/>
            <a:r>
              <a:rPr lang="pt-PT" sz="1750" dirty="0" smtClean="0"/>
              <a:t>O </a:t>
            </a:r>
            <a:r>
              <a:rPr lang="pt-PT" sz="1750" dirty="0"/>
              <a:t>metano, CH</a:t>
            </a:r>
            <a:r>
              <a:rPr lang="pt-PT" sz="1750" baseline="-25000" dirty="0"/>
              <a:t>4</a:t>
            </a:r>
            <a:r>
              <a:rPr lang="pt-PT" sz="1750" dirty="0"/>
              <a:t>, é o alcano mais simples, tendo apenas um átomo de </a:t>
            </a:r>
            <a:r>
              <a:rPr lang="pt-PT" sz="1750" dirty="0" smtClean="0"/>
              <a:t>carbono. O </a:t>
            </a:r>
            <a:r>
              <a:rPr lang="pt-PT" sz="1750" dirty="0"/>
              <a:t>prefixo </a:t>
            </a:r>
            <a:r>
              <a:rPr lang="pt-PT" sz="1750" i="1" dirty="0" err="1"/>
              <a:t>met</a:t>
            </a:r>
            <a:r>
              <a:rPr lang="pt-PT" sz="1750" i="1" dirty="0"/>
              <a:t>- </a:t>
            </a:r>
            <a:r>
              <a:rPr lang="pt-PT" sz="1750" dirty="0"/>
              <a:t>indica isso </a:t>
            </a:r>
            <a:r>
              <a:rPr lang="pt-PT" sz="1750" dirty="0" smtClean="0"/>
              <a:t>mesmo.</a:t>
            </a:r>
          </a:p>
          <a:p>
            <a:pPr algn="just"/>
            <a:endParaRPr lang="pt-PT" sz="1750" dirty="0" smtClean="0"/>
          </a:p>
          <a:p>
            <a:pPr algn="just"/>
            <a:r>
              <a:rPr lang="pt-PT" sz="1750" dirty="0" smtClean="0"/>
              <a:t>O </a:t>
            </a:r>
            <a:r>
              <a:rPr lang="pt-PT" sz="1750" dirty="0"/>
              <a:t>etano, C</a:t>
            </a:r>
            <a:r>
              <a:rPr lang="pt-PT" sz="1750" baseline="-25000" dirty="0"/>
              <a:t>2</a:t>
            </a:r>
            <a:r>
              <a:rPr lang="pt-PT" sz="1750" dirty="0"/>
              <a:t>H</a:t>
            </a:r>
            <a:r>
              <a:rPr lang="pt-PT" sz="1750" baseline="-25000" dirty="0"/>
              <a:t>6</a:t>
            </a:r>
            <a:r>
              <a:rPr lang="pt-PT" sz="1750" dirty="0"/>
              <a:t>, tem dois átomos de carbono (cujo prefixo é </a:t>
            </a:r>
            <a:r>
              <a:rPr lang="pt-PT" sz="1750" i="1" dirty="0" err="1"/>
              <a:t>et</a:t>
            </a:r>
            <a:r>
              <a:rPr lang="pt-PT" sz="1750" i="1" dirty="0"/>
              <a:t>-</a:t>
            </a:r>
            <a:r>
              <a:rPr lang="pt-PT" sz="1750" dirty="0"/>
              <a:t>). </a:t>
            </a:r>
            <a:r>
              <a:rPr lang="pt-PT" sz="1750" dirty="0" smtClean="0"/>
              <a:t>Juntamente com </a:t>
            </a:r>
            <a:r>
              <a:rPr lang="pt-PT" sz="1750" dirty="0"/>
              <a:t>o metano, é um dos principais constituintes do gás natural</a:t>
            </a:r>
            <a:r>
              <a:rPr lang="pt-PT" sz="1750" dirty="0" smtClean="0"/>
              <a:t>.</a:t>
            </a:r>
            <a:endParaRPr lang="pt-PT" sz="1750" dirty="0"/>
          </a:p>
        </p:txBody>
      </p:sp>
      <p:sp>
        <p:nvSpPr>
          <p:cNvPr id="3" name="Rectângulo 2"/>
          <p:cNvSpPr/>
          <p:nvPr/>
        </p:nvSpPr>
        <p:spPr>
          <a:xfrm>
            <a:off x="719572" y="3824898"/>
            <a:ext cx="770485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O propano, C</a:t>
            </a:r>
            <a:r>
              <a:rPr lang="pt-PT" sz="1750" baseline="-25000" dirty="0"/>
              <a:t>3</a:t>
            </a:r>
            <a:r>
              <a:rPr lang="pt-PT" sz="1750" dirty="0"/>
              <a:t>H</a:t>
            </a:r>
            <a:r>
              <a:rPr lang="pt-PT" sz="1750" baseline="-25000" dirty="0"/>
              <a:t>8</a:t>
            </a:r>
            <a:r>
              <a:rPr lang="pt-PT" sz="1750" dirty="0"/>
              <a:t>, que tem três átomos de carbono (</a:t>
            </a:r>
            <a:r>
              <a:rPr lang="pt-PT" sz="1750" i="1" dirty="0" err="1"/>
              <a:t>prop</a:t>
            </a:r>
            <a:r>
              <a:rPr lang="pt-PT" sz="1750" i="1" dirty="0"/>
              <a:t>-</a:t>
            </a:r>
            <a:r>
              <a:rPr lang="pt-PT" sz="1750" dirty="0"/>
              <a:t>) e o </a:t>
            </a:r>
            <a:r>
              <a:rPr lang="pt-PT" sz="1750" dirty="0" smtClean="0"/>
              <a:t>butano, C</a:t>
            </a:r>
            <a:r>
              <a:rPr lang="pt-PT" sz="1750" baseline="-25000" dirty="0" smtClean="0"/>
              <a:t>4</a:t>
            </a:r>
            <a:r>
              <a:rPr lang="pt-PT" sz="1750" dirty="0" smtClean="0"/>
              <a:t>H</a:t>
            </a:r>
            <a:r>
              <a:rPr lang="pt-PT" sz="1750" baseline="-25000" dirty="0" smtClean="0"/>
              <a:t>10</a:t>
            </a:r>
            <a:r>
              <a:rPr lang="pt-PT" sz="1750" dirty="0" smtClean="0"/>
              <a:t>, que </a:t>
            </a:r>
            <a:r>
              <a:rPr lang="pt-PT" sz="1750" dirty="0"/>
              <a:t>tem quatro átomos de carbono (</a:t>
            </a:r>
            <a:r>
              <a:rPr lang="pt-PT" sz="1750" i="1" dirty="0" err="1"/>
              <a:t>but</a:t>
            </a:r>
            <a:r>
              <a:rPr lang="pt-PT" sz="1750" i="1" dirty="0"/>
              <a:t>-</a:t>
            </a:r>
            <a:r>
              <a:rPr lang="pt-PT" sz="1750" dirty="0"/>
              <a:t>), são os principais componentes </a:t>
            </a:r>
            <a:r>
              <a:rPr lang="pt-PT" sz="1750" dirty="0" smtClean="0"/>
              <a:t>do gás </a:t>
            </a:r>
            <a:r>
              <a:rPr lang="pt-PT" sz="1750" dirty="0"/>
              <a:t>de botija.</a:t>
            </a:r>
            <a:endParaRPr lang="pt-PT" sz="1750" dirty="0"/>
          </a:p>
        </p:txBody>
      </p:sp>
    </p:spTree>
    <p:extLst>
      <p:ext uri="{BB962C8B-B14F-4D97-AF65-F5344CB8AC3E}">
        <p14:creationId xmlns:p14="http://schemas.microsoft.com/office/powerpoint/2010/main" val="23157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91580" y="980728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Na </a:t>
            </a:r>
            <a:r>
              <a:rPr lang="pt-PT" sz="1750" dirty="0" smtClean="0"/>
              <a:t>figura estão </a:t>
            </a:r>
            <a:r>
              <a:rPr lang="pt-PT" sz="1750" dirty="0"/>
              <a:t>representadas as moléculas dos quatro alcanos </a:t>
            </a:r>
            <a:r>
              <a:rPr lang="pt-PT" sz="1750" dirty="0" smtClean="0"/>
              <a:t>mais simples</a:t>
            </a:r>
            <a:r>
              <a:rPr lang="pt-PT" sz="1750" dirty="0"/>
              <a:t>, usando as suas fórmulas de estrutura e modelos moleculares.</a:t>
            </a:r>
            <a:endParaRPr lang="pt-PT" sz="175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9"/>
          <a:stretch/>
        </p:blipFill>
        <p:spPr bwMode="auto">
          <a:xfrm>
            <a:off x="516841" y="1919577"/>
            <a:ext cx="8110318" cy="2949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791580" y="4869160"/>
            <a:ext cx="756084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100" b="1" dirty="0"/>
              <a:t>Diferentes representações dos alcanos mais simples: </a:t>
            </a:r>
            <a:r>
              <a:rPr lang="pt-PT" sz="1100" b="1" dirty="0">
                <a:solidFill>
                  <a:srgbClr val="000000"/>
                </a:solidFill>
              </a:rPr>
              <a:t>A. </a:t>
            </a:r>
            <a:r>
              <a:rPr lang="pt-PT" sz="1100" b="1" dirty="0"/>
              <a:t>metano; </a:t>
            </a:r>
            <a:r>
              <a:rPr lang="pt-PT" sz="1100" b="1" dirty="0">
                <a:solidFill>
                  <a:srgbClr val="000000"/>
                </a:solidFill>
              </a:rPr>
              <a:t>B. </a:t>
            </a:r>
            <a:r>
              <a:rPr lang="pt-PT" sz="1100" b="1" dirty="0"/>
              <a:t>etano; </a:t>
            </a:r>
            <a:r>
              <a:rPr lang="pt-PT" sz="1100" b="1" dirty="0">
                <a:solidFill>
                  <a:srgbClr val="000000"/>
                </a:solidFill>
              </a:rPr>
              <a:t>C. </a:t>
            </a:r>
            <a:r>
              <a:rPr lang="pt-PT" sz="1100" b="1" dirty="0"/>
              <a:t>propano; </a:t>
            </a:r>
            <a:r>
              <a:rPr lang="pt-PT" sz="1100" b="1" dirty="0" smtClean="0">
                <a:solidFill>
                  <a:srgbClr val="000000"/>
                </a:solidFill>
              </a:rPr>
              <a:t>D. </a:t>
            </a:r>
            <a:r>
              <a:rPr lang="pt-PT" sz="1100" b="1" dirty="0" smtClean="0"/>
              <a:t>butano</a:t>
            </a:r>
            <a:r>
              <a:rPr lang="pt-PT" sz="1100" b="1" dirty="0"/>
              <a:t>.</a:t>
            </a:r>
            <a:endParaRPr lang="pt-PT" sz="1100" b="1" dirty="0"/>
          </a:p>
        </p:txBody>
      </p:sp>
      <p:sp>
        <p:nvSpPr>
          <p:cNvPr id="4" name="Rectângulo 3"/>
          <p:cNvSpPr/>
          <p:nvPr/>
        </p:nvSpPr>
        <p:spPr>
          <a:xfrm>
            <a:off x="791580" y="5530006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Para alcanos com número de átomos de carbono superior a quatro, </a:t>
            </a:r>
            <a:r>
              <a:rPr lang="pt-PT" sz="1750" dirty="0" smtClean="0"/>
              <a:t>os nomes </a:t>
            </a:r>
            <a:r>
              <a:rPr lang="pt-PT" sz="1750" dirty="0"/>
              <a:t>das moléculas apresentam também um prefixo que provém do </a:t>
            </a:r>
            <a:r>
              <a:rPr lang="pt-PT" sz="1750" dirty="0" smtClean="0"/>
              <a:t>nome em </a:t>
            </a:r>
            <a:r>
              <a:rPr lang="pt-PT" sz="1750" dirty="0"/>
              <a:t>latim para esse número.</a:t>
            </a:r>
            <a:endParaRPr lang="pt-PT" sz="1750" dirty="0"/>
          </a:p>
        </p:txBody>
      </p:sp>
    </p:spTree>
    <p:extLst>
      <p:ext uri="{BB962C8B-B14F-4D97-AF65-F5344CB8AC3E}">
        <p14:creationId xmlns:p14="http://schemas.microsoft.com/office/powerpoint/2010/main" val="23157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55576" y="980728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Na </a:t>
            </a:r>
            <a:r>
              <a:rPr lang="pt-PT" dirty="0">
                <a:solidFill>
                  <a:srgbClr val="552579"/>
                </a:solidFill>
              </a:rPr>
              <a:t>Tabela VIII</a:t>
            </a:r>
            <a:r>
              <a:rPr lang="pt-PT" dirty="0"/>
              <a:t>, encontram-se os prefixos utilizados para designar os </a:t>
            </a:r>
            <a:r>
              <a:rPr lang="pt-PT" dirty="0" smtClean="0"/>
              <a:t>hidrocarbonetos que </a:t>
            </a:r>
            <a:r>
              <a:rPr lang="pt-PT" dirty="0"/>
              <a:t>têm até doze átomos de carbonos.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54" y="1885386"/>
            <a:ext cx="8514692" cy="1212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755576" y="3812847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Nos alcanos referidos até aqui, os átomos de carbono estão </a:t>
            </a:r>
            <a:r>
              <a:rPr lang="pt-PT" sz="1750" dirty="0" smtClean="0"/>
              <a:t>alinhados entre </a:t>
            </a:r>
            <a:r>
              <a:rPr lang="pt-PT" sz="1750" dirty="0"/>
              <a:t>si, formando uma cadeia – diz-se que são </a:t>
            </a:r>
            <a:r>
              <a:rPr lang="pt-PT" sz="1750" b="1" dirty="0"/>
              <a:t>alcanos de cadeia aberta </a:t>
            </a:r>
            <a:r>
              <a:rPr lang="pt-PT" sz="1750" dirty="0" smtClean="0"/>
              <a:t>ou alcanos </a:t>
            </a:r>
            <a:r>
              <a:rPr lang="pt-PT" sz="1750" b="1" dirty="0"/>
              <a:t>lineares</a:t>
            </a:r>
            <a:r>
              <a:rPr lang="pt-PT" sz="1750" dirty="0"/>
              <a:t>. Para estes, as fórmulas químicas são dadas por </a:t>
            </a:r>
            <a:r>
              <a:rPr lang="pt-PT" sz="1750" dirty="0" smtClean="0"/>
              <a:t>uma expressão </a:t>
            </a:r>
            <a:r>
              <a:rPr lang="pt-PT" sz="1750" dirty="0"/>
              <a:t>simples.</a:t>
            </a:r>
            <a:endParaRPr lang="pt-PT" sz="175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326" y="5225907"/>
            <a:ext cx="6461348" cy="1011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7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83568" y="980728"/>
            <a:ext cx="777686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É fácil verificar que esta fórmula se aplica a todos os exemplos </a:t>
            </a:r>
            <a:r>
              <a:rPr lang="pt-PT" sz="1750" dirty="0" smtClean="0"/>
              <a:t>dados.</a:t>
            </a:r>
          </a:p>
          <a:p>
            <a:pPr algn="just"/>
            <a:endParaRPr lang="pt-PT" sz="1000" dirty="0"/>
          </a:p>
          <a:p>
            <a:pPr algn="just"/>
            <a:r>
              <a:rPr lang="pt-PT" sz="1750" dirty="0" smtClean="0"/>
              <a:t>As </a:t>
            </a:r>
            <a:r>
              <a:rPr lang="pt-PT" sz="1750" dirty="0"/>
              <a:t>cadeias de átomos de carbono podem ainda ser </a:t>
            </a:r>
            <a:r>
              <a:rPr lang="pt-PT" sz="1750" b="1" dirty="0"/>
              <a:t>fechadas </a:t>
            </a:r>
            <a:r>
              <a:rPr lang="pt-PT" sz="1750" dirty="0"/>
              <a:t>(ou </a:t>
            </a:r>
            <a:r>
              <a:rPr lang="pt-PT" sz="1750" dirty="0" smtClean="0"/>
              <a:t>cíclicas) ou </a:t>
            </a:r>
            <a:r>
              <a:rPr lang="pt-PT" sz="1750" b="1" dirty="0"/>
              <a:t>ramificadas</a:t>
            </a:r>
            <a:r>
              <a:rPr lang="pt-PT" sz="1750" dirty="0"/>
              <a:t>. Os alcanos ramificados ainda obedecem à fórmula geral, </a:t>
            </a:r>
            <a:r>
              <a:rPr lang="pt-PT" sz="1750" dirty="0" smtClean="0"/>
              <a:t>os alcanos </a:t>
            </a:r>
            <a:r>
              <a:rPr lang="pt-PT" sz="1750" dirty="0"/>
              <a:t>cíclicos já não.</a:t>
            </a:r>
            <a:endParaRPr lang="pt-PT" sz="175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701" y="2636912"/>
            <a:ext cx="6340599" cy="268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1401701" y="5535118"/>
            <a:ext cx="2574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200" dirty="0"/>
              <a:t>Há alcanos muito mais complexos em </a:t>
            </a:r>
            <a:r>
              <a:rPr lang="pt-PT" sz="1200" dirty="0" smtClean="0"/>
              <a:t>que a </a:t>
            </a:r>
            <a:r>
              <a:rPr lang="pt-PT" sz="1200" dirty="0"/>
              <a:t>cadeia principal tem ramificações.</a:t>
            </a:r>
            <a:endParaRPr lang="pt-PT" sz="1200" dirty="0"/>
          </a:p>
        </p:txBody>
      </p:sp>
      <p:sp>
        <p:nvSpPr>
          <p:cNvPr id="6" name="Rectângulo 5"/>
          <p:cNvSpPr/>
          <p:nvPr/>
        </p:nvSpPr>
        <p:spPr>
          <a:xfrm>
            <a:off x="5364088" y="5535118"/>
            <a:ext cx="2574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200" dirty="0"/>
              <a:t>Há alcanos em que a cadeia de átomos </a:t>
            </a:r>
            <a:r>
              <a:rPr lang="pt-PT" sz="1200" dirty="0" smtClean="0"/>
              <a:t>de carbono </a:t>
            </a:r>
            <a:r>
              <a:rPr lang="pt-PT" sz="1200" dirty="0"/>
              <a:t>é fechada, chamados </a:t>
            </a:r>
            <a:r>
              <a:rPr lang="pt-PT" sz="1200" dirty="0" err="1"/>
              <a:t>cicloalcanos</a:t>
            </a:r>
            <a:r>
              <a:rPr lang="pt-PT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57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020272" y="6453336"/>
            <a:ext cx="2016224" cy="33265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647564" y="921494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Nos alcenos e alcinos (alcanos ou hidrocarbonetos insaturados), os nomes</a:t>
            </a:r>
          </a:p>
          <a:p>
            <a:pPr algn="just"/>
            <a:r>
              <a:rPr lang="pt-PT" dirty="0"/>
              <a:t>têm os mesmos prefixos que os alcanos, mas com as terminações </a:t>
            </a:r>
            <a:r>
              <a:rPr lang="pt-PT" i="1" dirty="0"/>
              <a:t>–</a:t>
            </a:r>
            <a:r>
              <a:rPr lang="pt-PT" i="1" dirty="0" err="1"/>
              <a:t>eno</a:t>
            </a:r>
            <a:r>
              <a:rPr lang="pt-PT" i="1" dirty="0"/>
              <a:t> </a:t>
            </a:r>
            <a:r>
              <a:rPr lang="pt-PT" dirty="0" smtClean="0"/>
              <a:t>e </a:t>
            </a:r>
            <a:r>
              <a:rPr lang="pt-PT" i="1" dirty="0" smtClean="0"/>
              <a:t>–</a:t>
            </a:r>
            <a:r>
              <a:rPr lang="pt-PT" i="1" dirty="0" err="1" smtClean="0"/>
              <a:t>ino</a:t>
            </a:r>
            <a:r>
              <a:rPr lang="pt-PT" dirty="0"/>
              <a:t>, </a:t>
            </a:r>
            <a:r>
              <a:rPr lang="pt-PT" dirty="0" smtClean="0"/>
              <a:t>respetivamente.</a:t>
            </a:r>
            <a:endParaRPr lang="pt-P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28453"/>
            <a:ext cx="4528529" cy="2474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717" y="2217563"/>
            <a:ext cx="4143771" cy="2651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1736812" y="5013176"/>
            <a:ext cx="56703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100" b="1" dirty="0"/>
              <a:t>Diferentes representações de: </a:t>
            </a:r>
            <a:r>
              <a:rPr lang="pt-PT" sz="1100" b="1" dirty="0">
                <a:solidFill>
                  <a:srgbClr val="000000"/>
                </a:solidFill>
              </a:rPr>
              <a:t>A. </a:t>
            </a:r>
            <a:r>
              <a:rPr lang="pt-PT" sz="1100" b="1" dirty="0"/>
              <a:t>Eteno; </a:t>
            </a:r>
            <a:r>
              <a:rPr lang="pt-PT" sz="1100" b="1" dirty="0">
                <a:solidFill>
                  <a:srgbClr val="000000"/>
                </a:solidFill>
              </a:rPr>
              <a:t>B. </a:t>
            </a:r>
            <a:r>
              <a:rPr lang="pt-PT" sz="1100" b="1" dirty="0"/>
              <a:t>Etino; </a:t>
            </a:r>
            <a:r>
              <a:rPr lang="pt-PT" sz="1100" b="1" dirty="0">
                <a:solidFill>
                  <a:srgbClr val="000000"/>
                </a:solidFill>
              </a:rPr>
              <a:t>C. </a:t>
            </a:r>
            <a:r>
              <a:rPr lang="pt-PT" sz="1100" b="1" dirty="0"/>
              <a:t>Propeno; </a:t>
            </a:r>
            <a:r>
              <a:rPr lang="pt-PT" sz="1100" b="1" dirty="0" smtClean="0">
                <a:solidFill>
                  <a:srgbClr val="000000"/>
                </a:solidFill>
              </a:rPr>
              <a:t>D. </a:t>
            </a:r>
            <a:r>
              <a:rPr lang="pt-PT" sz="1100" b="1" dirty="0" smtClean="0"/>
              <a:t>Propino</a:t>
            </a:r>
            <a:r>
              <a:rPr lang="pt-PT" sz="1100" b="1" dirty="0"/>
              <a:t>.</a:t>
            </a:r>
            <a:endParaRPr lang="pt-PT" sz="1100" b="1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273" y="5589240"/>
            <a:ext cx="5717455" cy="1133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7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32342" y="980728"/>
            <a:ext cx="78793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Moléculas maiores têm regras de nomenclatura mais complexas, </a:t>
            </a:r>
            <a:r>
              <a:rPr lang="pt-PT" sz="1750" dirty="0" smtClean="0"/>
              <a:t>porque deve </a:t>
            </a:r>
            <a:r>
              <a:rPr lang="pt-PT" sz="1750" dirty="0"/>
              <a:t>especificar-se a posição das ligações duplas ou triplas. Por exemplo, </a:t>
            </a:r>
            <a:r>
              <a:rPr lang="pt-PT" sz="1750" dirty="0" smtClean="0"/>
              <a:t>há duas </a:t>
            </a:r>
            <a:r>
              <a:rPr lang="pt-PT" sz="1750" dirty="0"/>
              <a:t>possibilidades para o buteno:</a:t>
            </a:r>
            <a:endParaRPr lang="pt-PT" sz="1750" dirty="0"/>
          </a:p>
        </p:txBody>
      </p:sp>
      <p:sp>
        <p:nvSpPr>
          <p:cNvPr id="3" name="Rectângulo 2"/>
          <p:cNvSpPr/>
          <p:nvPr/>
        </p:nvSpPr>
        <p:spPr>
          <a:xfrm>
            <a:off x="632342" y="5193050"/>
            <a:ext cx="787931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Os números antes da palavra buteno indicam em qual dos átomos de </a:t>
            </a:r>
            <a:r>
              <a:rPr lang="pt-PT" sz="1750" dirty="0" smtClean="0"/>
              <a:t>carbono é </a:t>
            </a:r>
            <a:r>
              <a:rPr lang="pt-PT" sz="1750" dirty="0"/>
              <a:t>que está a ligação dupla, contando a partir da extremidade da </a:t>
            </a:r>
            <a:r>
              <a:rPr lang="pt-PT" sz="1750" dirty="0" smtClean="0"/>
              <a:t>cadeia que </a:t>
            </a:r>
            <a:r>
              <a:rPr lang="pt-PT" sz="1750" dirty="0"/>
              <a:t>está mais próxima dessa ligação.</a:t>
            </a:r>
            <a:endParaRPr lang="pt-PT" sz="175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844" y="2060848"/>
            <a:ext cx="6818312" cy="2409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7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19572" y="836712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A existência de ligações duplas ou triplas afeta as propriedades dos </a:t>
            </a:r>
            <a:r>
              <a:rPr lang="pt-PT" dirty="0" smtClean="0"/>
              <a:t>hidrocarbonetos, mesmo </a:t>
            </a:r>
            <a:r>
              <a:rPr lang="pt-PT" dirty="0"/>
              <a:t>que sejam compostos pelo mesmo número de átomos </a:t>
            </a:r>
            <a:r>
              <a:rPr lang="pt-PT" dirty="0" smtClean="0"/>
              <a:t>de carbono.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844824"/>
            <a:ext cx="5453578" cy="4936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395536" y="2132856"/>
            <a:ext cx="29523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 smtClean="0"/>
              <a:t>Na </a:t>
            </a:r>
            <a:r>
              <a:rPr lang="pt-PT" sz="1600" dirty="0">
                <a:solidFill>
                  <a:srgbClr val="552579"/>
                </a:solidFill>
              </a:rPr>
              <a:t>Tabela IX </a:t>
            </a:r>
            <a:r>
              <a:rPr lang="pt-PT" sz="1600" dirty="0"/>
              <a:t>comparam-se as energias de ligação e comprimentos </a:t>
            </a:r>
            <a:r>
              <a:rPr lang="pt-PT" sz="1600" dirty="0" smtClean="0"/>
              <a:t>de ligação </a:t>
            </a:r>
            <a:r>
              <a:rPr lang="pt-PT" sz="1600" dirty="0"/>
              <a:t>para os hidrocarbonetos com dois átomos de carbono.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8670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19572" y="1253659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Como se pode verificar, </a:t>
            </a:r>
            <a:r>
              <a:rPr lang="pt-PT" b="1" dirty="0"/>
              <a:t>a energia da ligação C-C aumenta com a </a:t>
            </a:r>
            <a:r>
              <a:rPr lang="pt-PT" b="1" dirty="0" smtClean="0"/>
              <a:t>ordem de </a:t>
            </a:r>
            <a:r>
              <a:rPr lang="pt-PT" b="1" dirty="0"/>
              <a:t>ligação </a:t>
            </a:r>
            <a:r>
              <a:rPr lang="pt-PT" dirty="0"/>
              <a:t>entre os átomos de carbono e </a:t>
            </a:r>
            <a:r>
              <a:rPr lang="pt-PT" b="1" dirty="0"/>
              <a:t>o comprimento de ligação </a:t>
            </a:r>
            <a:r>
              <a:rPr lang="pt-PT" b="1" dirty="0" smtClean="0"/>
              <a:t>diminui</a:t>
            </a:r>
            <a:r>
              <a:rPr lang="pt-PT" dirty="0" smtClean="0"/>
              <a:t>.</a:t>
            </a:r>
          </a:p>
          <a:p>
            <a:pPr algn="just"/>
            <a:endParaRPr lang="pt-PT" dirty="0" smtClean="0"/>
          </a:p>
          <a:p>
            <a:pPr algn="just"/>
            <a:endParaRPr lang="pt-PT" dirty="0"/>
          </a:p>
          <a:p>
            <a:pPr algn="just"/>
            <a:r>
              <a:rPr lang="pt-PT" dirty="0" smtClean="0"/>
              <a:t>Este </a:t>
            </a:r>
            <a:r>
              <a:rPr lang="pt-PT" dirty="0"/>
              <a:t>comportamento é facilmente explicado: uma ligação dupla tende </a:t>
            </a:r>
            <a:r>
              <a:rPr lang="pt-PT" dirty="0" smtClean="0"/>
              <a:t>a ser </a:t>
            </a:r>
            <a:r>
              <a:rPr lang="pt-PT" dirty="0"/>
              <a:t>mais forte do que uma ligação simples, e uma ligação tripla ainda </a:t>
            </a:r>
            <a:r>
              <a:rPr lang="pt-PT" dirty="0" smtClean="0"/>
              <a:t>mais forte </a:t>
            </a:r>
            <a:r>
              <a:rPr lang="pt-PT" dirty="0"/>
              <a:t>do que uma dupla.</a:t>
            </a:r>
            <a:endParaRPr lang="pt-PT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48" y="4149080"/>
            <a:ext cx="7288505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56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908720"/>
            <a:ext cx="1624163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900" b="1" dirty="0" err="1">
                <a:solidFill>
                  <a:srgbClr val="552579"/>
                </a:solidFill>
              </a:rPr>
              <a:t>Haloalcanos</a:t>
            </a:r>
            <a:endParaRPr lang="pt-PT" sz="1900" dirty="0">
              <a:solidFill>
                <a:srgbClr val="552579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611560" y="1630541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Os </a:t>
            </a:r>
            <a:r>
              <a:rPr lang="pt-PT" sz="1750" dirty="0" err="1"/>
              <a:t>haloalcanos</a:t>
            </a:r>
            <a:r>
              <a:rPr lang="pt-PT" sz="1750" dirty="0"/>
              <a:t> são hidrocarbonetos em que um ou mais átomos </a:t>
            </a:r>
            <a:r>
              <a:rPr lang="pt-PT" sz="1750" dirty="0" smtClean="0"/>
              <a:t>de hidrogénio são </a:t>
            </a:r>
            <a:r>
              <a:rPr lang="pt-PT" sz="1750" dirty="0"/>
              <a:t>substituídos por um átomo de um halogéneo.</a:t>
            </a:r>
            <a:endParaRPr lang="pt-PT" sz="175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35" y="2852936"/>
            <a:ext cx="8447931" cy="313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56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6"/>
            <a:ext cx="7776864" cy="253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467544" y="3501008"/>
            <a:ext cx="5256584" cy="3019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 err="1"/>
              <a:t>Haloalcanos</a:t>
            </a:r>
            <a:r>
              <a:rPr lang="pt-PT" sz="1750" dirty="0"/>
              <a:t> que contêm simultaneamente cloro e flúor chamam-se </a:t>
            </a:r>
            <a:r>
              <a:rPr lang="pt-PT" sz="1750" dirty="0" smtClean="0"/>
              <a:t>clorofluorcarbonetos (CFC</a:t>
            </a:r>
            <a:r>
              <a:rPr lang="pt-PT" sz="1750" dirty="0"/>
              <a:t>). Os CFC foram muito usados, durante décadas, em</a:t>
            </a:r>
          </a:p>
          <a:p>
            <a:pPr algn="just">
              <a:lnSpc>
                <a:spcPts val="2300"/>
              </a:lnSpc>
            </a:pPr>
            <a:r>
              <a:rPr lang="pt-PT" sz="1750" dirty="0"/>
              <a:t>aparelhos de refrigeração (ar condicionado e frigoríficos) e em </a:t>
            </a:r>
            <a:r>
              <a:rPr lang="pt-PT" sz="1750" dirty="0" smtClean="0"/>
              <a:t>aerossóis (desodorizantes </a:t>
            </a:r>
            <a:r>
              <a:rPr lang="pt-PT" sz="1750" dirty="0"/>
              <a:t>e inseticidas</a:t>
            </a:r>
            <a:r>
              <a:rPr lang="pt-PT" sz="1750" dirty="0" smtClean="0"/>
              <a:t>). </a:t>
            </a:r>
            <a:r>
              <a:rPr lang="pt-PT" sz="1750" dirty="0"/>
              <a:t>Mas a sua utilização foi proibida </a:t>
            </a:r>
            <a:r>
              <a:rPr lang="pt-PT" sz="1750" dirty="0" smtClean="0"/>
              <a:t>a partir </a:t>
            </a:r>
            <a:r>
              <a:rPr lang="pt-PT" sz="1750" dirty="0"/>
              <a:t>dos anos 1990 por se ter verificado que a sua emissão para a </a:t>
            </a:r>
            <a:r>
              <a:rPr lang="pt-PT" sz="1750" dirty="0" smtClean="0"/>
              <a:t>atmosfera estava </a:t>
            </a:r>
            <a:r>
              <a:rPr lang="pt-PT" sz="1750" dirty="0"/>
              <a:t>a provocar a redução da camada de ozono que protege o nosso </a:t>
            </a:r>
            <a:r>
              <a:rPr lang="pt-PT" sz="1750" dirty="0" smtClean="0"/>
              <a:t>planeta da </a:t>
            </a:r>
            <a:r>
              <a:rPr lang="pt-PT" sz="1750" dirty="0"/>
              <a:t>radiação solar ultravioleta.</a:t>
            </a:r>
            <a:endParaRPr lang="pt-PT" sz="1750" dirty="0"/>
          </a:p>
        </p:txBody>
      </p:sp>
      <p:sp>
        <p:nvSpPr>
          <p:cNvPr id="3" name="Rectângulo 2"/>
          <p:cNvSpPr/>
          <p:nvPr/>
        </p:nvSpPr>
        <p:spPr>
          <a:xfrm>
            <a:off x="5868144" y="6237312"/>
            <a:ext cx="3187256" cy="55399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/>
            <a:r>
              <a:rPr lang="pt-PT" sz="1000" b="1" dirty="0"/>
              <a:t>Os CFC são </a:t>
            </a:r>
            <a:r>
              <a:rPr lang="pt-PT" sz="1000" b="1" dirty="0" smtClean="0"/>
              <a:t>prejudiciais para </a:t>
            </a:r>
            <a:r>
              <a:rPr lang="pt-PT" sz="1000" b="1" dirty="0"/>
              <a:t>a atmosfera, </a:t>
            </a:r>
            <a:r>
              <a:rPr lang="pt-PT" sz="1000" b="1" dirty="0" smtClean="0"/>
              <a:t>principalmente para </a:t>
            </a:r>
            <a:r>
              <a:rPr lang="pt-PT" sz="1000" b="1" dirty="0"/>
              <a:t>a camada de ozono</a:t>
            </a:r>
            <a:r>
              <a:rPr lang="pt-PT" sz="1000" b="1" dirty="0" smtClean="0"/>
              <a:t>.</a:t>
            </a:r>
          </a:p>
          <a:p>
            <a:pPr algn="just"/>
            <a:endParaRPr lang="pt-PT" sz="1000" b="1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43" t="12800" r="14884" b="12077"/>
          <a:stretch/>
        </p:blipFill>
        <p:spPr bwMode="auto">
          <a:xfrm>
            <a:off x="5866006" y="3231351"/>
            <a:ext cx="3098482" cy="3066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5635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</TotalTime>
  <Words>910</Words>
  <Application>Microsoft Office PowerPoint</Application>
  <PresentationFormat>Apresentação no Ecrã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14</vt:i4>
      </vt:variant>
    </vt:vector>
  </HeadingPairs>
  <TitlesOfParts>
    <vt:vector size="15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139</cp:revision>
  <dcterms:created xsi:type="dcterms:W3CDTF">2011-12-12T15:36:58Z</dcterms:created>
  <dcterms:modified xsi:type="dcterms:W3CDTF">2015-05-27T16:54:44Z</dcterms:modified>
</cp:coreProperties>
</file>