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2A8A"/>
    <a:srgbClr val="552579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22-05-2015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926595" y="2272804"/>
            <a:ext cx="729081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4800" b="1" dirty="0">
                <a:solidFill>
                  <a:srgbClr val="552579"/>
                </a:solidFill>
              </a:rPr>
              <a:t>Lei de </a:t>
            </a:r>
            <a:r>
              <a:rPr lang="pt-PT" sz="4800" b="1" dirty="0" err="1">
                <a:solidFill>
                  <a:srgbClr val="552579"/>
                </a:solidFill>
              </a:rPr>
              <a:t>Avogadro</a:t>
            </a:r>
            <a:r>
              <a:rPr lang="pt-PT" sz="4800" b="1" dirty="0">
                <a:solidFill>
                  <a:srgbClr val="552579"/>
                </a:solidFill>
              </a:rPr>
              <a:t>, volume molar</a:t>
            </a:r>
          </a:p>
          <a:p>
            <a:pPr algn="ctr"/>
            <a:r>
              <a:rPr lang="pt-PT" sz="4800" b="1" dirty="0">
                <a:solidFill>
                  <a:srgbClr val="552579"/>
                </a:solidFill>
              </a:rPr>
              <a:t>e massa volúmica</a:t>
            </a:r>
            <a:endParaRPr lang="pt-PT" sz="48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980728"/>
            <a:ext cx="806489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O estudo dos gases, importante para a compreensão de </a:t>
            </a:r>
            <a:r>
              <a:rPr lang="pt-PT" dirty="0" smtClean="0"/>
              <a:t>aspetos fundamentais da </a:t>
            </a:r>
            <a:r>
              <a:rPr lang="pt-PT" dirty="0"/>
              <a:t>vida humana (Fig. 1), aconteceu ao longo dos séculos e </a:t>
            </a:r>
            <a:r>
              <a:rPr lang="pt-PT" dirty="0" smtClean="0"/>
              <a:t>conheceu grandes </a:t>
            </a:r>
            <a:r>
              <a:rPr lang="pt-PT" dirty="0"/>
              <a:t>avanços com, por exemplo</a:t>
            </a:r>
            <a:r>
              <a:rPr lang="pt-PT" dirty="0" smtClean="0"/>
              <a:t>:</a:t>
            </a:r>
          </a:p>
          <a:p>
            <a:pPr algn="just"/>
            <a:endParaRPr lang="pt-PT" dirty="0"/>
          </a:p>
          <a:p>
            <a:pPr algn="just"/>
            <a:r>
              <a:rPr lang="pt-PT" dirty="0">
                <a:solidFill>
                  <a:srgbClr val="612A8A"/>
                </a:solidFill>
              </a:rPr>
              <a:t>•</a:t>
            </a:r>
            <a:r>
              <a:rPr lang="pt-PT" dirty="0"/>
              <a:t> Lavoisier, que descobriu o oxigénio e o nitrogénio, no século XVIII</a:t>
            </a:r>
            <a:r>
              <a:rPr lang="pt-PT" dirty="0" smtClean="0"/>
              <a:t>;</a:t>
            </a:r>
          </a:p>
          <a:p>
            <a:pPr algn="just"/>
            <a:endParaRPr lang="pt-PT" dirty="0"/>
          </a:p>
          <a:p>
            <a:pPr algn="just"/>
            <a:r>
              <a:rPr lang="pt-PT" dirty="0">
                <a:solidFill>
                  <a:srgbClr val="612A8A"/>
                </a:solidFill>
              </a:rPr>
              <a:t>•</a:t>
            </a:r>
            <a:r>
              <a:rPr lang="pt-PT" dirty="0"/>
              <a:t> </a:t>
            </a:r>
            <a:r>
              <a:rPr lang="pt-PT" dirty="0" err="1"/>
              <a:t>Torricelli</a:t>
            </a:r>
            <a:r>
              <a:rPr lang="pt-PT" dirty="0"/>
              <a:t>, que inventou o primeiro barómetro</a:t>
            </a:r>
            <a:r>
              <a:rPr lang="pt-PT" dirty="0" smtClean="0"/>
              <a:t>;</a:t>
            </a:r>
          </a:p>
          <a:p>
            <a:pPr algn="just"/>
            <a:endParaRPr lang="pt-PT" dirty="0"/>
          </a:p>
          <a:p>
            <a:pPr algn="just"/>
            <a:r>
              <a:rPr lang="pt-PT" dirty="0" smtClean="0">
                <a:solidFill>
                  <a:srgbClr val="612A8A"/>
                </a:solidFill>
              </a:rPr>
              <a:t>•</a:t>
            </a:r>
            <a:r>
              <a:rPr lang="pt-PT" dirty="0" smtClean="0"/>
              <a:t> </a:t>
            </a:r>
            <a:r>
              <a:rPr lang="pt-PT" dirty="0" err="1"/>
              <a:t>Avogadro</a:t>
            </a:r>
            <a:r>
              <a:rPr lang="pt-PT" dirty="0"/>
              <a:t>, que abriu caminho ao aparecimento da moderna teoria atómico-</a:t>
            </a:r>
          </a:p>
          <a:p>
            <a:pPr algn="just"/>
            <a:r>
              <a:rPr lang="pt-PT" dirty="0"/>
              <a:t>molecular.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7072"/>
            <a:ext cx="4318421" cy="2448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932040" y="4437112"/>
            <a:ext cx="3888432" cy="1307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pt-PT" sz="1200" b="1" dirty="0"/>
              <a:t>O estudo dos gases é fundamental para a vida humana: a respiração é uma troca de gases, a atmosfera </a:t>
            </a:r>
            <a:r>
              <a:rPr lang="pt-PT" sz="1200" b="1" dirty="0" smtClean="0"/>
              <a:t>que nos </a:t>
            </a:r>
            <a:r>
              <a:rPr lang="pt-PT" sz="1200" b="1" dirty="0"/>
              <a:t>rodeia é uma </a:t>
            </a:r>
            <a:r>
              <a:rPr lang="pt-PT" sz="1200" b="1" dirty="0" smtClean="0"/>
              <a:t>mistura de </a:t>
            </a:r>
            <a:r>
              <a:rPr lang="pt-PT" sz="1200" b="1" dirty="0"/>
              <a:t>gases e, hoje em dia, as alterações climáticas resultam de modificações da </a:t>
            </a:r>
            <a:r>
              <a:rPr lang="pt-PT" sz="1200" b="1" dirty="0" smtClean="0"/>
              <a:t>atmosfera </a:t>
            </a:r>
            <a:r>
              <a:rPr lang="pt-PT" sz="1200" b="1" dirty="0"/>
              <a:t>pela emissão de grandes quantidades </a:t>
            </a:r>
            <a:r>
              <a:rPr lang="pt-PT" sz="1200" b="1" dirty="0" smtClean="0"/>
              <a:t>de gases </a:t>
            </a:r>
            <a:r>
              <a:rPr lang="pt-PT" sz="1200" b="1" dirty="0"/>
              <a:t>poluentes.</a:t>
            </a:r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15008" y="796642"/>
            <a:ext cx="21758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612A8A"/>
                </a:solidFill>
              </a:rPr>
              <a:t>Lei de </a:t>
            </a:r>
            <a:r>
              <a:rPr lang="pt-PT" sz="2000" b="1" dirty="0" err="1">
                <a:solidFill>
                  <a:srgbClr val="612A8A"/>
                </a:solidFill>
              </a:rPr>
              <a:t>Avogadro</a:t>
            </a:r>
            <a:endParaRPr lang="pt-PT" sz="2000" dirty="0">
              <a:solidFill>
                <a:srgbClr val="612A8A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719572" y="126876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 base nas suas observações experimentais, </a:t>
            </a:r>
            <a:r>
              <a:rPr lang="pt-PT" dirty="0" err="1"/>
              <a:t>Avogadro</a:t>
            </a:r>
            <a:r>
              <a:rPr lang="pt-PT" dirty="0"/>
              <a:t> postulou </a:t>
            </a:r>
            <a:r>
              <a:rPr lang="pt-PT" dirty="0" smtClean="0"/>
              <a:t>que volumes </a:t>
            </a:r>
            <a:r>
              <a:rPr lang="pt-PT" dirty="0"/>
              <a:t>iguais de gases diferentes conteriam o mesmo número </a:t>
            </a:r>
            <a:r>
              <a:rPr lang="pt-PT" dirty="0" smtClean="0"/>
              <a:t>de moléculas, nas </a:t>
            </a:r>
            <a:r>
              <a:rPr lang="pt-PT" dirty="0"/>
              <a:t>mesmas condições de temperatura e </a:t>
            </a:r>
            <a:r>
              <a:rPr lang="pt-PT" dirty="0" smtClean="0"/>
              <a:t>pressão. A </a:t>
            </a:r>
            <a:r>
              <a:rPr lang="pt-PT" dirty="0"/>
              <a:t>lei de </a:t>
            </a:r>
            <a:r>
              <a:rPr lang="pt-PT" dirty="0" err="1"/>
              <a:t>Avogadro</a:t>
            </a:r>
            <a:r>
              <a:rPr lang="pt-PT" dirty="0"/>
              <a:t> pode ser enunciada da seguinte forma: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872" y="2700615"/>
            <a:ext cx="6876256" cy="87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251520" y="4338970"/>
            <a:ext cx="40684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Uma analogia para a lei de </a:t>
            </a:r>
            <a:r>
              <a:rPr lang="pt-PT" dirty="0" err="1"/>
              <a:t>Avogadro</a:t>
            </a:r>
            <a:r>
              <a:rPr lang="pt-PT" dirty="0"/>
              <a:t> seria considerar o empilhamento </a:t>
            </a:r>
            <a:r>
              <a:rPr lang="pt-PT" dirty="0" smtClean="0"/>
              <a:t>de esferas </a:t>
            </a:r>
            <a:r>
              <a:rPr lang="pt-PT" dirty="0"/>
              <a:t>de aço incompressíveis. O volume ocupado pelas esferas </a:t>
            </a:r>
            <a:r>
              <a:rPr lang="pt-PT" dirty="0" smtClean="0"/>
              <a:t>é proporcional ao </a:t>
            </a:r>
            <a:r>
              <a:rPr lang="pt-PT" dirty="0"/>
              <a:t>número de esferas, porque elas não se podem comprimir</a:t>
            </a:r>
            <a:r>
              <a:rPr lang="pt-PT" dirty="0" smtClean="0"/>
              <a:t>.</a:t>
            </a:r>
            <a:endParaRPr lang="pt-P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5"/>
          <a:stretch/>
        </p:blipFill>
        <p:spPr bwMode="auto">
          <a:xfrm>
            <a:off x="5076056" y="3746898"/>
            <a:ext cx="3563888" cy="2274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076056" y="6021288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dirty="0"/>
              <a:t>Cada esfera de </a:t>
            </a:r>
            <a:r>
              <a:rPr lang="pt-PT" sz="1000" dirty="0" smtClean="0"/>
              <a:t>aço ocupa </a:t>
            </a:r>
            <a:r>
              <a:rPr lang="pt-PT" sz="1000" dirty="0"/>
              <a:t>um </a:t>
            </a:r>
            <a:r>
              <a:rPr lang="pt-PT" sz="1000" dirty="0" smtClean="0"/>
              <a:t>volume fixo</a:t>
            </a:r>
            <a:r>
              <a:rPr lang="pt-PT" sz="1000" dirty="0"/>
              <a:t>...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6588224" y="6021288"/>
            <a:ext cx="2574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00" dirty="0"/>
              <a:t>... e, por isso, o dobro do volume implica</a:t>
            </a:r>
          </a:p>
          <a:p>
            <a:pPr algn="ctr"/>
            <a:r>
              <a:rPr lang="pt-PT" sz="1000" dirty="0"/>
              <a:t>o dobro do número de esferas presente.</a:t>
            </a:r>
          </a:p>
        </p:txBody>
      </p:sp>
      <p:sp>
        <p:nvSpPr>
          <p:cNvPr id="7" name="Rectângulo 6"/>
          <p:cNvSpPr/>
          <p:nvPr/>
        </p:nvSpPr>
        <p:spPr>
          <a:xfrm>
            <a:off x="7092280" y="6597352"/>
            <a:ext cx="2051720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15008" y="796642"/>
            <a:ext cx="18599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612A8A"/>
                </a:solidFill>
              </a:rPr>
              <a:t>Volume molar</a:t>
            </a:r>
          </a:p>
        </p:txBody>
      </p:sp>
      <p:sp>
        <p:nvSpPr>
          <p:cNvPr id="4" name="Rectângulo 3"/>
          <p:cNvSpPr/>
          <p:nvPr/>
        </p:nvSpPr>
        <p:spPr>
          <a:xfrm>
            <a:off x="827584" y="1412776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750" dirty="0"/>
              <a:t>A lei de </a:t>
            </a:r>
            <a:r>
              <a:rPr lang="pt-PT" sz="1750" dirty="0" err="1"/>
              <a:t>Avogadro</a:t>
            </a:r>
            <a:r>
              <a:rPr lang="pt-PT" sz="1750" dirty="0"/>
              <a:t> também implica que: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58" y="1969790"/>
            <a:ext cx="6518284" cy="95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827584" y="3161000"/>
            <a:ext cx="748883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Ao volume ocupado por uma mole chama-se </a:t>
            </a:r>
            <a:r>
              <a:rPr lang="pt-PT" sz="1750" b="1" dirty="0"/>
              <a:t>volume molar, </a:t>
            </a:r>
            <a:r>
              <a:rPr lang="pt-PT" sz="1750" b="1" i="1" dirty="0" err="1"/>
              <a:t>V</a:t>
            </a:r>
            <a:r>
              <a:rPr lang="pt-PT" sz="1750" b="1" i="1" baseline="-25000" dirty="0" err="1"/>
              <a:t>m</a:t>
            </a:r>
            <a:r>
              <a:rPr lang="pt-PT" sz="1750" dirty="0"/>
              <a:t>. O </a:t>
            </a:r>
            <a:r>
              <a:rPr lang="pt-PT" sz="1750" dirty="0" smtClean="0"/>
              <a:t>seu valor </a:t>
            </a:r>
            <a:r>
              <a:rPr lang="pt-PT" sz="1750" dirty="0"/>
              <a:t>depende, como já foi referido, da pressão e temperatura a que a </a:t>
            </a:r>
            <a:r>
              <a:rPr lang="pt-PT" sz="1750" dirty="0" smtClean="0"/>
              <a:t>amostra gasosa </a:t>
            </a:r>
            <a:r>
              <a:rPr lang="pt-PT" sz="1750" dirty="0"/>
              <a:t>se encontra.</a:t>
            </a:r>
          </a:p>
          <a:p>
            <a:pPr algn="just"/>
            <a:endParaRPr lang="pt-PT" sz="1750" dirty="0" smtClean="0"/>
          </a:p>
          <a:p>
            <a:pPr algn="just"/>
            <a:r>
              <a:rPr lang="pt-PT" sz="1750" dirty="0" smtClean="0"/>
              <a:t>Se </a:t>
            </a:r>
            <a:r>
              <a:rPr lang="pt-PT" sz="1750" dirty="0"/>
              <a:t>aumentarmos a quantidade de matéria, o volume do gás aumenta </a:t>
            </a:r>
            <a:r>
              <a:rPr lang="pt-PT" sz="1750" dirty="0" smtClean="0"/>
              <a:t>proporcionalmente. Logo</a:t>
            </a:r>
            <a:r>
              <a:rPr lang="pt-PT" sz="1750" dirty="0"/>
              <a:t>, o volume (</a:t>
            </a:r>
            <a:r>
              <a:rPr lang="pt-PT" sz="1750" i="1" dirty="0"/>
              <a:t>V</a:t>
            </a:r>
            <a:r>
              <a:rPr lang="pt-PT" sz="1750" dirty="0"/>
              <a:t>) de </a:t>
            </a:r>
            <a:r>
              <a:rPr lang="pt-PT" sz="1750" i="1" dirty="0"/>
              <a:t>n </a:t>
            </a:r>
            <a:r>
              <a:rPr lang="pt-PT" sz="1750" dirty="0"/>
              <a:t>moles de um gás é dado por: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5952" y="5301208"/>
            <a:ext cx="2372097" cy="635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80728"/>
            <a:ext cx="8748464" cy="5394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415008" y="796642"/>
            <a:ext cx="34884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612A8A"/>
                </a:solidFill>
              </a:rPr>
              <a:t>Massa volúmica de um gás</a:t>
            </a:r>
          </a:p>
        </p:txBody>
      </p:sp>
      <p:sp>
        <p:nvSpPr>
          <p:cNvPr id="4" name="Rectângulo 3"/>
          <p:cNvSpPr/>
          <p:nvPr/>
        </p:nvSpPr>
        <p:spPr>
          <a:xfrm>
            <a:off x="719572" y="1412776"/>
            <a:ext cx="7704856" cy="125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A lei de </a:t>
            </a:r>
            <a:r>
              <a:rPr lang="pt-PT" dirty="0" err="1"/>
              <a:t>Avogadro</a:t>
            </a:r>
            <a:r>
              <a:rPr lang="pt-PT" dirty="0"/>
              <a:t> permite obter uma expressão muito simples para </a:t>
            </a:r>
            <a:r>
              <a:rPr lang="pt-PT" dirty="0" smtClean="0"/>
              <a:t>a massa </a:t>
            </a:r>
            <a:r>
              <a:rPr lang="pt-PT" dirty="0"/>
              <a:t>volúmica dos gases. Vejamos como.</a:t>
            </a:r>
          </a:p>
          <a:p>
            <a:pPr algn="just">
              <a:lnSpc>
                <a:spcPts val="2300"/>
              </a:lnSpc>
            </a:pPr>
            <a:r>
              <a:rPr lang="pt-PT" dirty="0"/>
              <a:t>Recordando que a massa de uma mole de um dado gás é a sua </a:t>
            </a:r>
            <a:r>
              <a:rPr lang="pt-PT" dirty="0" smtClean="0"/>
              <a:t>massa molar</a:t>
            </a:r>
            <a:r>
              <a:rPr lang="pt-PT" dirty="0"/>
              <a:t>,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dirty="0"/>
              <a:t>, podemos escrever: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097" y="2708920"/>
            <a:ext cx="3161807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719572" y="4149080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Então, a massa m de um gás é dada por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 </a:t>
            </a:r>
            <a:r>
              <a:rPr lang="pt-PT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pt-PT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</a:t>
            </a:r>
            <a:r>
              <a:rPr lang="pt-P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dirty="0"/>
              <a:t>, como </a:t>
            </a:r>
            <a:r>
              <a:rPr lang="pt-PT" dirty="0" smtClean="0"/>
              <a:t>sabemos. </a:t>
            </a:r>
          </a:p>
          <a:p>
            <a:pPr algn="just"/>
            <a:endParaRPr lang="pt-PT" dirty="0"/>
          </a:p>
          <a:p>
            <a:pPr algn="just"/>
            <a:r>
              <a:rPr lang="pt-PT" dirty="0" smtClean="0"/>
              <a:t>Mas </a:t>
            </a:r>
            <a:r>
              <a:rPr lang="pt-PT" dirty="0"/>
              <a:t>o volume de uma mole de qualquer gás, a certa pressão e </a:t>
            </a:r>
            <a:r>
              <a:rPr lang="pt-PT" dirty="0" smtClean="0"/>
              <a:t>temperatura, é </a:t>
            </a:r>
            <a:r>
              <a:rPr lang="pt-PT" dirty="0"/>
              <a:t>o volume molar, </a:t>
            </a:r>
            <a:r>
              <a:rPr lang="pt-P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pt-PT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dirty="0"/>
              <a:t>. Logo,</a:t>
            </a:r>
            <a:endParaRPr lang="pt-P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180" y="5605104"/>
            <a:ext cx="2569641" cy="70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63588" y="971436"/>
            <a:ext cx="74168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Juntando as duas expressões podemos escrever:</a:t>
            </a:r>
            <a:endParaRPr lang="pt-PT" sz="17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678" y="1429849"/>
            <a:ext cx="1432644" cy="703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91580" y="2289646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concluindo-se que a massa de uma dada amostra de gás </a:t>
            </a:r>
            <a:r>
              <a:rPr lang="pt-PT" sz="1750" dirty="0" smtClean="0"/>
              <a:t>é proporcional ao volume </a:t>
            </a:r>
            <a:r>
              <a:rPr lang="pt-PT" sz="1750" dirty="0"/>
              <a:t>que a amostra ocupa.</a:t>
            </a:r>
          </a:p>
          <a:p>
            <a:pPr algn="just"/>
            <a:r>
              <a:rPr lang="pt-PT" sz="1750" dirty="0"/>
              <a:t>Sendo a massa volúmica definida por:</a:t>
            </a:r>
            <a:endParaRPr lang="pt-PT" sz="175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987" y="3253707"/>
            <a:ext cx="1068027" cy="79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91580" y="4139788"/>
            <a:ext cx="75608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resulta que a massa volúmica de um gás é dada por:</a:t>
            </a:r>
            <a:endParaRPr lang="pt-PT" sz="175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936" y="4580064"/>
            <a:ext cx="2628128" cy="86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791580" y="5602014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Estas expressões são válidas para quaisquer condições de pressão </a:t>
            </a:r>
            <a:r>
              <a:rPr lang="pt-PT" sz="1750" dirty="0" smtClean="0"/>
              <a:t>e temperatura (para </a:t>
            </a:r>
            <a:r>
              <a:rPr lang="pt-PT" sz="1750" dirty="0"/>
              <a:t>as quais o volume molar </a:t>
            </a:r>
            <a:r>
              <a:rPr lang="pt-PT" sz="175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pt-PT" sz="175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pt-PT" sz="1750" i="1" dirty="0"/>
              <a:t> </a:t>
            </a:r>
            <a:r>
              <a:rPr lang="pt-PT" sz="1750" dirty="0"/>
              <a:t>toma valores diferentes), </a:t>
            </a:r>
            <a:r>
              <a:rPr lang="pt-PT" sz="1750" dirty="0" smtClean="0"/>
              <a:t>embora seja </a:t>
            </a:r>
            <a:r>
              <a:rPr lang="pt-PT" sz="1750" dirty="0"/>
              <a:t>mais frequente considerar as condições PTN.</a:t>
            </a:r>
            <a:endParaRPr lang="pt-PT" sz="1750" dirty="0"/>
          </a:p>
        </p:txBody>
      </p:sp>
      <p:sp>
        <p:nvSpPr>
          <p:cNvPr id="9" name="Rectângulo 8"/>
          <p:cNvSpPr/>
          <p:nvPr/>
        </p:nvSpPr>
        <p:spPr>
          <a:xfrm>
            <a:off x="7092280" y="6597352"/>
            <a:ext cx="2051720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485</Words>
  <Application>Microsoft Office PowerPoint</Application>
  <PresentationFormat>Apresentação no Ecrã (4:3)</PresentationFormat>
  <Paragraphs>33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128</cp:revision>
  <dcterms:created xsi:type="dcterms:W3CDTF">2011-12-12T15:36:58Z</dcterms:created>
  <dcterms:modified xsi:type="dcterms:W3CDTF">2015-05-22T08:46:22Z</dcterms:modified>
</cp:coreProperties>
</file>