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8" r:id="rId10"/>
    <p:sldId id="277" r:id="rId11"/>
  </p:sldIdLst>
  <p:sldSz cx="9144000" cy="6858000" type="screen4x3"/>
  <p:notesSz cx="6858000" cy="9144000"/>
  <p:custDataLst>
    <p:tags r:id="rId13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2579"/>
    <a:srgbClr val="612A8A"/>
    <a:srgbClr val="DA0000"/>
    <a:srgbClr val="555555"/>
    <a:srgbClr val="F6C038"/>
    <a:srgbClr val="8DC63F"/>
    <a:srgbClr val="00ABCD"/>
    <a:srgbClr val="000000"/>
    <a:srgbClr val="FFFFFF"/>
    <a:srgbClr val="E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224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27-05-2015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FF66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rgbClr val="55555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03649" y="172269"/>
            <a:ext cx="6786614" cy="1070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0442" y="162093"/>
            <a:ext cx="426054" cy="52201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29" y="162093"/>
            <a:ext cx="754144" cy="399697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6522677" y="6626507"/>
            <a:ext cx="2595352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QUÍMICA 10 </a:t>
            </a:r>
            <a:r>
              <a:rPr lang="pt-PT" sz="700" b="1" dirty="0" smtClean="0">
                <a:solidFill>
                  <a:srgbClr val="555555"/>
                </a:solidFill>
                <a:latin typeface="Arial"/>
                <a:cs typeface="Arial"/>
              </a:rPr>
              <a:t>• </a:t>
            </a:r>
            <a:r>
              <a:rPr lang="pt-PT" sz="7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e Química A</a:t>
            </a:r>
            <a:r>
              <a:rPr lang="pt-PT" sz="7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l 10.º ano</a:t>
            </a:r>
            <a:endParaRPr lang="pt-PT" sz="7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CaixaDeTexto 8"/>
          <p:cNvSpPr txBox="1"/>
          <p:nvPr userDrawn="1"/>
        </p:nvSpPr>
        <p:spPr>
          <a:xfrm>
            <a:off x="5964025" y="356810"/>
            <a:ext cx="2598788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pt-PT" sz="600" b="1" dirty="0">
                <a:solidFill>
                  <a:srgbClr val="612A8A"/>
                </a:solidFill>
              </a:rPr>
              <a:t>DOMÍNIO </a:t>
            </a:r>
            <a:r>
              <a:rPr lang="pt-PT" sz="600" b="1" dirty="0" smtClean="0">
                <a:solidFill>
                  <a:srgbClr val="612A8A"/>
                </a:solidFill>
              </a:rPr>
              <a:t>2 </a:t>
            </a:r>
            <a:r>
              <a:rPr lang="pt-PT" sz="600" dirty="0"/>
              <a:t>| </a:t>
            </a:r>
            <a:r>
              <a:rPr lang="pt-PT" sz="600" dirty="0" smtClean="0"/>
              <a:t>PROPRIEDADES</a:t>
            </a:r>
            <a:r>
              <a:rPr lang="pt-PT" sz="600" baseline="0" dirty="0" smtClean="0"/>
              <a:t> E TRANSFORMAÇÕES DA MATÉRIA</a:t>
            </a:r>
            <a:endParaRPr lang="pt-PT" sz="6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rgbClr val="FF66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CC0000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FF3300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DB553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ângulo 3"/>
          <p:cNvSpPr/>
          <p:nvPr/>
        </p:nvSpPr>
        <p:spPr>
          <a:xfrm>
            <a:off x="737574" y="2028617"/>
            <a:ext cx="766885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PT" sz="8800" b="1" dirty="0" smtClean="0">
                <a:solidFill>
                  <a:srgbClr val="552579"/>
                </a:solidFill>
              </a:rPr>
              <a:t>Ligação</a:t>
            </a:r>
          </a:p>
          <a:p>
            <a:pPr algn="ctr"/>
            <a:r>
              <a:rPr lang="pt-PT" sz="8800" b="1" dirty="0" smtClean="0">
                <a:solidFill>
                  <a:srgbClr val="552579"/>
                </a:solidFill>
              </a:rPr>
              <a:t>covalente</a:t>
            </a:r>
            <a:endParaRPr lang="pt-PT" sz="8800" dirty="0" smtClean="0">
              <a:solidFill>
                <a:srgbClr val="55257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647564" y="1124744"/>
            <a:ext cx="784887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 smtClean="0"/>
              <a:t>As ligações </a:t>
            </a:r>
            <a:r>
              <a:rPr lang="pt-PT" sz="1750" dirty="0"/>
              <a:t>covalentes estabelecem-se por partilha </a:t>
            </a:r>
            <a:r>
              <a:rPr lang="pt-PT" sz="1750" dirty="0" smtClean="0"/>
              <a:t>de eletrões </a:t>
            </a:r>
            <a:r>
              <a:rPr lang="pt-PT" sz="1750" dirty="0"/>
              <a:t>de valência dos átomos, passando esses eletrões a ser </a:t>
            </a:r>
            <a:r>
              <a:rPr lang="pt-PT" sz="1750" dirty="0" smtClean="0"/>
              <a:t>atraídos, simultaneamente, </a:t>
            </a:r>
            <a:r>
              <a:rPr lang="pt-PT" sz="1750" dirty="0"/>
              <a:t>pelos dois núcleos.</a:t>
            </a:r>
            <a:endParaRPr lang="pt-PT" sz="1750" dirty="0"/>
          </a:p>
        </p:txBody>
      </p:sp>
      <p:sp>
        <p:nvSpPr>
          <p:cNvPr id="3" name="Rectângulo 2"/>
          <p:cNvSpPr/>
          <p:nvPr/>
        </p:nvSpPr>
        <p:spPr>
          <a:xfrm>
            <a:off x="827584" y="2551841"/>
            <a:ext cx="5220580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Para representar estas ligações, usaremos a </a:t>
            </a:r>
            <a:r>
              <a:rPr lang="pt-PT" sz="1750" b="1" dirty="0"/>
              <a:t>notação de Lewis </a:t>
            </a:r>
            <a:r>
              <a:rPr lang="pt-PT" sz="1750" dirty="0"/>
              <a:t>(</a:t>
            </a:r>
            <a:r>
              <a:rPr lang="pt-PT" sz="1750" dirty="0" smtClean="0"/>
              <a:t>proposta por </a:t>
            </a:r>
            <a:r>
              <a:rPr lang="pt-PT" sz="1750" dirty="0"/>
              <a:t>Gilbert </a:t>
            </a:r>
            <a:r>
              <a:rPr lang="pt-PT" sz="1750" dirty="0" smtClean="0"/>
              <a:t>Lewis), </a:t>
            </a:r>
            <a:r>
              <a:rPr lang="pt-PT" sz="1750" dirty="0"/>
              <a:t>em que cada átomo é representado pelo </a:t>
            </a:r>
            <a:r>
              <a:rPr lang="pt-PT" sz="1750" dirty="0" smtClean="0"/>
              <a:t>símbolo químico </a:t>
            </a:r>
            <a:r>
              <a:rPr lang="pt-PT" sz="1750" dirty="0"/>
              <a:t>do elemento rodeado por um ponto (•) ou cruz </a:t>
            </a:r>
            <a:r>
              <a:rPr lang="pt-PT" sz="1750" dirty="0" smtClean="0"/>
              <a:t>(</a:t>
            </a:r>
            <a:r>
              <a:rPr lang="pt-PT" sz="1750" dirty="0" smtClean="0">
                <a:sym typeface="Symbol"/>
              </a:rPr>
              <a:t></a:t>
            </a:r>
            <a:r>
              <a:rPr lang="pt-PT" sz="1750" dirty="0" smtClean="0"/>
              <a:t>) </a:t>
            </a:r>
            <a:r>
              <a:rPr lang="pt-PT" sz="1750" dirty="0"/>
              <a:t>por cada eletrão </a:t>
            </a:r>
            <a:r>
              <a:rPr lang="pt-PT" sz="1750" dirty="0" smtClean="0"/>
              <a:t>de valência </a:t>
            </a:r>
            <a:r>
              <a:rPr lang="pt-PT" sz="1750" dirty="0"/>
              <a:t>do átomo desse elemento.</a:t>
            </a:r>
            <a:endParaRPr lang="pt-PT" sz="1750" dirty="0"/>
          </a:p>
        </p:txBody>
      </p:sp>
      <p:pic>
        <p:nvPicPr>
          <p:cNvPr id="1026" name="Picture 2" descr="http://astrojem.com/imagenes_voltaire/gilbertlewis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8" t="2321" r="3103" b="2486"/>
          <a:stretch/>
        </p:blipFill>
        <p:spPr bwMode="auto">
          <a:xfrm>
            <a:off x="6444209" y="2093076"/>
            <a:ext cx="1989158" cy="26256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446464" y="4463534"/>
            <a:ext cx="1066318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PT" sz="1100" b="1" dirty="0">
                <a:solidFill>
                  <a:schemeClr val="bg2"/>
                </a:solidFill>
              </a:rPr>
              <a:t>Gilbert Lewis</a:t>
            </a:r>
          </a:p>
        </p:txBody>
      </p:sp>
      <p:sp>
        <p:nvSpPr>
          <p:cNvPr id="5" name="Rectângulo 4"/>
          <p:cNvSpPr/>
          <p:nvPr/>
        </p:nvSpPr>
        <p:spPr>
          <a:xfrm>
            <a:off x="602117" y="5013176"/>
            <a:ext cx="78943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Por exemplo, </a:t>
            </a:r>
            <a:r>
              <a:rPr lang="pt-PT" dirty="0" smtClean="0"/>
              <a:t>verifica-se experimentalmente </a:t>
            </a:r>
            <a:r>
              <a:rPr lang="pt-PT" dirty="0"/>
              <a:t>que os átomos de </a:t>
            </a:r>
            <a:r>
              <a:rPr lang="pt-PT" dirty="0" smtClean="0"/>
              <a:t>hidrogénio se </a:t>
            </a:r>
            <a:r>
              <a:rPr lang="pt-PT" dirty="0"/>
              <a:t>ligam dois a dois, formando moléculas diatómicas.</a:t>
            </a:r>
            <a:endParaRPr lang="pt-PT" dirty="0"/>
          </a:p>
        </p:txBody>
      </p:sp>
      <p:sp>
        <p:nvSpPr>
          <p:cNvPr id="7" name="Rectângulo 6"/>
          <p:cNvSpPr/>
          <p:nvPr/>
        </p:nvSpPr>
        <p:spPr>
          <a:xfrm>
            <a:off x="602117" y="5734997"/>
            <a:ext cx="789431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A formação desta molécula, com base no modelo proposto por </a:t>
            </a:r>
            <a:r>
              <a:rPr lang="pt-PT" sz="1750" dirty="0" smtClean="0"/>
              <a:t>Lewis, explica--se </a:t>
            </a:r>
            <a:r>
              <a:rPr lang="pt-PT" sz="1750" dirty="0"/>
              <a:t>do seguinte modo:</a:t>
            </a:r>
            <a:endParaRPr lang="pt-PT" sz="1750" dirty="0"/>
          </a:p>
        </p:txBody>
      </p:sp>
      <p:sp>
        <p:nvSpPr>
          <p:cNvPr id="8" name="Rectângulo 7"/>
          <p:cNvSpPr/>
          <p:nvPr/>
        </p:nvSpPr>
        <p:spPr>
          <a:xfrm>
            <a:off x="7020272" y="6525344"/>
            <a:ext cx="2088232" cy="28803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4756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719572" y="1052736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552579"/>
                </a:solidFill>
              </a:rPr>
              <a:t>1. </a:t>
            </a:r>
            <a:r>
              <a:rPr lang="pt-PT" dirty="0"/>
              <a:t>A configuração eletrónica do hidrogénio é:</a:t>
            </a:r>
            <a:endParaRPr lang="pt-PT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5401" y="1556792"/>
            <a:ext cx="1393198" cy="72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19572" y="2852936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552579"/>
                </a:solidFill>
              </a:rPr>
              <a:t>2. </a:t>
            </a:r>
            <a:r>
              <a:rPr lang="pt-PT" dirty="0"/>
              <a:t>A representação de Lewis dos átomos é:</a:t>
            </a:r>
            <a:endParaRPr lang="pt-PT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20" y="3356992"/>
            <a:ext cx="4945161" cy="15358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7020272" y="6525344"/>
            <a:ext cx="2088232" cy="28803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8" name="Rectângulo 7"/>
          <p:cNvSpPr/>
          <p:nvPr/>
        </p:nvSpPr>
        <p:spPr>
          <a:xfrm>
            <a:off x="899592" y="5397023"/>
            <a:ext cx="73448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Temos dois eletrões de valência desemparelhados, um por cada </a:t>
            </a:r>
            <a:r>
              <a:rPr lang="pt-PT" sz="1750" dirty="0" smtClean="0"/>
              <a:t>átomo. A </a:t>
            </a:r>
            <a:r>
              <a:rPr lang="pt-PT" sz="1750" dirty="0"/>
              <a:t>representação por • ou </a:t>
            </a:r>
            <a:r>
              <a:rPr lang="pt-PT" sz="1750" dirty="0" smtClean="0">
                <a:sym typeface="Symbol"/>
              </a:rPr>
              <a:t></a:t>
            </a:r>
            <a:r>
              <a:rPr lang="pt-PT" sz="1750" dirty="0" smtClean="0"/>
              <a:t> </a:t>
            </a:r>
            <a:r>
              <a:rPr lang="pt-PT" sz="1750" dirty="0"/>
              <a:t>serve para diferenciar os eletrões de </a:t>
            </a:r>
            <a:r>
              <a:rPr lang="pt-PT" sz="1750" dirty="0" smtClean="0"/>
              <a:t>cada átomo </a:t>
            </a:r>
            <a:r>
              <a:rPr lang="pt-PT" sz="1750" dirty="0"/>
              <a:t>envolvido, embora na molécula não se distingam os eletrões </a:t>
            </a:r>
            <a:r>
              <a:rPr lang="pt-PT" sz="1750" dirty="0" smtClean="0"/>
              <a:t>de um </a:t>
            </a:r>
            <a:r>
              <a:rPr lang="pt-PT" sz="1750" dirty="0"/>
              <a:t>e de outro átomo.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ângulo 2"/>
          <p:cNvSpPr/>
          <p:nvPr/>
        </p:nvSpPr>
        <p:spPr>
          <a:xfrm>
            <a:off x="719572" y="1196752"/>
            <a:ext cx="77048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b="1" dirty="0">
                <a:solidFill>
                  <a:srgbClr val="552579"/>
                </a:solidFill>
              </a:rPr>
              <a:t>3. </a:t>
            </a:r>
            <a:r>
              <a:rPr lang="pt-PT" dirty="0"/>
              <a:t>A ligação faz-se pela partilha dos eletrões desemparelhados:</a:t>
            </a:r>
            <a:endParaRPr lang="pt-PT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2385" y="1748614"/>
            <a:ext cx="3139231" cy="6002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719572" y="2876743"/>
            <a:ext cx="77048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O traço entre os átomos representa o par de eletrões </a:t>
            </a:r>
            <a:r>
              <a:rPr lang="pt-PT" dirty="0" smtClean="0"/>
              <a:t>partilhado.</a:t>
            </a:r>
          </a:p>
          <a:p>
            <a:pPr algn="just"/>
            <a:endParaRPr lang="pt-PT" dirty="0"/>
          </a:p>
          <a:p>
            <a:pPr algn="just"/>
            <a:r>
              <a:rPr lang="pt-PT" dirty="0" smtClean="0"/>
              <a:t>A </a:t>
            </a:r>
            <a:r>
              <a:rPr lang="pt-PT" dirty="0"/>
              <a:t>estrutura representada para a molécula de H</a:t>
            </a:r>
            <a:r>
              <a:rPr lang="pt-PT" baseline="-25000" dirty="0"/>
              <a:t>2</a:t>
            </a:r>
            <a:r>
              <a:rPr lang="pt-PT" dirty="0"/>
              <a:t> é uma </a:t>
            </a:r>
            <a:r>
              <a:rPr lang="pt-PT" b="1" dirty="0"/>
              <a:t>estrutura </a:t>
            </a:r>
            <a:r>
              <a:rPr lang="pt-PT" b="1" dirty="0" smtClean="0"/>
              <a:t>de Lewis</a:t>
            </a:r>
            <a:r>
              <a:rPr lang="pt-PT" dirty="0"/>
              <a:t>.</a:t>
            </a:r>
            <a:endParaRPr lang="pt-PT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061" y="4725145"/>
            <a:ext cx="7339878" cy="12961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99592" y="849486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Como a ligação que se estabelece na molécula de H</a:t>
            </a:r>
            <a:r>
              <a:rPr lang="pt-PT" sz="1750" baseline="-25000" dirty="0"/>
              <a:t>2</a:t>
            </a:r>
            <a:r>
              <a:rPr lang="pt-PT" sz="1750" dirty="0"/>
              <a:t> resulta </a:t>
            </a:r>
            <a:r>
              <a:rPr lang="pt-PT" sz="1750" dirty="0" smtClean="0"/>
              <a:t>da partilha de apenas </a:t>
            </a:r>
            <a:r>
              <a:rPr lang="pt-PT" sz="1750" dirty="0"/>
              <a:t>um par de eletrões, diz-se que é uma </a:t>
            </a:r>
            <a:r>
              <a:rPr lang="pt-PT" sz="1750" b="1" dirty="0"/>
              <a:t>ligação covalente simples</a:t>
            </a:r>
            <a:r>
              <a:rPr lang="pt-PT" sz="1750" dirty="0"/>
              <a:t>.</a:t>
            </a:r>
            <a:endParaRPr lang="pt-PT" sz="175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4"/>
          <a:stretch/>
        </p:blipFill>
        <p:spPr bwMode="auto">
          <a:xfrm>
            <a:off x="1641357" y="1844824"/>
            <a:ext cx="5861286" cy="1283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899592" y="3356992"/>
            <a:ext cx="734481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Podemos generalizar a partir do caso da molécula de hidrogénio, para</a:t>
            </a:r>
          </a:p>
          <a:p>
            <a:pPr algn="just"/>
            <a:r>
              <a:rPr lang="pt-PT" sz="1750" dirty="0"/>
              <a:t>estudar as ligações covalentes que se estabelecem em </a:t>
            </a:r>
            <a:r>
              <a:rPr lang="pt-PT" sz="1750" dirty="0" smtClean="0"/>
              <a:t>outras moléculas</a:t>
            </a:r>
            <a:r>
              <a:rPr lang="pt-PT" sz="1750" dirty="0"/>
              <a:t>.</a:t>
            </a:r>
            <a:endParaRPr lang="pt-PT" sz="175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4365820"/>
            <a:ext cx="4932040" cy="2307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ângulo 5"/>
          <p:cNvSpPr/>
          <p:nvPr/>
        </p:nvSpPr>
        <p:spPr>
          <a:xfrm>
            <a:off x="7020272" y="6525344"/>
            <a:ext cx="2088232" cy="28803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791580" y="910461"/>
            <a:ext cx="75608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Na </a:t>
            </a:r>
            <a:r>
              <a:rPr lang="pt-PT" sz="1750" dirty="0">
                <a:solidFill>
                  <a:srgbClr val="552579"/>
                </a:solidFill>
              </a:rPr>
              <a:t>Tabela III</a:t>
            </a:r>
            <a:r>
              <a:rPr lang="pt-PT" sz="1750" dirty="0"/>
              <a:t>, exemplifica-se o estabelecimento de ligações covalentes </a:t>
            </a:r>
            <a:r>
              <a:rPr lang="pt-PT" sz="1750" dirty="0" smtClean="0"/>
              <a:t>nas moléculas </a:t>
            </a:r>
            <a:r>
              <a:rPr lang="pt-PT" sz="1750" dirty="0"/>
              <a:t>diatómicas de F</a:t>
            </a:r>
            <a:r>
              <a:rPr lang="pt-PT" sz="1750" baseline="-25000" dirty="0"/>
              <a:t>2</a:t>
            </a:r>
            <a:r>
              <a:rPr lang="pt-PT" sz="1750" dirty="0"/>
              <a:t>, O</a:t>
            </a:r>
            <a:r>
              <a:rPr lang="pt-PT" sz="1750" baseline="-25000" dirty="0"/>
              <a:t>2</a:t>
            </a:r>
            <a:r>
              <a:rPr lang="pt-PT" sz="1750" dirty="0"/>
              <a:t>, N</a:t>
            </a:r>
            <a:r>
              <a:rPr lang="pt-PT" sz="1750" baseline="-25000" dirty="0"/>
              <a:t>2</a:t>
            </a:r>
            <a:r>
              <a:rPr lang="pt-PT" sz="1750" dirty="0"/>
              <a:t> e </a:t>
            </a:r>
            <a:r>
              <a:rPr lang="pt-PT" sz="1750" dirty="0" err="1" smtClean="0"/>
              <a:t>HC</a:t>
            </a:r>
            <a:r>
              <a:rPr lang="pt-PT" sz="1750" dirty="0" err="1" smtClean="0">
                <a:latin typeface="Mistral" panose="03090702030407020403" pitchFamily="66" charset="0"/>
              </a:rPr>
              <a:t>l</a:t>
            </a:r>
            <a:r>
              <a:rPr lang="pt-PT" sz="1750" dirty="0" smtClean="0"/>
              <a:t>.</a:t>
            </a:r>
            <a:endParaRPr lang="pt-PT" sz="1750" dirty="0"/>
          </a:p>
        </p:txBody>
      </p:sp>
      <p:sp>
        <p:nvSpPr>
          <p:cNvPr id="4" name="Rectângulo 3"/>
          <p:cNvSpPr/>
          <p:nvPr/>
        </p:nvSpPr>
        <p:spPr>
          <a:xfrm>
            <a:off x="7020272" y="6525344"/>
            <a:ext cx="2088232" cy="288032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739" y="1848973"/>
            <a:ext cx="6984522" cy="47920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0000" y="1196752"/>
            <a:ext cx="6984000" cy="47185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ângulo 1"/>
          <p:cNvSpPr/>
          <p:nvPr/>
        </p:nvSpPr>
        <p:spPr>
          <a:xfrm>
            <a:off x="899592" y="908720"/>
            <a:ext cx="734481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dirty="0"/>
              <a:t>Com exceção do hidrogénio (que não tem eletrões suficientes), os </a:t>
            </a:r>
            <a:r>
              <a:rPr lang="pt-PT" dirty="0" smtClean="0"/>
              <a:t>átomos dos </a:t>
            </a:r>
            <a:r>
              <a:rPr lang="pt-PT" dirty="0"/>
              <a:t>exemplos estudados obedecem à </a:t>
            </a:r>
            <a:r>
              <a:rPr lang="pt-PT" b="1" dirty="0"/>
              <a:t>regra do octeto</a:t>
            </a:r>
            <a:r>
              <a:rPr lang="pt-PT" dirty="0"/>
              <a:t>.</a:t>
            </a:r>
            <a:endParaRPr lang="pt-PT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01" y="1700808"/>
            <a:ext cx="6956198" cy="860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ângulo 2"/>
          <p:cNvSpPr/>
          <p:nvPr/>
        </p:nvSpPr>
        <p:spPr>
          <a:xfrm>
            <a:off x="883593" y="2996952"/>
            <a:ext cx="734481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/>
              <a:t>Esta é a configuração mais estável para os átomos nas ligações </a:t>
            </a:r>
            <a:r>
              <a:rPr lang="pt-PT" sz="1750" dirty="0" smtClean="0"/>
              <a:t>químicas. Esquematicamente</a:t>
            </a:r>
            <a:r>
              <a:rPr lang="pt-PT" sz="1750" dirty="0"/>
              <a:t>, isto significa que os átomos ficam sempre com </a:t>
            </a:r>
            <a:r>
              <a:rPr lang="pt-PT" sz="1750" dirty="0" smtClean="0"/>
              <a:t>quatro «traços</a:t>
            </a:r>
            <a:r>
              <a:rPr lang="pt-PT" sz="1750" dirty="0"/>
              <a:t>» à sua </a:t>
            </a:r>
            <a:r>
              <a:rPr lang="pt-PT" sz="1750" dirty="0" smtClean="0"/>
              <a:t>volta. Átomos </a:t>
            </a:r>
            <a:r>
              <a:rPr lang="pt-PT" sz="1750" dirty="0"/>
              <a:t>com poucos eletrões, como o hidrogénio (H), o hélio (</a:t>
            </a:r>
            <a:r>
              <a:rPr lang="pt-PT" sz="1750" dirty="0" err="1"/>
              <a:t>He</a:t>
            </a:r>
            <a:r>
              <a:rPr lang="pt-PT" sz="1750" dirty="0"/>
              <a:t>), o </a:t>
            </a:r>
            <a:r>
              <a:rPr lang="pt-PT" sz="1750" dirty="0" smtClean="0"/>
              <a:t>lítio (Li</a:t>
            </a:r>
            <a:r>
              <a:rPr lang="pt-PT" sz="1750" dirty="0"/>
              <a:t>) e o boro (B), não obedecem a esta regra, e algumas moléculas em </a:t>
            </a:r>
            <a:r>
              <a:rPr lang="pt-PT" sz="1750" dirty="0" smtClean="0"/>
              <a:t>que estes </a:t>
            </a:r>
            <a:r>
              <a:rPr lang="pt-PT" sz="1750" dirty="0"/>
              <a:t>elementos estão presentes são exceções à regra do octeto. </a:t>
            </a:r>
            <a:r>
              <a:rPr lang="pt-PT" sz="1750" dirty="0" smtClean="0"/>
              <a:t>Átomos com </a:t>
            </a:r>
            <a:r>
              <a:rPr lang="pt-PT" sz="1750" dirty="0"/>
              <a:t>muitos eletrões também não obedecem a esta regra.</a:t>
            </a:r>
          </a:p>
          <a:p>
            <a:pPr algn="just"/>
            <a:r>
              <a:rPr lang="pt-PT" sz="1750" dirty="0"/>
              <a:t>Usando a regra do octeto pode justificar-se o facto de os átomos dos </a:t>
            </a:r>
            <a:r>
              <a:rPr lang="pt-PT" sz="1750" dirty="0" smtClean="0"/>
              <a:t>gases nobres </a:t>
            </a:r>
            <a:r>
              <a:rPr lang="pt-PT" sz="1750" dirty="0"/>
              <a:t>não terem tendência para se ligar com outros átomos: é que </a:t>
            </a:r>
            <a:r>
              <a:rPr lang="pt-PT" sz="1750" dirty="0" smtClean="0"/>
              <a:t>estes átomos </a:t>
            </a:r>
            <a:r>
              <a:rPr lang="pt-PT" sz="1750" dirty="0"/>
              <a:t>já têm oito eletrões de valência. Obedecem, naturalmente, à regra </a:t>
            </a:r>
            <a:r>
              <a:rPr lang="pt-PT" sz="1750" dirty="0" smtClean="0"/>
              <a:t>do octeto </a:t>
            </a:r>
            <a:r>
              <a:rPr lang="pt-PT" sz="1750" dirty="0"/>
              <a:t>como se pode verificar nos exemplos do néon e do árgon.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4210665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9137" y="3429000"/>
            <a:ext cx="4600575" cy="207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ângulo 4"/>
          <p:cNvSpPr/>
          <p:nvPr/>
        </p:nvSpPr>
        <p:spPr>
          <a:xfrm>
            <a:off x="883593" y="1340768"/>
            <a:ext cx="7344816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PT" sz="1750" dirty="0" smtClean="0"/>
              <a:t>Usando </a:t>
            </a:r>
            <a:r>
              <a:rPr lang="pt-PT" sz="1750" dirty="0"/>
              <a:t>a regra do octeto pode justificar-se o facto de os átomos dos </a:t>
            </a:r>
            <a:r>
              <a:rPr lang="pt-PT" sz="1750" dirty="0" smtClean="0"/>
              <a:t>gases nobres </a:t>
            </a:r>
            <a:r>
              <a:rPr lang="pt-PT" sz="1750" dirty="0"/>
              <a:t>não terem tendência para se ligar com outros átomos: é que </a:t>
            </a:r>
            <a:r>
              <a:rPr lang="pt-PT" sz="1750" dirty="0" smtClean="0"/>
              <a:t>estes átomos </a:t>
            </a:r>
            <a:r>
              <a:rPr lang="pt-PT" sz="1750" dirty="0"/>
              <a:t>já têm oito eletrões de valência. Obedecem, naturalmente, à regra </a:t>
            </a:r>
            <a:r>
              <a:rPr lang="pt-PT" sz="1750" dirty="0" smtClean="0"/>
              <a:t>do octeto </a:t>
            </a:r>
            <a:r>
              <a:rPr lang="pt-PT" sz="1750" dirty="0"/>
              <a:t>como se pode verificar nos exemplos do néon e do árgon.</a:t>
            </a:r>
            <a:endParaRPr lang="pt-PT" sz="1750" dirty="0"/>
          </a:p>
        </p:txBody>
      </p:sp>
    </p:spTree>
    <p:extLst>
      <p:ext uri="{BB962C8B-B14F-4D97-AF65-F5344CB8AC3E}">
        <p14:creationId xmlns:p14="http://schemas.microsoft.com/office/powerpoint/2010/main" val="21587290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688" y="1269504"/>
            <a:ext cx="72866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ângulo 3"/>
          <p:cNvSpPr/>
          <p:nvPr/>
        </p:nvSpPr>
        <p:spPr>
          <a:xfrm>
            <a:off x="755576" y="3142709"/>
            <a:ext cx="77048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dirty="0"/>
              <a:t>Na molécula de O</a:t>
            </a:r>
            <a:r>
              <a:rPr lang="pt-PT" baseline="-25000" dirty="0"/>
              <a:t>2</a:t>
            </a:r>
            <a:r>
              <a:rPr lang="pt-PT" dirty="0"/>
              <a:t>, por exemplo, temos dois pares ligantes e quatro </a:t>
            </a:r>
            <a:r>
              <a:rPr lang="pt-PT" dirty="0" smtClean="0"/>
              <a:t>pares não </a:t>
            </a:r>
            <a:r>
              <a:rPr lang="pt-PT" dirty="0"/>
              <a:t>ligantes (dois para cada átomo de oxigénio</a:t>
            </a:r>
            <a:r>
              <a:rPr lang="pt-PT" dirty="0" smtClean="0"/>
              <a:t>).</a:t>
            </a:r>
            <a:endParaRPr lang="pt-PT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4032" y="4005064"/>
            <a:ext cx="4195936" cy="2111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0062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552820aefbabc190cbf76abdab6ce160b86bde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1398</TotalTime>
  <Words>539</Words>
  <Application>Microsoft Office PowerPoint</Application>
  <PresentationFormat>Apresentação no Ecrã (4:3)</PresentationFormat>
  <Paragraphs>23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1" baseType="lpstr"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Maria Lopes Santos</cp:lastModifiedBy>
  <cp:revision>129</cp:revision>
  <dcterms:created xsi:type="dcterms:W3CDTF">2011-12-12T15:36:58Z</dcterms:created>
  <dcterms:modified xsi:type="dcterms:W3CDTF">2015-05-27T15:39:27Z</dcterms:modified>
</cp:coreProperties>
</file>