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</p:sldIdLst>
  <p:sldSz cx="9144000" cy="6858000" type="screen4x3"/>
  <p:notesSz cx="6858000" cy="9144000"/>
  <p:custDataLst>
    <p:tags r:id="rId12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2579"/>
    <a:srgbClr val="612A8A"/>
    <a:srgbClr val="DA0000"/>
    <a:srgbClr val="555555"/>
    <a:srgbClr val="F6C038"/>
    <a:srgbClr val="8DC63F"/>
    <a:srgbClr val="00ABCD"/>
    <a:srgbClr val="000000"/>
    <a:srgbClr val="FFFFFF"/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28-05-2015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522677" y="6626507"/>
            <a:ext cx="25953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700" b="1" dirty="0" smtClean="0">
                <a:solidFill>
                  <a:srgbClr val="555555"/>
                </a:solidFill>
                <a:latin typeface="Arial"/>
                <a:cs typeface="Arial"/>
              </a:rPr>
              <a:t>• </a:t>
            </a:r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l 10.º ano</a:t>
            </a:r>
            <a:endParaRPr lang="pt-PT" sz="7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5964025" y="356810"/>
            <a:ext cx="259878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612A8A"/>
                </a:solidFill>
              </a:rPr>
              <a:t>DOMÍNIO </a:t>
            </a:r>
            <a:r>
              <a:rPr lang="pt-PT" sz="600" b="1" dirty="0" smtClean="0">
                <a:solidFill>
                  <a:srgbClr val="612A8A"/>
                </a:solidFill>
              </a:rPr>
              <a:t>2 </a:t>
            </a:r>
            <a:r>
              <a:rPr lang="pt-PT" sz="600" dirty="0"/>
              <a:t>| </a:t>
            </a:r>
            <a:r>
              <a:rPr lang="pt-PT" sz="600" dirty="0" smtClean="0"/>
              <a:t>PROPRIEDADES</a:t>
            </a:r>
            <a:r>
              <a:rPr lang="pt-PT" sz="600" baseline="0" dirty="0" smtClean="0"/>
              <a:t> E TRANSFORMAÇÕES DA MATÉRIA</a:t>
            </a:r>
            <a:endParaRPr lang="pt-PT" sz="6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37574" y="2274838"/>
            <a:ext cx="766885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7200" b="1" dirty="0" smtClean="0">
                <a:solidFill>
                  <a:srgbClr val="552579"/>
                </a:solidFill>
              </a:rPr>
              <a:t>Ligações intermoleculares</a:t>
            </a:r>
            <a:endParaRPr lang="pt-PT" sz="7200" dirty="0" smtClean="0">
              <a:solidFill>
                <a:srgbClr val="5525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ângulo 5"/>
          <p:cNvSpPr/>
          <p:nvPr/>
        </p:nvSpPr>
        <p:spPr>
          <a:xfrm>
            <a:off x="665566" y="1124744"/>
            <a:ext cx="7812868" cy="46705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As forças de interação entre moléculas, </a:t>
            </a:r>
            <a:r>
              <a:rPr lang="pt-PT" sz="1750" b="1" dirty="0"/>
              <a:t>forças intermoleculares</a:t>
            </a:r>
            <a:r>
              <a:rPr lang="pt-PT" sz="1750" dirty="0"/>
              <a:t>, são </a:t>
            </a:r>
            <a:r>
              <a:rPr lang="pt-PT" sz="1750" dirty="0" smtClean="0"/>
              <a:t>forças atrativas</a:t>
            </a:r>
            <a:r>
              <a:rPr lang="pt-PT" sz="1750" dirty="0"/>
              <a:t>, de natureza essencialmente eletrostática, que se </a:t>
            </a:r>
            <a:r>
              <a:rPr lang="pt-PT" sz="1750" dirty="0" smtClean="0"/>
              <a:t>estabelecem entre </a:t>
            </a:r>
            <a:r>
              <a:rPr lang="pt-PT" sz="1750" dirty="0"/>
              <a:t>as moléculas e que permitem a formação de líquidos e sólidos, </a:t>
            </a:r>
            <a:r>
              <a:rPr lang="pt-PT" sz="1750" dirty="0" smtClean="0"/>
              <a:t>por exemplo.</a:t>
            </a:r>
          </a:p>
          <a:p>
            <a:pPr algn="just"/>
            <a:endParaRPr lang="pt-PT" sz="1750" dirty="0"/>
          </a:p>
          <a:p>
            <a:pPr algn="just"/>
            <a:r>
              <a:rPr lang="pt-PT" sz="1750" dirty="0"/>
              <a:t>Enquanto as forças </a:t>
            </a:r>
            <a:r>
              <a:rPr lang="pt-PT" sz="1750" b="1" dirty="0"/>
              <a:t>intramoleculares </a:t>
            </a:r>
            <a:r>
              <a:rPr lang="pt-PT" sz="1750" dirty="0"/>
              <a:t>mantêm os átomos de uma </a:t>
            </a:r>
            <a:r>
              <a:rPr lang="pt-PT" sz="1750" dirty="0" smtClean="0"/>
              <a:t>molécula unidos</a:t>
            </a:r>
            <a:r>
              <a:rPr lang="pt-PT" sz="1750" dirty="0"/>
              <a:t>, as forças intermoleculares mantêm coesas as moléculas </a:t>
            </a:r>
            <a:r>
              <a:rPr lang="pt-PT" sz="1750" dirty="0" smtClean="0"/>
              <a:t>que constituem </a:t>
            </a:r>
            <a:r>
              <a:rPr lang="pt-PT" sz="1750" dirty="0"/>
              <a:t>uma dada substância</a:t>
            </a:r>
            <a:r>
              <a:rPr lang="pt-PT" sz="1750" dirty="0" smtClean="0"/>
              <a:t>.</a:t>
            </a:r>
          </a:p>
          <a:p>
            <a:pPr algn="just"/>
            <a:endParaRPr lang="pt-PT" sz="1750" dirty="0"/>
          </a:p>
          <a:p>
            <a:pPr algn="just"/>
            <a:r>
              <a:rPr lang="pt-PT" sz="1750" dirty="0"/>
              <a:t>Em geral, </a:t>
            </a:r>
            <a:r>
              <a:rPr lang="pt-PT" sz="1750" b="1" dirty="0"/>
              <a:t>as forças intermoleculares são menos intensas do que as </a:t>
            </a:r>
            <a:r>
              <a:rPr lang="pt-PT" sz="1750" b="1" dirty="0" smtClean="0"/>
              <a:t>forças intramoleculares</a:t>
            </a:r>
            <a:r>
              <a:rPr lang="pt-PT" sz="1750" dirty="0"/>
              <a:t>. Isto porque, ao contrário das ligações químicas </a:t>
            </a:r>
            <a:r>
              <a:rPr lang="pt-PT" sz="1750" dirty="0" smtClean="0"/>
              <a:t>entre átomos</a:t>
            </a:r>
            <a:r>
              <a:rPr lang="pt-PT" sz="1750" dirty="0"/>
              <a:t>, as ligações entre moléculas não correspondem nem a partilha </a:t>
            </a:r>
            <a:r>
              <a:rPr lang="pt-PT" sz="1750" dirty="0" smtClean="0"/>
              <a:t>nem a </a:t>
            </a:r>
            <a:r>
              <a:rPr lang="pt-PT" sz="1750" dirty="0"/>
              <a:t>troca de eletrões</a:t>
            </a:r>
            <a:r>
              <a:rPr lang="pt-PT" sz="1750" dirty="0" smtClean="0"/>
              <a:t>.</a:t>
            </a:r>
          </a:p>
          <a:p>
            <a:pPr algn="just"/>
            <a:endParaRPr lang="pt-PT" sz="1750" dirty="0"/>
          </a:p>
          <a:p>
            <a:pPr algn="just"/>
            <a:r>
              <a:rPr lang="pt-PT" sz="1750" dirty="0"/>
              <a:t>O tipo de forças intermoleculares que se estabelecem entre as </a:t>
            </a:r>
            <a:r>
              <a:rPr lang="pt-PT" sz="1750" dirty="0" smtClean="0"/>
              <a:t>moléculas de </a:t>
            </a:r>
            <a:r>
              <a:rPr lang="pt-PT" sz="1750" dirty="0"/>
              <a:t>uma substância determina as propriedades macroscópicas dessa substância.</a:t>
            </a:r>
            <a:endParaRPr lang="pt-PT" sz="1750" dirty="0"/>
          </a:p>
        </p:txBody>
      </p:sp>
    </p:spTree>
    <p:extLst>
      <p:ext uri="{BB962C8B-B14F-4D97-AF65-F5344CB8AC3E}">
        <p14:creationId xmlns:p14="http://schemas.microsoft.com/office/powerpoint/2010/main" val="252475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980728"/>
            <a:ext cx="34663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000" b="1" dirty="0">
                <a:solidFill>
                  <a:srgbClr val="552579"/>
                </a:solidFill>
              </a:rPr>
              <a:t>Ligações de Van der Waals</a:t>
            </a:r>
            <a:endParaRPr lang="pt-PT" sz="2000" dirty="0">
              <a:solidFill>
                <a:srgbClr val="552579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827584" y="1861954"/>
            <a:ext cx="7272808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As interações moleculares que podem estabelecer-se entre </a:t>
            </a:r>
            <a:r>
              <a:rPr lang="pt-PT" sz="1750" dirty="0" smtClean="0"/>
              <a:t>moléculas são </a:t>
            </a:r>
            <a:r>
              <a:rPr lang="pt-PT" sz="1750" dirty="0"/>
              <a:t>determinadas pelo facto de as moléculas serem ou não polares.</a:t>
            </a:r>
            <a:endParaRPr lang="pt-PT" sz="175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7"/>
          <a:stretch/>
        </p:blipFill>
        <p:spPr bwMode="auto">
          <a:xfrm>
            <a:off x="1313893" y="2708920"/>
            <a:ext cx="6516215" cy="829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827584" y="4256946"/>
            <a:ext cx="7272808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As ligações (ou forças) de Van der </a:t>
            </a:r>
            <a:r>
              <a:rPr lang="pt-PT" sz="1750" dirty="0" err="1"/>
              <a:t>Waals</a:t>
            </a:r>
            <a:r>
              <a:rPr lang="pt-PT" sz="1750" dirty="0"/>
              <a:t> são o nome genérico dado </a:t>
            </a:r>
            <a:r>
              <a:rPr lang="pt-PT" sz="1750" dirty="0" smtClean="0"/>
              <a:t>às interações </a:t>
            </a:r>
            <a:r>
              <a:rPr lang="pt-PT" sz="1750" dirty="0"/>
              <a:t>entre moléculas com diferentes polaridades. Estas </a:t>
            </a:r>
            <a:r>
              <a:rPr lang="pt-PT" sz="1750" dirty="0" smtClean="0"/>
              <a:t>ligações podem </a:t>
            </a:r>
            <a:r>
              <a:rPr lang="pt-PT" sz="1750" dirty="0"/>
              <a:t>ser de três tipos, por ordem decrescente da sua intensidade.</a:t>
            </a:r>
            <a:endParaRPr lang="pt-PT" sz="1750" dirty="0"/>
          </a:p>
        </p:txBody>
      </p:sp>
    </p:spTree>
    <p:extLst>
      <p:ext uri="{BB962C8B-B14F-4D97-AF65-F5344CB8AC3E}">
        <p14:creationId xmlns:p14="http://schemas.microsoft.com/office/powerpoint/2010/main" val="289970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92995" y="1034534"/>
            <a:ext cx="3890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750" b="1" dirty="0">
                <a:solidFill>
                  <a:srgbClr val="552579"/>
                </a:solidFill>
              </a:rPr>
              <a:t>Ligações entre moléculas polares</a:t>
            </a:r>
            <a:endParaRPr lang="pt-PT" sz="1750" dirty="0">
              <a:solidFill>
                <a:srgbClr val="552579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755576" y="1582341"/>
            <a:ext cx="7704856" cy="21313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Quando as moléculas são polares, a sua densidade eletrónica é, como já</a:t>
            </a:r>
          </a:p>
          <a:p>
            <a:pPr algn="just"/>
            <a:r>
              <a:rPr lang="pt-PT" sz="1750" dirty="0"/>
              <a:t>vimos, assimétrica. Neste caso, estabelece-se uma atração </a:t>
            </a:r>
            <a:r>
              <a:rPr lang="pt-PT" sz="1750" dirty="0" smtClean="0"/>
              <a:t>eletrostática entre </a:t>
            </a:r>
            <a:r>
              <a:rPr lang="pt-PT" sz="1750" dirty="0"/>
              <a:t>polos de sinais opostos que assegura a ligação intermolecular: os </a:t>
            </a:r>
            <a:r>
              <a:rPr lang="pt-PT" sz="1750" dirty="0" smtClean="0"/>
              <a:t>polos positivos </a:t>
            </a:r>
            <a:r>
              <a:rPr lang="pt-PT" sz="1750" dirty="0"/>
              <a:t>das moléculas atraem os polos negativos de outras moléculas, </a:t>
            </a:r>
            <a:r>
              <a:rPr lang="pt-PT" sz="1750" dirty="0" smtClean="0"/>
              <a:t>e vice-versa.</a:t>
            </a:r>
          </a:p>
          <a:p>
            <a:pPr algn="just"/>
            <a:endParaRPr lang="pt-PT" sz="1000" dirty="0"/>
          </a:p>
          <a:p>
            <a:pPr algn="just"/>
            <a:r>
              <a:rPr lang="pt-PT" sz="1750" dirty="0"/>
              <a:t>Como ambas as moléculas possuem dipolos, chamam-se ligações </a:t>
            </a:r>
            <a:r>
              <a:rPr lang="pt-PT" sz="1750" dirty="0" smtClean="0"/>
              <a:t>dipolo permanente-dipolo </a:t>
            </a:r>
            <a:r>
              <a:rPr lang="pt-PT" sz="1750" dirty="0"/>
              <a:t>permanente.</a:t>
            </a:r>
            <a:endParaRPr lang="pt-PT" sz="175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816" y="3933056"/>
            <a:ext cx="5598368" cy="1103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7173813" y="6625927"/>
            <a:ext cx="1872208" cy="14401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5" name="Rectângulo 4"/>
          <p:cNvSpPr/>
          <p:nvPr/>
        </p:nvSpPr>
        <p:spPr>
          <a:xfrm>
            <a:off x="539552" y="5694347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600" dirty="0"/>
              <a:t>No cloreto de hidrogénio, a ligação entre os polos positivos (átomos de H) das </a:t>
            </a:r>
            <a:r>
              <a:rPr lang="pt-PT" sz="1600" dirty="0" smtClean="0"/>
              <a:t>moléculas e </a:t>
            </a:r>
            <a:r>
              <a:rPr lang="pt-PT" sz="1600" dirty="0"/>
              <a:t>os seus polos negativos (átomos de </a:t>
            </a:r>
            <a:r>
              <a:rPr lang="pt-PT" sz="1600" dirty="0" smtClean="0"/>
              <a:t>C</a:t>
            </a:r>
            <a:r>
              <a:rPr lang="pt-PT" sz="1600" dirty="0" smtClean="0">
                <a:latin typeface="Mistral" panose="03090702030407020403" pitchFamily="66" charset="0"/>
              </a:rPr>
              <a:t>l</a:t>
            </a:r>
            <a:r>
              <a:rPr lang="pt-PT" sz="1600" dirty="0" smtClean="0"/>
              <a:t>) </a:t>
            </a:r>
            <a:r>
              <a:rPr lang="pt-PT" sz="1600" dirty="0"/>
              <a:t>é bastante intensa. O mesmo sucede </a:t>
            </a:r>
            <a:r>
              <a:rPr lang="pt-PT" sz="1600" dirty="0" smtClean="0"/>
              <a:t>no brometo </a:t>
            </a:r>
            <a:r>
              <a:rPr lang="pt-PT" sz="1600" dirty="0"/>
              <a:t>de hidrogénio (</a:t>
            </a:r>
            <a:r>
              <a:rPr lang="pt-PT" sz="1600" dirty="0" err="1"/>
              <a:t>HBr</a:t>
            </a:r>
            <a:r>
              <a:rPr lang="pt-PT" sz="1600" dirty="0"/>
              <a:t>) e no iodeto de hidrogénio (HI).</a:t>
            </a:r>
            <a:endParaRPr lang="pt-PT" sz="1600" dirty="0"/>
          </a:p>
        </p:txBody>
      </p:sp>
    </p:spTree>
    <p:extLst>
      <p:ext uri="{BB962C8B-B14F-4D97-AF65-F5344CB8AC3E}">
        <p14:creationId xmlns:p14="http://schemas.microsoft.com/office/powerpoint/2010/main" val="289970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1"/>
          <a:stretch/>
        </p:blipFill>
        <p:spPr bwMode="auto">
          <a:xfrm>
            <a:off x="2225663" y="1116337"/>
            <a:ext cx="4692675" cy="296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683568" y="4438417"/>
            <a:ext cx="7776864" cy="15444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50" dirty="0"/>
              <a:t>As ligações intermoleculares nas moléculas de sulfureto de hidrogénio são entre </a:t>
            </a:r>
            <a:r>
              <a:rPr lang="pt-PT" sz="1750" dirty="0" smtClean="0"/>
              <a:t>dipolos permanentes </a:t>
            </a:r>
            <a:r>
              <a:rPr lang="pt-PT" sz="1750" dirty="0"/>
              <a:t>porque há concentração de cargas negativas em redor do átomo </a:t>
            </a:r>
            <a:r>
              <a:rPr lang="pt-PT" sz="1750" dirty="0" smtClean="0"/>
              <a:t>de enxofre</a:t>
            </a:r>
            <a:r>
              <a:rPr lang="pt-PT" sz="1750" dirty="0"/>
              <a:t>, criando um polo negativo. Embora esta molécula tenha uma estrutura </a:t>
            </a:r>
            <a:r>
              <a:rPr lang="pt-PT" sz="1750" dirty="0" smtClean="0"/>
              <a:t>semelhante à </a:t>
            </a:r>
            <a:r>
              <a:rPr lang="pt-PT" sz="1750" dirty="0"/>
              <a:t>da água, o tipo de ligações que se estabelecem na água é, como veremos, </a:t>
            </a:r>
            <a:r>
              <a:rPr lang="pt-PT" sz="1750" dirty="0" smtClean="0"/>
              <a:t>um caso </a:t>
            </a:r>
            <a:r>
              <a:rPr lang="pt-PT" sz="1750" dirty="0"/>
              <a:t>particular.</a:t>
            </a:r>
            <a:endParaRPr lang="pt-PT" sz="1750" dirty="0"/>
          </a:p>
        </p:txBody>
      </p:sp>
    </p:spTree>
    <p:extLst>
      <p:ext uri="{BB962C8B-B14F-4D97-AF65-F5344CB8AC3E}">
        <p14:creationId xmlns:p14="http://schemas.microsoft.com/office/powerpoint/2010/main" val="289970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980728"/>
            <a:ext cx="3903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750" b="1" dirty="0">
                <a:solidFill>
                  <a:srgbClr val="552579"/>
                </a:solidFill>
              </a:rPr>
              <a:t>Ligações com um dipolo induzido</a:t>
            </a:r>
            <a:endParaRPr lang="pt-PT" sz="1750" b="1" dirty="0">
              <a:solidFill>
                <a:srgbClr val="552579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503548" y="1700808"/>
            <a:ext cx="8136904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Em misturas entre moléculas polares (ou compostos iónicos) e </a:t>
            </a:r>
            <a:r>
              <a:rPr lang="pt-PT" sz="1750" dirty="0" smtClean="0"/>
              <a:t>moléculas apolares</a:t>
            </a:r>
            <a:r>
              <a:rPr lang="pt-PT" sz="1750" dirty="0"/>
              <a:t>, a existência de polos bem definidos provoca deslocações das </a:t>
            </a:r>
            <a:r>
              <a:rPr lang="pt-PT" sz="1750" dirty="0" smtClean="0"/>
              <a:t>cargas elétricas </a:t>
            </a:r>
            <a:r>
              <a:rPr lang="pt-PT" sz="1750" dirty="0"/>
              <a:t>nas moléculas apolares. Os eletrões da molécula apolar </a:t>
            </a:r>
            <a:r>
              <a:rPr lang="pt-PT" sz="1750" dirty="0" smtClean="0"/>
              <a:t>tendem a </a:t>
            </a:r>
            <a:r>
              <a:rPr lang="pt-PT" sz="1750" dirty="0"/>
              <a:t>aproximar-se do polo positivo e a molécula apolar deixa de ter </a:t>
            </a:r>
            <a:r>
              <a:rPr lang="pt-PT" sz="1750" dirty="0" smtClean="0"/>
              <a:t>uma distribuição </a:t>
            </a:r>
            <a:r>
              <a:rPr lang="pt-PT" sz="1750" dirty="0"/>
              <a:t>simétrica de cargas.</a:t>
            </a:r>
            <a:endParaRPr lang="pt-PT" sz="175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5064"/>
            <a:ext cx="3204356" cy="1314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005064"/>
            <a:ext cx="3204000" cy="1320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704050" y="5517232"/>
            <a:ext cx="2859838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050" dirty="0" smtClean="0"/>
              <a:t>Uma molécula polar, próxima de uma molécula apolar, vai exercer forças de atração/repulsão sobre as suas cargas elétricas, que inicialmente estão distribuídas de forma simétrica.</a:t>
            </a:r>
            <a:endParaRPr lang="pt-PT" sz="1050" dirty="0"/>
          </a:p>
        </p:txBody>
      </p:sp>
      <p:sp>
        <p:nvSpPr>
          <p:cNvPr id="5" name="Rectângulo 4"/>
          <p:cNvSpPr/>
          <p:nvPr/>
        </p:nvSpPr>
        <p:spPr>
          <a:xfrm>
            <a:off x="5292080" y="5517232"/>
            <a:ext cx="320400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050" dirty="0"/>
              <a:t>A molécula apolar fica com uma polaridade induzida. </a:t>
            </a:r>
            <a:r>
              <a:rPr lang="pt-PT" sz="1050" dirty="0"/>
              <a:t>Parte das suas cargas </a:t>
            </a:r>
            <a:r>
              <a:rPr lang="pt-PT" sz="1050" dirty="0" smtClean="0"/>
              <a:t>negativas desloca-se </a:t>
            </a:r>
            <a:r>
              <a:rPr lang="pt-PT" sz="1050" dirty="0"/>
              <a:t>para próximo do polo positivo da molécula polar. A distribuição de </a:t>
            </a:r>
            <a:r>
              <a:rPr lang="pt-PT" sz="1050" dirty="0" smtClean="0"/>
              <a:t>cargas deixa </a:t>
            </a:r>
            <a:r>
              <a:rPr lang="pt-PT" sz="1050" dirty="0"/>
              <a:t>de ser simétrica e surgem dois polos.</a:t>
            </a:r>
            <a:endParaRPr lang="pt-PT" sz="1050" dirty="0"/>
          </a:p>
        </p:txBody>
      </p:sp>
      <p:sp>
        <p:nvSpPr>
          <p:cNvPr id="8" name="Rectângulo 7"/>
          <p:cNvSpPr/>
          <p:nvPr/>
        </p:nvSpPr>
        <p:spPr>
          <a:xfrm>
            <a:off x="7173813" y="6625927"/>
            <a:ext cx="1872208" cy="14401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970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19572" y="836712"/>
            <a:ext cx="7704856" cy="2623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As moléculas polares induzem assim o aparecimento de um dipolo </a:t>
            </a:r>
            <a:r>
              <a:rPr lang="pt-PT" sz="1750" dirty="0" smtClean="0"/>
              <a:t>nas moléculas </a:t>
            </a:r>
            <a:r>
              <a:rPr lang="pt-PT" sz="1750" dirty="0"/>
              <a:t>apolares – dizemos que estas adquiriram um </a:t>
            </a:r>
            <a:r>
              <a:rPr lang="pt-PT" sz="1750" b="1" dirty="0"/>
              <a:t>dipolo induzido</a:t>
            </a:r>
            <a:r>
              <a:rPr lang="pt-PT" sz="1750" dirty="0"/>
              <a:t>, </a:t>
            </a:r>
            <a:r>
              <a:rPr lang="pt-PT" sz="1750" dirty="0" smtClean="0"/>
              <a:t>que é </a:t>
            </a:r>
            <a:r>
              <a:rPr lang="pt-PT" sz="1750" dirty="0"/>
              <a:t>momentâneo e desaparecerá quando a distância entre moléculas </a:t>
            </a:r>
            <a:r>
              <a:rPr lang="pt-PT" sz="1750" dirty="0" smtClean="0"/>
              <a:t>aumentar. </a:t>
            </a:r>
          </a:p>
          <a:p>
            <a:pPr algn="just"/>
            <a:endParaRPr lang="pt-PT" sz="1050" dirty="0" smtClean="0"/>
          </a:p>
          <a:p>
            <a:pPr algn="just"/>
            <a:r>
              <a:rPr lang="pt-PT" sz="1750" dirty="0" smtClean="0"/>
              <a:t>A </a:t>
            </a:r>
            <a:r>
              <a:rPr lang="pt-PT" sz="1750" dirty="0"/>
              <a:t>estas ligações chama-se também </a:t>
            </a:r>
            <a:r>
              <a:rPr lang="pt-PT" sz="1750" b="1" dirty="0"/>
              <a:t>ligações dipolo </a:t>
            </a:r>
            <a:r>
              <a:rPr lang="pt-PT" sz="1750" b="1" dirty="0" smtClean="0"/>
              <a:t>permanente-dipolo induzido</a:t>
            </a:r>
            <a:r>
              <a:rPr lang="pt-PT" sz="1750" dirty="0" smtClean="0"/>
              <a:t>.</a:t>
            </a:r>
          </a:p>
          <a:p>
            <a:pPr algn="just"/>
            <a:endParaRPr lang="pt-PT" sz="1000" dirty="0"/>
          </a:p>
          <a:p>
            <a:pPr algn="just"/>
            <a:r>
              <a:rPr lang="pt-PT" sz="1750" dirty="0"/>
              <a:t>Um exemplo deste tipo de ligação é a que se estabelece entre o cloreto </a:t>
            </a:r>
            <a:r>
              <a:rPr lang="pt-PT" sz="1750" dirty="0" smtClean="0"/>
              <a:t>de hidrogénio </a:t>
            </a:r>
            <a:r>
              <a:rPr lang="pt-PT" sz="1750" dirty="0"/>
              <a:t>(</a:t>
            </a:r>
            <a:r>
              <a:rPr lang="pt-PT" sz="1750" dirty="0" err="1" smtClean="0"/>
              <a:t>HC</a:t>
            </a:r>
            <a:r>
              <a:rPr lang="pt-PT" sz="1750" dirty="0" err="1" smtClean="0">
                <a:latin typeface="Mistral" panose="03090702030407020403" pitchFamily="66" charset="0"/>
              </a:rPr>
              <a:t>l</a:t>
            </a:r>
            <a:r>
              <a:rPr lang="pt-PT" sz="1750" dirty="0" smtClean="0"/>
              <a:t>) </a:t>
            </a:r>
            <a:r>
              <a:rPr lang="pt-PT" sz="1750" dirty="0"/>
              <a:t>e as moléculas de cloro (</a:t>
            </a:r>
            <a:r>
              <a:rPr lang="pt-PT" sz="1750" dirty="0" smtClean="0"/>
              <a:t>C</a:t>
            </a:r>
            <a:r>
              <a:rPr lang="pt-PT" sz="1750" dirty="0">
                <a:latin typeface="Mistral" panose="03090702030407020403" pitchFamily="66" charset="0"/>
              </a:rPr>
              <a:t>l</a:t>
            </a:r>
            <a:r>
              <a:rPr lang="pt-PT" sz="1750" baseline="-25000" dirty="0" smtClean="0"/>
              <a:t>2</a:t>
            </a:r>
            <a:r>
              <a:rPr lang="pt-PT" sz="1750" dirty="0" smtClean="0"/>
              <a:t>).</a:t>
            </a:r>
            <a:endParaRPr lang="pt-PT" sz="175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645024"/>
            <a:ext cx="3708412" cy="271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4572000" y="4293096"/>
            <a:ext cx="4104456" cy="1518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pt-PT" sz="1100" dirty="0"/>
              <a:t>Representação da ligação dipolo permanente–dipolo induzido entre as moléculas de </a:t>
            </a:r>
            <a:r>
              <a:rPr lang="pt-PT" sz="1100" dirty="0" err="1" smtClean="0"/>
              <a:t>HC</a:t>
            </a:r>
            <a:r>
              <a:rPr lang="pt-PT" sz="1100" dirty="0" err="1" smtClean="0">
                <a:latin typeface="Mistral" panose="03090702030407020403" pitchFamily="66" charset="0"/>
              </a:rPr>
              <a:t>l</a:t>
            </a:r>
            <a:r>
              <a:rPr lang="pt-PT" sz="1100" dirty="0" smtClean="0"/>
              <a:t> e C</a:t>
            </a:r>
            <a:r>
              <a:rPr lang="pt-PT" sz="1100" dirty="0">
                <a:latin typeface="Mistral" panose="03090702030407020403" pitchFamily="66" charset="0"/>
              </a:rPr>
              <a:t>l</a:t>
            </a:r>
            <a:r>
              <a:rPr lang="pt-PT" sz="1100" baseline="-25000" dirty="0" smtClean="0"/>
              <a:t>2</a:t>
            </a:r>
            <a:r>
              <a:rPr lang="pt-PT" sz="1100" dirty="0"/>
              <a:t>: </a:t>
            </a:r>
            <a:r>
              <a:rPr lang="pt-PT" sz="1100" b="1" dirty="0"/>
              <a:t>A. </a:t>
            </a:r>
            <a:r>
              <a:rPr lang="pt-PT" sz="1100" dirty="0"/>
              <a:t>Os pares não ligantes da molécula de </a:t>
            </a:r>
            <a:r>
              <a:rPr lang="pt-PT" sz="1100" dirty="0" smtClean="0"/>
              <a:t>C</a:t>
            </a:r>
            <a:r>
              <a:rPr lang="pt-PT" sz="1100" dirty="0">
                <a:latin typeface="Mistral" panose="03090702030407020403" pitchFamily="66" charset="0"/>
              </a:rPr>
              <a:t>l</a:t>
            </a:r>
            <a:r>
              <a:rPr lang="pt-PT" sz="1100" baseline="-25000" dirty="0" smtClean="0"/>
              <a:t>2</a:t>
            </a:r>
            <a:r>
              <a:rPr lang="pt-PT" sz="1100" dirty="0" smtClean="0"/>
              <a:t> </a:t>
            </a:r>
            <a:r>
              <a:rPr lang="pt-PT" sz="1100" dirty="0"/>
              <a:t>estão distribuídos inicialmente de forma </a:t>
            </a:r>
            <a:r>
              <a:rPr lang="pt-PT" sz="1100" dirty="0" smtClean="0"/>
              <a:t>simétrica, e </a:t>
            </a:r>
            <a:r>
              <a:rPr lang="pt-PT" sz="1100" dirty="0"/>
              <a:t>a molécula é apolar. </a:t>
            </a:r>
            <a:r>
              <a:rPr lang="pt-PT" sz="1100" b="1" dirty="0"/>
              <a:t>B. </a:t>
            </a:r>
            <a:r>
              <a:rPr lang="pt-PT" sz="1100" dirty="0"/>
              <a:t>Mas a proximidade dos polos do HC’ distorce a distribuição de carga e </a:t>
            </a:r>
            <a:r>
              <a:rPr lang="pt-PT" sz="1100" dirty="0" smtClean="0"/>
              <a:t>as moléculas </a:t>
            </a:r>
            <a:r>
              <a:rPr lang="pt-PT" sz="1100" dirty="0"/>
              <a:t>de </a:t>
            </a:r>
            <a:r>
              <a:rPr lang="pt-PT" sz="1100" dirty="0" smtClean="0"/>
              <a:t>C</a:t>
            </a:r>
            <a:r>
              <a:rPr lang="pt-PT" sz="1100" dirty="0">
                <a:latin typeface="Mistral" panose="03090702030407020403" pitchFamily="66" charset="0"/>
              </a:rPr>
              <a:t>l</a:t>
            </a:r>
            <a:r>
              <a:rPr lang="pt-PT" sz="1100" baseline="-25000" dirty="0" smtClean="0"/>
              <a:t>2</a:t>
            </a:r>
            <a:r>
              <a:rPr lang="pt-PT" sz="1100" dirty="0" smtClean="0"/>
              <a:t> </a:t>
            </a:r>
            <a:r>
              <a:rPr lang="pt-PT" sz="1100" dirty="0"/>
              <a:t>adquirem um dipolo induzido, através do qual se ligam, por atração </a:t>
            </a:r>
            <a:r>
              <a:rPr lang="pt-PT" sz="1100" dirty="0" err="1" smtClean="0"/>
              <a:t>eletroestática</a:t>
            </a:r>
            <a:r>
              <a:rPr lang="pt-PT" sz="1100" dirty="0" smtClean="0"/>
              <a:t>, ao </a:t>
            </a:r>
            <a:r>
              <a:rPr lang="pt-PT" sz="1100" dirty="0" err="1" smtClean="0"/>
              <a:t>HC</a:t>
            </a:r>
            <a:r>
              <a:rPr lang="pt-PT" sz="1100" dirty="0" err="1">
                <a:latin typeface="Mistral" panose="03090702030407020403" pitchFamily="66" charset="0"/>
              </a:rPr>
              <a:t>l</a:t>
            </a:r>
            <a:r>
              <a:rPr lang="pt-PT" sz="1100" dirty="0" smtClean="0"/>
              <a:t>.</a:t>
            </a:r>
            <a:endParaRPr lang="pt-PT" sz="1100" dirty="0"/>
          </a:p>
        </p:txBody>
      </p:sp>
    </p:spTree>
    <p:extLst>
      <p:ext uri="{BB962C8B-B14F-4D97-AF65-F5344CB8AC3E}">
        <p14:creationId xmlns:p14="http://schemas.microsoft.com/office/powerpoint/2010/main" val="289970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39552" y="908720"/>
            <a:ext cx="6552728" cy="361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b="1" dirty="0">
                <a:solidFill>
                  <a:srgbClr val="552579"/>
                </a:solidFill>
              </a:rPr>
              <a:t>Ligações entre dipolos instantâneos e dipolos induzidos</a:t>
            </a:r>
            <a:endParaRPr lang="pt-PT" sz="1750" dirty="0">
              <a:solidFill>
                <a:srgbClr val="552579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629562" y="1568981"/>
            <a:ext cx="788487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Mesmo entre moléculas apolares há a possibilidade de existirem </a:t>
            </a:r>
            <a:r>
              <a:rPr lang="pt-PT" sz="1750" dirty="0" smtClean="0"/>
              <a:t>ligações, ainda </a:t>
            </a:r>
            <a:r>
              <a:rPr lang="pt-PT" sz="1750" dirty="0"/>
              <a:t>que mais fracas do que as que vimos até aqui</a:t>
            </a:r>
            <a:r>
              <a:rPr lang="pt-PT" sz="1750" dirty="0" smtClean="0"/>
              <a:t>.</a:t>
            </a:r>
          </a:p>
          <a:p>
            <a:pPr algn="just"/>
            <a:endParaRPr lang="pt-PT" sz="1750" dirty="0"/>
          </a:p>
          <a:p>
            <a:pPr algn="just"/>
            <a:r>
              <a:rPr lang="pt-PT" sz="1750" dirty="0"/>
              <a:t>O que se passa é que os eletrões não estão imóveis nas moléculas, </a:t>
            </a:r>
            <a:r>
              <a:rPr lang="pt-PT" sz="1750" dirty="0" smtClean="0"/>
              <a:t>estando sim </a:t>
            </a:r>
            <a:r>
              <a:rPr lang="pt-PT" sz="1750" dirty="0"/>
              <a:t>em constante movimento. É assim possível que, de forma espontânea </a:t>
            </a:r>
            <a:r>
              <a:rPr lang="pt-PT" sz="1750" dirty="0" smtClean="0"/>
              <a:t>e durante </a:t>
            </a:r>
            <a:r>
              <a:rPr lang="pt-PT" sz="1750" dirty="0"/>
              <a:t>um breve momento, se concentrem mais eletrões numa dada </a:t>
            </a:r>
            <a:r>
              <a:rPr lang="pt-PT" sz="1750" dirty="0" smtClean="0"/>
              <a:t>zona de </a:t>
            </a:r>
            <a:r>
              <a:rPr lang="pt-PT" sz="1750" dirty="0"/>
              <a:t>uma molécula </a:t>
            </a:r>
            <a:r>
              <a:rPr lang="pt-PT" sz="1750" dirty="0" smtClean="0"/>
              <a:t>apolar.</a:t>
            </a:r>
          </a:p>
          <a:p>
            <a:pPr algn="just"/>
            <a:endParaRPr lang="pt-PT" sz="1750" dirty="0"/>
          </a:p>
          <a:p>
            <a:pPr algn="just"/>
            <a:r>
              <a:rPr lang="pt-PT" sz="1750" dirty="0"/>
              <a:t>Quando isto acontece a distribuição de cargas na molécula deixa de </a:t>
            </a:r>
            <a:r>
              <a:rPr lang="pt-PT" sz="1750" dirty="0" smtClean="0"/>
              <a:t>ser simétrica </a:t>
            </a:r>
            <a:r>
              <a:rPr lang="pt-PT" sz="1750" dirty="0"/>
              <a:t>e ela ganha um dipolo instantâneo. Este dipolo vai induzir </a:t>
            </a:r>
            <a:r>
              <a:rPr lang="pt-PT" sz="1750" dirty="0" smtClean="0"/>
              <a:t>dipolos em </a:t>
            </a:r>
            <a:r>
              <a:rPr lang="pt-PT" sz="1750" dirty="0"/>
              <a:t>moléculas apolares vizinhas e assim estabelecem-se </a:t>
            </a:r>
            <a:r>
              <a:rPr lang="pt-PT" sz="1750" b="1" dirty="0"/>
              <a:t>ligações </a:t>
            </a:r>
            <a:r>
              <a:rPr lang="pt-PT" sz="1750" b="1" dirty="0" smtClean="0"/>
              <a:t>dipolo instantâneo-dipolo </a:t>
            </a:r>
            <a:r>
              <a:rPr lang="pt-PT" sz="1750" b="1" dirty="0"/>
              <a:t>induzido </a:t>
            </a:r>
            <a:r>
              <a:rPr lang="pt-PT" sz="1750" dirty="0"/>
              <a:t>ou </a:t>
            </a:r>
            <a:r>
              <a:rPr lang="pt-PT" sz="1750" b="1" dirty="0"/>
              <a:t>forças (de dispersão) de London</a:t>
            </a:r>
            <a:r>
              <a:rPr lang="pt-PT" sz="1750" dirty="0"/>
              <a:t>.</a:t>
            </a:r>
            <a:endParaRPr lang="pt-PT" sz="175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790" y="5229200"/>
            <a:ext cx="6422421" cy="810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970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53"/>
          <a:stretch/>
        </p:blipFill>
        <p:spPr bwMode="auto">
          <a:xfrm>
            <a:off x="617977" y="692696"/>
            <a:ext cx="3350260" cy="1763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176" r="4345"/>
          <a:stretch/>
        </p:blipFill>
        <p:spPr bwMode="auto">
          <a:xfrm>
            <a:off x="4696520" y="692696"/>
            <a:ext cx="3357364" cy="3726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827584" y="3410416"/>
            <a:ext cx="328654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400" dirty="0"/>
              <a:t>As ligações que se estabelecem entre as moléculas apolares de CO</a:t>
            </a:r>
            <a:r>
              <a:rPr lang="pt-PT" sz="1400" baseline="-25000" dirty="0"/>
              <a:t>2</a:t>
            </a:r>
            <a:r>
              <a:rPr lang="pt-PT" sz="1400" dirty="0"/>
              <a:t>, CH</a:t>
            </a:r>
            <a:r>
              <a:rPr lang="pt-PT" sz="1400" baseline="-25000" dirty="0"/>
              <a:t>4</a:t>
            </a:r>
            <a:r>
              <a:rPr lang="pt-PT" sz="1400" dirty="0"/>
              <a:t> e F</a:t>
            </a:r>
            <a:r>
              <a:rPr lang="pt-PT" sz="1400" baseline="-25000" dirty="0"/>
              <a:t>2</a:t>
            </a:r>
            <a:r>
              <a:rPr lang="pt-PT" sz="1400" dirty="0"/>
              <a:t> </a:t>
            </a:r>
            <a:r>
              <a:rPr lang="pt-PT" sz="1400" dirty="0" smtClean="0"/>
              <a:t>são exemplos </a:t>
            </a:r>
            <a:r>
              <a:rPr lang="pt-PT" sz="1400" dirty="0"/>
              <a:t>de forças de London.</a:t>
            </a:r>
            <a:endParaRPr lang="pt-PT" sz="1400" dirty="0"/>
          </a:p>
        </p:txBody>
      </p:sp>
      <p:sp>
        <p:nvSpPr>
          <p:cNvPr id="4" name="Rectângulo 3"/>
          <p:cNvSpPr/>
          <p:nvPr/>
        </p:nvSpPr>
        <p:spPr>
          <a:xfrm>
            <a:off x="317625" y="4869160"/>
            <a:ext cx="8508751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De referir que as forças de dispersão de London estão sempre </a:t>
            </a:r>
            <a:r>
              <a:rPr lang="pt-PT" sz="1750" dirty="0" smtClean="0"/>
              <a:t>presentes, tanto </a:t>
            </a:r>
            <a:r>
              <a:rPr lang="pt-PT" sz="1750" dirty="0"/>
              <a:t>nas moléculas polares como nas apolares. No entanto, só são </a:t>
            </a:r>
            <a:r>
              <a:rPr lang="pt-PT" sz="1750" dirty="0" smtClean="0"/>
              <a:t>predominantes entre </a:t>
            </a:r>
            <a:r>
              <a:rPr lang="pt-PT" sz="1750" dirty="0"/>
              <a:t>moléculas apolares, com algumas exceções.</a:t>
            </a:r>
          </a:p>
          <a:p>
            <a:pPr algn="just"/>
            <a:r>
              <a:rPr lang="pt-PT" sz="1750" dirty="0"/>
              <a:t>É também este tipo de interações que se estabelece entre os átomos </a:t>
            </a:r>
            <a:r>
              <a:rPr lang="pt-PT" sz="1750" dirty="0" smtClean="0"/>
              <a:t>dos gases </a:t>
            </a:r>
            <a:r>
              <a:rPr lang="pt-PT" sz="1750" dirty="0"/>
              <a:t>nobres, como o hélio ou o néon. Como essas interações são muito </a:t>
            </a:r>
            <a:r>
              <a:rPr lang="pt-PT" sz="1750" dirty="0" smtClean="0"/>
              <a:t>fracas, estes </a:t>
            </a:r>
            <a:r>
              <a:rPr lang="pt-PT" sz="1750" dirty="0"/>
              <a:t>gases têm temperaturas de condensação próximas do zero </a:t>
            </a:r>
            <a:r>
              <a:rPr lang="pt-PT" sz="1750" dirty="0" smtClean="0"/>
              <a:t>absoluto (-</a:t>
            </a:r>
            <a:r>
              <a:rPr lang="pt-PT" sz="1750" dirty="0"/>
              <a:t>273 °C).</a:t>
            </a:r>
            <a:endParaRPr lang="pt-PT" sz="1750" dirty="0"/>
          </a:p>
        </p:txBody>
      </p:sp>
      <p:sp>
        <p:nvSpPr>
          <p:cNvPr id="6" name="Rectângulo 5"/>
          <p:cNvSpPr/>
          <p:nvPr/>
        </p:nvSpPr>
        <p:spPr>
          <a:xfrm>
            <a:off x="7173813" y="6625927"/>
            <a:ext cx="1872208" cy="14401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9970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</TotalTime>
  <Words>862</Words>
  <Application>Microsoft Office PowerPoint</Application>
  <PresentationFormat>Apresentação no Ecrã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0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139</cp:revision>
  <dcterms:created xsi:type="dcterms:W3CDTF">2011-12-12T15:36:58Z</dcterms:created>
  <dcterms:modified xsi:type="dcterms:W3CDTF">2015-05-28T09:24:24Z</dcterms:modified>
</cp:coreProperties>
</file>