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79" r:id="rId12"/>
    <p:sldId id="280" r:id="rId13"/>
    <p:sldId id="281" r:id="rId14"/>
  </p:sldIdLst>
  <p:sldSz cx="9144000" cy="6858000" type="screen4x3"/>
  <p:notesSz cx="6858000" cy="9144000"/>
  <p:custDataLst>
    <p:tags r:id="rId16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2A8A"/>
    <a:srgbClr val="552579"/>
    <a:srgbClr val="DA0000"/>
    <a:srgbClr val="555555"/>
    <a:srgbClr val="F6C038"/>
    <a:srgbClr val="8DC63F"/>
    <a:srgbClr val="00ABCD"/>
    <a:srgbClr val="000000"/>
    <a:srgbClr val="FFFFFF"/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21-05-2015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775202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522677" y="6626507"/>
            <a:ext cx="25953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700" b="1" dirty="0" smtClean="0">
                <a:solidFill>
                  <a:srgbClr val="555555"/>
                </a:solidFill>
                <a:latin typeface="Arial"/>
                <a:cs typeface="Arial"/>
              </a:rPr>
              <a:t>• </a:t>
            </a:r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l 10.º ano</a:t>
            </a:r>
            <a:endParaRPr lang="pt-PT" sz="7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5964025" y="356810"/>
            <a:ext cx="259878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612A8A"/>
                </a:solidFill>
              </a:rPr>
              <a:t>DOMÍNIO </a:t>
            </a:r>
            <a:r>
              <a:rPr lang="pt-PT" sz="600" b="1" dirty="0" smtClean="0">
                <a:solidFill>
                  <a:srgbClr val="612A8A"/>
                </a:solidFill>
              </a:rPr>
              <a:t>2 </a:t>
            </a:r>
            <a:r>
              <a:rPr lang="pt-PT" sz="600" dirty="0"/>
              <a:t>| </a:t>
            </a:r>
            <a:r>
              <a:rPr lang="pt-PT" sz="600" dirty="0" smtClean="0"/>
              <a:t>PROPRIEDADES</a:t>
            </a:r>
            <a:r>
              <a:rPr lang="pt-PT" sz="600" baseline="0" dirty="0" smtClean="0"/>
              <a:t> E TRANSFORMAÇÕES DA MATÉRIA</a:t>
            </a:r>
            <a:endParaRPr lang="pt-PT" sz="6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399631" y="3501008"/>
            <a:ext cx="6744369" cy="4619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737574" y="836712"/>
            <a:ext cx="766885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6600" b="1" dirty="0" smtClean="0">
                <a:solidFill>
                  <a:srgbClr val="552579"/>
                </a:solidFill>
              </a:rPr>
              <a:t>Tipos de </a:t>
            </a:r>
          </a:p>
          <a:p>
            <a:pPr algn="ctr"/>
            <a:r>
              <a:rPr lang="pt-PT" sz="6600" b="1" dirty="0" smtClean="0">
                <a:solidFill>
                  <a:srgbClr val="552579"/>
                </a:solidFill>
              </a:rPr>
              <a:t>ligações químicas</a:t>
            </a:r>
            <a:endParaRPr lang="pt-PT" sz="6600" dirty="0" smtClean="0">
              <a:solidFill>
                <a:srgbClr val="5525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75556" y="1124744"/>
            <a:ext cx="7992888" cy="1943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  <a:spcAft>
                <a:spcPts val="800"/>
              </a:spcAft>
            </a:pPr>
            <a:r>
              <a:rPr lang="pt-PT" dirty="0"/>
              <a:t>O conhecimento da Tabela Periódica e das configurações eletrónicas </a:t>
            </a:r>
            <a:r>
              <a:rPr lang="pt-PT" dirty="0" smtClean="0"/>
              <a:t>dos elementos </a:t>
            </a:r>
            <a:r>
              <a:rPr lang="pt-PT" dirty="0"/>
              <a:t>fornece aos químicos uma base para explicar a formação de </a:t>
            </a:r>
            <a:r>
              <a:rPr lang="pt-PT" dirty="0" smtClean="0"/>
              <a:t>moléculas e </a:t>
            </a:r>
            <a:r>
              <a:rPr lang="pt-PT" dirty="0"/>
              <a:t>compostos.</a:t>
            </a:r>
          </a:p>
          <a:p>
            <a:pPr algn="just">
              <a:lnSpc>
                <a:spcPts val="2300"/>
              </a:lnSpc>
              <a:spcAft>
                <a:spcPts val="800"/>
              </a:spcAft>
            </a:pPr>
            <a:r>
              <a:rPr lang="pt-PT" dirty="0"/>
              <a:t>Os átomos combinam-se para formar moléculas </a:t>
            </a:r>
            <a:r>
              <a:rPr lang="pt-PT" dirty="0" smtClean="0"/>
              <a:t>através </a:t>
            </a:r>
            <a:r>
              <a:rPr lang="pt-PT" dirty="0"/>
              <a:t>de </a:t>
            </a:r>
            <a:r>
              <a:rPr lang="pt-PT" dirty="0" smtClean="0"/>
              <a:t>ligações químicas</a:t>
            </a:r>
            <a:r>
              <a:rPr lang="pt-PT" dirty="0"/>
              <a:t>. Estas ligações estabelecem-se devido às interações </a:t>
            </a:r>
            <a:r>
              <a:rPr lang="pt-PT" dirty="0" smtClean="0"/>
              <a:t>das cargas </a:t>
            </a:r>
            <a:r>
              <a:rPr lang="pt-PT" dirty="0"/>
              <a:t>elétricas dos átomos – positivas nos núcleos e negativas nos eletrões.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893344"/>
            <a:ext cx="1351062" cy="1173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167" y="3992414"/>
            <a:ext cx="1216017" cy="975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816" y="4076319"/>
            <a:ext cx="990029" cy="8080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056459"/>
            <a:ext cx="1366837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877" y="5301208"/>
            <a:ext cx="7524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8037" y="5358358"/>
            <a:ext cx="676275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3880" y="5405983"/>
            <a:ext cx="7239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9066" y="5444083"/>
            <a:ext cx="4572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475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91580" y="1054477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Se os átomos formam uma molécula, é sempre devido a uma </a:t>
            </a:r>
            <a:r>
              <a:rPr lang="pt-PT" dirty="0" smtClean="0"/>
              <a:t>razão crucial</a:t>
            </a:r>
            <a:r>
              <a:rPr lang="pt-PT" dirty="0"/>
              <a:t>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2116569"/>
            <a:ext cx="7272808" cy="952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791580" y="3585790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Isto deve-se a um princípio fundamental da Natureza: por defeito, </a:t>
            </a:r>
            <a:r>
              <a:rPr lang="pt-PT" dirty="0" smtClean="0"/>
              <a:t>um sistema tenta </a:t>
            </a:r>
            <a:r>
              <a:rPr lang="pt-PT" dirty="0"/>
              <a:t>sempre reduzir a sua energia, para alcançar maior estabilidade.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596" y="4826953"/>
            <a:ext cx="7272000" cy="906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1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55576" y="1032809"/>
            <a:ext cx="7632848" cy="956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Na </a:t>
            </a:r>
            <a:r>
              <a:rPr lang="pt-PT" dirty="0" smtClean="0"/>
              <a:t>figura observa-se </a:t>
            </a:r>
            <a:r>
              <a:rPr lang="pt-PT" dirty="0"/>
              <a:t>a variação de energia de dois átomos de hidrogénio</a:t>
            </a:r>
          </a:p>
          <a:p>
            <a:pPr algn="just">
              <a:lnSpc>
                <a:spcPts val="2300"/>
              </a:lnSpc>
            </a:pPr>
            <a:r>
              <a:rPr lang="pt-PT" dirty="0"/>
              <a:t>isolados, que se aproximam um do outro para formar uma molécula </a:t>
            </a:r>
            <a:r>
              <a:rPr lang="pt-PT" dirty="0" smtClean="0"/>
              <a:t>de hidrogénio</a:t>
            </a:r>
            <a:r>
              <a:rPr lang="pt-PT" dirty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060848"/>
            <a:ext cx="5472608" cy="388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2168860" y="6063099"/>
            <a:ext cx="480628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1000" b="1" dirty="0"/>
              <a:t>Variação da energia de dois átomos de hidrogénio em função da </a:t>
            </a:r>
            <a:r>
              <a:rPr lang="pt-PT" sz="1000" b="1" dirty="0" smtClean="0"/>
              <a:t>distância</a:t>
            </a:r>
            <a:endParaRPr lang="pt-PT" sz="1000" b="1" dirty="0"/>
          </a:p>
        </p:txBody>
      </p:sp>
    </p:spTree>
    <p:extLst>
      <p:ext uri="{BB962C8B-B14F-4D97-AF65-F5344CB8AC3E}">
        <p14:creationId xmlns:p14="http://schemas.microsoft.com/office/powerpoint/2010/main" val="299341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39552" y="908720"/>
            <a:ext cx="80648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Vejamos o que acontece nas posições assinaladas na </a:t>
            </a:r>
            <a:r>
              <a:rPr lang="pt-PT" sz="1750" dirty="0" smtClean="0"/>
              <a:t>figura.</a:t>
            </a:r>
          </a:p>
          <a:p>
            <a:pPr algn="just"/>
            <a:endParaRPr lang="pt-PT" sz="1750" dirty="0"/>
          </a:p>
          <a:p>
            <a:pPr algn="just"/>
            <a:r>
              <a:rPr lang="pt-PT" sz="1750" b="1" dirty="0"/>
              <a:t>a) </a:t>
            </a:r>
            <a:r>
              <a:rPr lang="pt-PT" sz="1750" dirty="0"/>
              <a:t>Quando os dois átomos estão muito afastados um do outro, não interagem</a:t>
            </a:r>
          </a:p>
          <a:p>
            <a:pPr algn="just"/>
            <a:r>
              <a:rPr lang="pt-PT" sz="1750" dirty="0"/>
              <a:t>entre si e a energia do sistema é zero</a:t>
            </a:r>
            <a:r>
              <a:rPr lang="pt-PT" sz="1750" dirty="0" smtClean="0"/>
              <a:t>.</a:t>
            </a:r>
          </a:p>
          <a:p>
            <a:pPr algn="just"/>
            <a:endParaRPr lang="pt-PT" sz="1750" dirty="0"/>
          </a:p>
          <a:p>
            <a:pPr algn="just"/>
            <a:r>
              <a:rPr lang="pt-PT" sz="1750" b="1" dirty="0"/>
              <a:t>b) </a:t>
            </a:r>
            <a:r>
              <a:rPr lang="pt-PT" sz="1750" dirty="0"/>
              <a:t>À medida que os átomos se aproximam, cada núcleo começa a atrair </a:t>
            </a:r>
            <a:r>
              <a:rPr lang="pt-PT" sz="1750" dirty="0" smtClean="0"/>
              <a:t>o eletrão </a:t>
            </a:r>
            <a:r>
              <a:rPr lang="pt-PT" sz="1750" dirty="0"/>
              <a:t>do outro átomo (a verde). Também há forças de repulsão </a:t>
            </a:r>
            <a:r>
              <a:rPr lang="pt-PT" sz="1750" dirty="0" smtClean="0"/>
              <a:t>entre os </a:t>
            </a:r>
            <a:r>
              <a:rPr lang="pt-PT" sz="1750" dirty="0"/>
              <a:t>dois núcleos (a vermelho) e entre os dois eletrões (a azul), mas </a:t>
            </a:r>
            <a:r>
              <a:rPr lang="pt-PT" sz="1750" dirty="0" smtClean="0"/>
              <a:t>são mais fracas. A </a:t>
            </a:r>
            <a:r>
              <a:rPr lang="pt-PT" sz="1750" dirty="0"/>
              <a:t>energia vai diminuindo, tomando valores cada </a:t>
            </a:r>
            <a:r>
              <a:rPr lang="pt-PT" sz="1750" dirty="0" smtClean="0"/>
              <a:t>vez mais </a:t>
            </a:r>
            <a:r>
              <a:rPr lang="pt-PT" sz="1750" dirty="0"/>
              <a:t>negativos.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645024"/>
            <a:ext cx="3384376" cy="1766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4932040" y="4797152"/>
            <a:ext cx="341987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b="1" dirty="0"/>
              <a:t>À medida que os átomos se aproximam, predominam as forças de atração.</a:t>
            </a:r>
          </a:p>
        </p:txBody>
      </p:sp>
      <p:sp>
        <p:nvSpPr>
          <p:cNvPr id="4" name="Rectângulo 3"/>
          <p:cNvSpPr/>
          <p:nvPr/>
        </p:nvSpPr>
        <p:spPr>
          <a:xfrm>
            <a:off x="539552" y="5625098"/>
            <a:ext cx="8064896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b="1" dirty="0"/>
              <a:t>c) </a:t>
            </a:r>
            <a:r>
              <a:rPr lang="pt-PT" sz="1750" dirty="0"/>
              <a:t>Os núcleos atingem uma distância mínima, correspondente a </a:t>
            </a:r>
            <a:r>
              <a:rPr lang="pt-PT" sz="1750" dirty="0" smtClean="0"/>
              <a:t>uma energia </a:t>
            </a:r>
            <a:r>
              <a:rPr lang="pt-PT" sz="1750" dirty="0"/>
              <a:t>mínima, à qual está associado um estado de máxima </a:t>
            </a:r>
            <a:r>
              <a:rPr lang="pt-PT" sz="1750" dirty="0" smtClean="0"/>
              <a:t>estabilidade. As </a:t>
            </a:r>
            <a:r>
              <a:rPr lang="pt-PT" sz="1750" dirty="0"/>
              <a:t>nuvens eletrónicas de cada átomo misturam-se e dá-se a </a:t>
            </a:r>
            <a:r>
              <a:rPr lang="pt-PT" sz="1750" dirty="0" smtClean="0"/>
              <a:t>formação da </a:t>
            </a:r>
            <a:r>
              <a:rPr lang="pt-PT" sz="1750" dirty="0"/>
              <a:t>molécula de H</a:t>
            </a:r>
            <a:r>
              <a:rPr lang="pt-PT" sz="1750" baseline="-25000" dirty="0"/>
              <a:t>2</a:t>
            </a:r>
            <a:r>
              <a:rPr lang="pt-PT" sz="1750" dirty="0"/>
              <a:t>.</a:t>
            </a:r>
          </a:p>
        </p:txBody>
      </p:sp>
      <p:sp>
        <p:nvSpPr>
          <p:cNvPr id="5" name="Rectângulo 4"/>
          <p:cNvSpPr/>
          <p:nvPr/>
        </p:nvSpPr>
        <p:spPr>
          <a:xfrm>
            <a:off x="7164288" y="6597352"/>
            <a:ext cx="1979712" cy="2606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341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876" y="942628"/>
            <a:ext cx="6804248" cy="217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611560" y="3501008"/>
            <a:ext cx="7920880" cy="90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b="1" dirty="0"/>
              <a:t>d) </a:t>
            </a:r>
            <a:r>
              <a:rPr lang="pt-PT" sz="1750" dirty="0"/>
              <a:t>Se tentássemos aproximar ainda mais os núcleos, as forças de </a:t>
            </a:r>
            <a:r>
              <a:rPr lang="pt-PT" sz="1750" dirty="0" smtClean="0"/>
              <a:t>repulsão entre </a:t>
            </a:r>
            <a:r>
              <a:rPr lang="pt-PT" sz="1750" dirty="0"/>
              <a:t>os núcleos (a vermelho) e os eletrões (a azul) tornavam-se </a:t>
            </a:r>
            <a:r>
              <a:rPr lang="pt-PT" sz="1750" dirty="0" smtClean="0"/>
              <a:t>mais intensas e </a:t>
            </a:r>
            <a:r>
              <a:rPr lang="pt-PT" sz="1750" dirty="0"/>
              <a:t>a energia da molécula aumentava. O sistema </a:t>
            </a:r>
            <a:r>
              <a:rPr lang="pt-PT" sz="1750" dirty="0" smtClean="0"/>
              <a:t>tornar-se-ia </a:t>
            </a:r>
            <a:r>
              <a:rPr lang="pt-PT" sz="1750" dirty="0"/>
              <a:t>instável.</a:t>
            </a: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90" y="4653136"/>
            <a:ext cx="3655491" cy="19525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4320480" y="5773326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sz="1000" b="1" dirty="0"/>
              <a:t>Para distâncias menores do que o comprimento de ligação, predominam as forças de repulsão.</a:t>
            </a:r>
          </a:p>
        </p:txBody>
      </p:sp>
      <p:sp>
        <p:nvSpPr>
          <p:cNvPr id="6" name="Rectângulo 5"/>
          <p:cNvSpPr/>
          <p:nvPr/>
        </p:nvSpPr>
        <p:spPr>
          <a:xfrm>
            <a:off x="7164288" y="6597352"/>
            <a:ext cx="1979712" cy="2606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341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199703" y="1196752"/>
            <a:ext cx="3960440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/>
              <a:t>Observa-se o mesmo comportamento na formação de outras </a:t>
            </a:r>
            <a:r>
              <a:rPr lang="pt-PT" sz="1750" dirty="0" smtClean="0"/>
              <a:t>moléculas como</a:t>
            </a:r>
            <a:r>
              <a:rPr lang="pt-PT" sz="1750" dirty="0"/>
              <a:t>, por exemplo, as moléculas de oxigénio e </a:t>
            </a:r>
            <a:r>
              <a:rPr lang="pt-PT" sz="1750" dirty="0" smtClean="0"/>
              <a:t>nitrogénio.</a:t>
            </a:r>
            <a:endParaRPr lang="pt-PT" sz="175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730538"/>
            <a:ext cx="4104456" cy="6056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7164288" y="6597352"/>
            <a:ext cx="1979712" cy="2606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Rectângulo 2"/>
          <p:cNvSpPr/>
          <p:nvPr/>
        </p:nvSpPr>
        <p:spPr>
          <a:xfrm>
            <a:off x="6156176" y="6341258"/>
            <a:ext cx="28083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1000" b="1" dirty="0"/>
              <a:t>Variação da energia na formação da molécula de: </a:t>
            </a:r>
            <a:r>
              <a:rPr lang="pt-PT" sz="1000" b="1" dirty="0">
                <a:solidFill>
                  <a:srgbClr val="612A8A"/>
                </a:solidFill>
              </a:rPr>
              <a:t>A. </a:t>
            </a:r>
            <a:r>
              <a:rPr lang="pt-PT" sz="1000" b="1" dirty="0"/>
              <a:t>O</a:t>
            </a:r>
            <a:r>
              <a:rPr lang="pt-PT" sz="1000" b="1" baseline="-25000" dirty="0"/>
              <a:t>2</a:t>
            </a:r>
            <a:r>
              <a:rPr lang="pt-PT" sz="1000" b="1" dirty="0"/>
              <a:t>; </a:t>
            </a:r>
            <a:r>
              <a:rPr lang="pt-PT" sz="1000" b="1" dirty="0">
                <a:solidFill>
                  <a:srgbClr val="612A8A"/>
                </a:solidFill>
              </a:rPr>
              <a:t>B. </a:t>
            </a:r>
            <a:r>
              <a:rPr lang="pt-PT" sz="1000" b="1" dirty="0" smtClean="0"/>
              <a:t>N</a:t>
            </a:r>
            <a:r>
              <a:rPr lang="pt-PT" sz="1000" b="1" baseline="-25000" dirty="0" smtClean="0"/>
              <a:t>2</a:t>
            </a:r>
            <a:endParaRPr lang="pt-PT" sz="1000" b="1" baseline="-250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4440491" y="82299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rgbClr val="612A8A"/>
                </a:solidFill>
              </a:rPr>
              <a:t>A</a:t>
            </a:r>
            <a:endParaRPr lang="pt-PT" b="1" dirty="0">
              <a:solidFill>
                <a:srgbClr val="612A8A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4440491" y="3491716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rgbClr val="612A8A"/>
                </a:solidFill>
              </a:rPr>
              <a:t>B</a:t>
            </a:r>
            <a:endParaRPr lang="pt-PT" b="1" dirty="0">
              <a:solidFill>
                <a:srgbClr val="612A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41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467544" y="980728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Na </a:t>
            </a:r>
            <a:r>
              <a:rPr lang="pt-PT" dirty="0">
                <a:solidFill>
                  <a:srgbClr val="612A8A"/>
                </a:solidFill>
              </a:rPr>
              <a:t>Tabela I </a:t>
            </a:r>
            <a:r>
              <a:rPr lang="pt-PT" dirty="0" smtClean="0"/>
              <a:t>encontram‑se </a:t>
            </a:r>
            <a:r>
              <a:rPr lang="pt-PT" dirty="0"/>
              <a:t>os valores dos comprimentos de ligação </a:t>
            </a:r>
            <a:r>
              <a:rPr lang="pt-PT" dirty="0" smtClean="0"/>
              <a:t>para algumas </a:t>
            </a:r>
            <a:r>
              <a:rPr lang="pt-PT" dirty="0"/>
              <a:t>moléculas.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812" y="2276872"/>
            <a:ext cx="3384376" cy="4026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1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500644" y="836712"/>
            <a:ext cx="2784737" cy="4462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b="1" dirty="0">
                <a:solidFill>
                  <a:srgbClr val="612A8A"/>
                </a:solidFill>
              </a:rPr>
              <a:t>Energia de ligação</a:t>
            </a:r>
            <a:endParaRPr lang="pt-PT" sz="2200" dirty="0">
              <a:solidFill>
                <a:srgbClr val="612A8A"/>
              </a:solidFill>
            </a:endParaRPr>
          </a:p>
        </p:txBody>
      </p:sp>
      <p:sp>
        <p:nvSpPr>
          <p:cNvPr id="3" name="Rectângulo 2"/>
          <p:cNvSpPr/>
          <p:nvPr/>
        </p:nvSpPr>
        <p:spPr>
          <a:xfrm>
            <a:off x="539552" y="1484784"/>
            <a:ext cx="806489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A </a:t>
            </a:r>
            <a:r>
              <a:rPr lang="pt-PT" b="1" dirty="0"/>
              <a:t>energia de ligação </a:t>
            </a:r>
            <a:r>
              <a:rPr lang="pt-PT" dirty="0"/>
              <a:t>corresponde à energia que se liberta quando </a:t>
            </a:r>
            <a:r>
              <a:rPr lang="pt-PT" dirty="0" smtClean="0"/>
              <a:t>se forma </a:t>
            </a:r>
            <a:r>
              <a:rPr lang="pt-PT" dirty="0"/>
              <a:t>essa ligação.</a:t>
            </a:r>
          </a:p>
          <a:p>
            <a:pPr algn="just"/>
            <a:endParaRPr lang="pt-PT" dirty="0" smtClean="0"/>
          </a:p>
          <a:p>
            <a:pPr algn="just"/>
            <a:r>
              <a:rPr lang="pt-PT" dirty="0" smtClean="0"/>
              <a:t>Mas </a:t>
            </a:r>
            <a:r>
              <a:rPr lang="pt-PT" dirty="0"/>
              <a:t>o valor da energia de ligação também é igual ao valor da </a:t>
            </a:r>
            <a:r>
              <a:rPr lang="pt-PT" b="1" dirty="0"/>
              <a:t>energia </a:t>
            </a:r>
            <a:r>
              <a:rPr lang="pt-PT" b="1" dirty="0" smtClean="0"/>
              <a:t>de dissociação</a:t>
            </a:r>
            <a:r>
              <a:rPr lang="pt-PT" dirty="0"/>
              <a:t>, ou seja, a energia que é necessário fornecer para quebrar a </a:t>
            </a:r>
            <a:r>
              <a:rPr lang="pt-PT" dirty="0" smtClean="0"/>
              <a:t>ligação, separando </a:t>
            </a:r>
            <a:r>
              <a:rPr lang="pt-PT" dirty="0"/>
              <a:t>os átomos que a </a:t>
            </a:r>
            <a:r>
              <a:rPr lang="pt-PT" dirty="0" smtClean="0"/>
              <a:t>formaram. </a:t>
            </a:r>
          </a:p>
          <a:p>
            <a:pPr algn="just"/>
            <a:endParaRPr lang="pt-PT" dirty="0"/>
          </a:p>
          <a:p>
            <a:pPr algn="just"/>
            <a:r>
              <a:rPr lang="pt-PT" dirty="0" smtClean="0"/>
              <a:t>Por </a:t>
            </a:r>
            <a:r>
              <a:rPr lang="pt-PT" dirty="0"/>
              <a:t>exemplo, </a:t>
            </a:r>
            <a:r>
              <a:rPr lang="pt-PT" dirty="0" smtClean="0"/>
              <a:t>para simbolizar </a:t>
            </a:r>
            <a:r>
              <a:rPr lang="pt-PT" dirty="0"/>
              <a:t>a formação da molécula de H</a:t>
            </a:r>
            <a:r>
              <a:rPr lang="pt-PT" baseline="-25000" dirty="0"/>
              <a:t>2</a:t>
            </a:r>
            <a:r>
              <a:rPr lang="pt-PT" dirty="0"/>
              <a:t>, </a:t>
            </a:r>
            <a:r>
              <a:rPr lang="pt-PT" dirty="0" smtClean="0"/>
              <a:t>podemos escrever</a:t>
            </a:r>
            <a:r>
              <a:rPr lang="pt-PT" dirty="0"/>
              <a:t>: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000" y="4116090"/>
            <a:ext cx="3960000" cy="735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539552" y="5086925"/>
            <a:ext cx="80648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E para representar o processo inverso, em que a molécula de </a:t>
            </a:r>
            <a:r>
              <a:rPr lang="pt-PT" dirty="0" smtClean="0"/>
              <a:t>hidrogénio se </a:t>
            </a:r>
            <a:r>
              <a:rPr lang="pt-PT" dirty="0"/>
              <a:t>separa nos dois átomos que a constituem, </a:t>
            </a:r>
            <a:r>
              <a:rPr lang="pt-PT" dirty="0" smtClean="0"/>
              <a:t>escreve‑se</a:t>
            </a:r>
            <a:r>
              <a:rPr lang="pt-PT" dirty="0"/>
              <a:t>: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000" y="5947540"/>
            <a:ext cx="3960000" cy="5980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1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611560" y="980728"/>
            <a:ext cx="79208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Regra geral, estas energias são expressas em kJ/mol. Isto significa, </a:t>
            </a:r>
            <a:r>
              <a:rPr lang="pt-PT" sz="1750" dirty="0" smtClean="0"/>
              <a:t>por exemplo</a:t>
            </a:r>
            <a:r>
              <a:rPr lang="pt-PT" sz="1750" dirty="0"/>
              <a:t>, que a energia que se liberta quando se forma uma mole de </a:t>
            </a:r>
            <a:r>
              <a:rPr lang="pt-PT" sz="1750" dirty="0" smtClean="0"/>
              <a:t>moléculas de </a:t>
            </a:r>
            <a:r>
              <a:rPr lang="pt-PT" sz="1750" dirty="0"/>
              <a:t>hidrogénio é 436 000 J; ou que a energia necessária para dissociar </a:t>
            </a:r>
            <a:r>
              <a:rPr lang="pt-PT" sz="1750" dirty="0" smtClean="0"/>
              <a:t>uma mole </a:t>
            </a:r>
            <a:r>
              <a:rPr lang="pt-PT" sz="1750" dirty="0"/>
              <a:t>de moléculas de oxigénio é 498 000 J (</a:t>
            </a:r>
            <a:r>
              <a:rPr lang="pt-PT" sz="1750" dirty="0">
                <a:solidFill>
                  <a:srgbClr val="612A8A"/>
                </a:solidFill>
              </a:rPr>
              <a:t>Tabela II</a:t>
            </a:r>
            <a:r>
              <a:rPr lang="pt-PT" sz="1750" dirty="0"/>
              <a:t>).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704" y="2348881"/>
            <a:ext cx="3138592" cy="178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611560" y="4437112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A energia obtida na formação de uma molécula de H</a:t>
            </a:r>
            <a:r>
              <a:rPr lang="pt-PT" sz="1750" baseline="-25000" dirty="0"/>
              <a:t>2</a:t>
            </a:r>
            <a:r>
              <a:rPr lang="pt-PT" sz="1750" dirty="0"/>
              <a:t> pode </a:t>
            </a:r>
            <a:r>
              <a:rPr lang="pt-PT" sz="1750" dirty="0" smtClean="0"/>
              <a:t>calcular-se dividindo </a:t>
            </a:r>
            <a:r>
              <a:rPr lang="pt-PT" sz="1750" dirty="0"/>
              <a:t>o valor da energia por mole pelo número de </a:t>
            </a:r>
            <a:r>
              <a:rPr lang="pt-PT" sz="1750" dirty="0" err="1"/>
              <a:t>Avogadro</a:t>
            </a:r>
            <a:r>
              <a:rPr lang="pt-PT" sz="1750" dirty="0"/>
              <a:t>: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" t="8170" b="9478"/>
          <a:stretch/>
        </p:blipFill>
        <p:spPr bwMode="auto">
          <a:xfrm>
            <a:off x="3177834" y="5229200"/>
            <a:ext cx="2788332" cy="514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611560" y="5951021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Assim, a energia que se liberta quando se forma apenas uma molécula </a:t>
            </a:r>
            <a:r>
              <a:rPr lang="pt-PT" sz="1750" dirty="0" smtClean="0"/>
              <a:t>de hidrogénio </a:t>
            </a:r>
            <a:r>
              <a:rPr lang="pt-PT" sz="1750" dirty="0"/>
              <a:t>é 7,24 </a:t>
            </a:r>
            <a:r>
              <a:rPr lang="pt-PT" sz="1750" dirty="0" smtClean="0">
                <a:sym typeface="Symbol"/>
              </a:rPr>
              <a:t></a:t>
            </a:r>
            <a:r>
              <a:rPr lang="pt-PT" sz="1750" dirty="0" smtClean="0"/>
              <a:t> </a:t>
            </a:r>
            <a:r>
              <a:rPr lang="pt-PT" sz="1750" dirty="0"/>
              <a:t>10</a:t>
            </a:r>
            <a:r>
              <a:rPr lang="pt-PT" sz="1750" baseline="30000" dirty="0"/>
              <a:t>-19</a:t>
            </a:r>
            <a:r>
              <a:rPr lang="pt-PT" sz="1750" dirty="0"/>
              <a:t> J.</a:t>
            </a:r>
          </a:p>
        </p:txBody>
      </p:sp>
      <p:sp>
        <p:nvSpPr>
          <p:cNvPr id="9" name="Rectângulo 8"/>
          <p:cNvSpPr/>
          <p:nvPr/>
        </p:nvSpPr>
        <p:spPr>
          <a:xfrm>
            <a:off x="7164288" y="6597352"/>
            <a:ext cx="1979712" cy="2606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9341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11560" y="1779781"/>
            <a:ext cx="7920880" cy="2725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dirty="0"/>
              <a:t>Quando as moléculas se formam, as nuvens eletrónicas dos átomos </a:t>
            </a:r>
            <a:r>
              <a:rPr lang="pt-PT" dirty="0" smtClean="0"/>
              <a:t>que as </a:t>
            </a:r>
            <a:r>
              <a:rPr lang="pt-PT" dirty="0"/>
              <a:t>compõem misturam-se. No entanto, apenas os níveis mais externos </a:t>
            </a:r>
            <a:r>
              <a:rPr lang="pt-PT" dirty="0" smtClean="0"/>
              <a:t>dos átomos </a:t>
            </a:r>
            <a:r>
              <a:rPr lang="pt-PT" dirty="0"/>
              <a:t>estão em contacto, sendo que os eletrões internos (que constituem </a:t>
            </a:r>
            <a:r>
              <a:rPr lang="pt-PT" dirty="0" smtClean="0"/>
              <a:t>o cerne </a:t>
            </a:r>
            <a:r>
              <a:rPr lang="pt-PT" dirty="0"/>
              <a:t>do átomo) quase não sofrem alterações. Logo, são os eletrões </a:t>
            </a:r>
            <a:r>
              <a:rPr lang="pt-PT" dirty="0" smtClean="0"/>
              <a:t>de valência </a:t>
            </a:r>
            <a:r>
              <a:rPr lang="pt-PT" dirty="0"/>
              <a:t>que determinam a ligação química.</a:t>
            </a:r>
          </a:p>
          <a:p>
            <a:pPr algn="just">
              <a:lnSpc>
                <a:spcPts val="2300"/>
              </a:lnSpc>
            </a:pPr>
            <a:endParaRPr lang="pt-PT" dirty="0" smtClean="0"/>
          </a:p>
          <a:p>
            <a:pPr algn="just">
              <a:lnSpc>
                <a:spcPts val="2300"/>
              </a:lnSpc>
            </a:pPr>
            <a:r>
              <a:rPr lang="pt-PT" dirty="0" smtClean="0"/>
              <a:t>Assim</a:t>
            </a:r>
            <a:r>
              <a:rPr lang="pt-PT" dirty="0"/>
              <a:t>, os eletrões de valência dos átomos interagem e é desta </a:t>
            </a:r>
            <a:r>
              <a:rPr lang="pt-PT" dirty="0" smtClean="0"/>
              <a:t>interação que </a:t>
            </a:r>
            <a:r>
              <a:rPr lang="pt-PT" dirty="0"/>
              <a:t>surgem as ligações químicas. Mas há vários tipos de </a:t>
            </a:r>
            <a:r>
              <a:rPr lang="pt-PT" dirty="0" smtClean="0"/>
              <a:t>ligaçõ</a:t>
            </a:r>
            <a:r>
              <a:rPr lang="pt-PT" dirty="0"/>
              <a:t>es </a:t>
            </a:r>
            <a:r>
              <a:rPr lang="pt-PT" dirty="0" smtClean="0"/>
              <a:t>possíveis, consoante </a:t>
            </a:r>
            <a:r>
              <a:rPr lang="pt-PT" dirty="0"/>
              <a:t>o tipo de interação entre os eletrões dos átomos.</a:t>
            </a:r>
          </a:p>
        </p:txBody>
      </p:sp>
      <p:sp>
        <p:nvSpPr>
          <p:cNvPr id="3" name="Rectângulo 2"/>
          <p:cNvSpPr/>
          <p:nvPr/>
        </p:nvSpPr>
        <p:spPr>
          <a:xfrm>
            <a:off x="500644" y="836712"/>
            <a:ext cx="2396554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200" b="1" dirty="0" smtClean="0">
                <a:solidFill>
                  <a:srgbClr val="612A8A"/>
                </a:solidFill>
              </a:rPr>
              <a:t>Tipos </a:t>
            </a:r>
            <a:r>
              <a:rPr lang="pt-PT" sz="2200" b="1" dirty="0">
                <a:solidFill>
                  <a:srgbClr val="612A8A"/>
                </a:solidFill>
              </a:rPr>
              <a:t>de ligação</a:t>
            </a:r>
            <a:endParaRPr lang="pt-PT" sz="2200" dirty="0">
              <a:solidFill>
                <a:srgbClr val="612A8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41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11560" y="1010504"/>
            <a:ext cx="1880643" cy="3847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900" b="1" dirty="0">
                <a:solidFill>
                  <a:srgbClr val="612A8A"/>
                </a:solidFill>
              </a:rPr>
              <a:t>Ligação iónica</a:t>
            </a:r>
          </a:p>
        </p:txBody>
      </p:sp>
      <p:sp>
        <p:nvSpPr>
          <p:cNvPr id="3" name="Rectângulo 2"/>
          <p:cNvSpPr/>
          <p:nvPr/>
        </p:nvSpPr>
        <p:spPr>
          <a:xfrm>
            <a:off x="755576" y="1556792"/>
            <a:ext cx="7632848" cy="21343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2300"/>
              </a:lnSpc>
            </a:pPr>
            <a:r>
              <a:rPr lang="pt-PT" sz="1750" dirty="0"/>
              <a:t>Estabelece-se por forças eletrostáticas entre iões de sinal </a:t>
            </a:r>
            <a:r>
              <a:rPr lang="pt-PT" sz="1750" dirty="0" smtClean="0"/>
              <a:t>contrário, podendo </a:t>
            </a:r>
            <a:r>
              <a:rPr lang="pt-PT" sz="1750" dirty="0"/>
              <a:t>ser vista como resultado da transferência de eletrões de um </a:t>
            </a:r>
            <a:r>
              <a:rPr lang="pt-PT" sz="1750" dirty="0" smtClean="0"/>
              <a:t>átomo para </a:t>
            </a:r>
            <a:r>
              <a:rPr lang="pt-PT" sz="1750" dirty="0"/>
              <a:t>o outro. Assim, os metais com maior tendência para ceder eletrões (</a:t>
            </a:r>
            <a:r>
              <a:rPr lang="pt-PT" sz="1750" dirty="0" smtClean="0"/>
              <a:t>grupos 1</a:t>
            </a:r>
            <a:r>
              <a:rPr lang="pt-PT" sz="1750" dirty="0"/>
              <a:t>, 2 e ainda os do grupo 13) e os não metais com maior tendência </a:t>
            </a:r>
            <a:r>
              <a:rPr lang="pt-PT" sz="1750" dirty="0" smtClean="0"/>
              <a:t>para receber </a:t>
            </a:r>
            <a:r>
              <a:rPr lang="pt-PT" sz="1750" dirty="0"/>
              <a:t>eletrões (grupos 15, 16 e 17) combinam-se para formar </a:t>
            </a:r>
            <a:r>
              <a:rPr lang="pt-PT" sz="1750" dirty="0" smtClean="0"/>
              <a:t>compostos iónicos</a:t>
            </a:r>
            <a:r>
              <a:rPr lang="pt-PT" sz="1750" dirty="0"/>
              <a:t>, em que os elementos metálicos cedem eletrões aos elementos </a:t>
            </a:r>
            <a:r>
              <a:rPr lang="pt-PT" sz="1750" dirty="0" smtClean="0"/>
              <a:t>não metálicos.</a:t>
            </a:r>
            <a:endParaRPr lang="pt-PT" sz="1750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61048"/>
            <a:ext cx="6768752" cy="2638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1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234" y="908720"/>
            <a:ext cx="5699533" cy="1224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ângulo 1"/>
          <p:cNvSpPr/>
          <p:nvPr/>
        </p:nvSpPr>
        <p:spPr>
          <a:xfrm>
            <a:off x="575556" y="2411596"/>
            <a:ext cx="7992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A ligação iónica ocorre em compostos iónicos, como os </a:t>
            </a:r>
            <a:r>
              <a:rPr lang="pt-PT" dirty="0" smtClean="0"/>
              <a:t>sais.</a:t>
            </a:r>
            <a:endParaRPr lang="pt-PT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07" y="3110648"/>
            <a:ext cx="5480869" cy="3461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7164288" y="6597352"/>
            <a:ext cx="1979712" cy="2606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3" name="Rectângulo 2"/>
          <p:cNvSpPr/>
          <p:nvPr/>
        </p:nvSpPr>
        <p:spPr>
          <a:xfrm>
            <a:off x="5990735" y="6172139"/>
            <a:ext cx="28620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1000" b="1" dirty="0"/>
              <a:t>Representação dos </a:t>
            </a:r>
            <a:r>
              <a:rPr lang="pt-PT" sz="1000" b="1" dirty="0" smtClean="0"/>
              <a:t>compostos iónicos </a:t>
            </a:r>
            <a:r>
              <a:rPr lang="pt-PT" sz="1000" b="1" dirty="0" err="1" smtClean="0"/>
              <a:t>NaC</a:t>
            </a:r>
            <a:r>
              <a:rPr lang="pt-PT" sz="1000" b="1" dirty="0" err="1" smtClean="0">
                <a:latin typeface="Mistral" panose="03090702030407020403" pitchFamily="66" charset="0"/>
              </a:rPr>
              <a:t>l</a:t>
            </a:r>
            <a:r>
              <a:rPr lang="pt-PT" sz="1000" b="1" dirty="0" smtClean="0"/>
              <a:t> </a:t>
            </a:r>
            <a:r>
              <a:rPr lang="pt-PT" sz="1000" b="1" dirty="0"/>
              <a:t>e </a:t>
            </a:r>
            <a:r>
              <a:rPr lang="pt-PT" sz="1000" b="1" dirty="0" smtClean="0"/>
              <a:t>CaF</a:t>
            </a:r>
            <a:r>
              <a:rPr lang="pt-PT" sz="1000" b="1" baseline="-25000" dirty="0" smtClean="0"/>
              <a:t>2</a:t>
            </a:r>
            <a:endParaRPr lang="pt-PT" sz="1000" b="1" dirty="0"/>
          </a:p>
        </p:txBody>
      </p:sp>
    </p:spTree>
    <p:extLst>
      <p:ext uri="{BB962C8B-B14F-4D97-AF65-F5344CB8AC3E}">
        <p14:creationId xmlns:p14="http://schemas.microsoft.com/office/powerpoint/2010/main" val="219061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1050</TotalTime>
  <Words>811</Words>
  <Application>Microsoft Office PowerPoint</Application>
  <PresentationFormat>Apresentação no Ecrã (4:3)</PresentationFormat>
  <Paragraphs>43</Paragraphs>
  <Slides>13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4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119</cp:revision>
  <dcterms:created xsi:type="dcterms:W3CDTF">2011-12-12T15:36:58Z</dcterms:created>
  <dcterms:modified xsi:type="dcterms:W3CDTF">2015-05-21T16:12:16Z</dcterms:modified>
</cp:coreProperties>
</file>