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5" r:id="rId3"/>
    <p:sldId id="267" r:id="rId4"/>
    <p:sldId id="266" r:id="rId5"/>
    <p:sldId id="268" r:id="rId6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CC0000"/>
    <a:srgbClr val="FF6600"/>
    <a:srgbClr val="DB5531"/>
    <a:srgbClr val="FF3300"/>
    <a:srgbClr val="555555"/>
    <a:srgbClr val="008080"/>
    <a:srgbClr val="006666"/>
    <a:srgbClr val="0099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19-05-2015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55576" y="2136339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5400" b="1" dirty="0">
                <a:solidFill>
                  <a:srgbClr val="CC0000"/>
                </a:solidFill>
              </a:rPr>
              <a:t>Massa isotópica e massa </a:t>
            </a:r>
            <a:r>
              <a:rPr lang="it-IT" sz="5400" b="1" dirty="0" smtClean="0">
                <a:solidFill>
                  <a:srgbClr val="CC0000"/>
                </a:solidFill>
              </a:rPr>
              <a:t>atómica </a:t>
            </a:r>
            <a:r>
              <a:rPr lang="pt-PT" sz="5400" b="1" dirty="0" smtClean="0">
                <a:solidFill>
                  <a:srgbClr val="CC0000"/>
                </a:solidFill>
              </a:rPr>
              <a:t>relativa </a:t>
            </a:r>
            <a:r>
              <a:rPr lang="pt-PT" sz="5400" b="1" dirty="0">
                <a:solidFill>
                  <a:srgbClr val="CC0000"/>
                </a:solidFill>
              </a:rPr>
              <a:t>média</a:t>
            </a:r>
            <a:endParaRPr lang="pt-PT" sz="54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ângulo 3"/>
              <p:cNvSpPr/>
              <p:nvPr/>
            </p:nvSpPr>
            <p:spPr>
              <a:xfrm>
                <a:off x="539552" y="1124744"/>
                <a:ext cx="8064896" cy="2047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1750" dirty="0" smtClean="0"/>
                  <a:t>As </a:t>
                </a:r>
                <a:r>
                  <a:rPr lang="pt-PT" sz="1750" b="1" dirty="0"/>
                  <a:t>massas atómicas </a:t>
                </a:r>
                <a:r>
                  <a:rPr lang="pt-PT" sz="1750" dirty="0"/>
                  <a:t>são normalmente expressas em </a:t>
                </a:r>
                <a:r>
                  <a:rPr lang="pt-PT" sz="1750" dirty="0" smtClean="0"/>
                  <a:t>termos de </a:t>
                </a:r>
                <a:r>
                  <a:rPr lang="pt-PT" sz="1750" dirty="0"/>
                  <a:t>um padrão – em vez de compararmos a massa de um átomo com </a:t>
                </a:r>
                <a:r>
                  <a:rPr lang="pt-PT" sz="1750" dirty="0" smtClean="0"/>
                  <a:t>um quilograma, comparamo‑la </a:t>
                </a:r>
                <a:r>
                  <a:rPr lang="pt-PT" sz="1750" dirty="0"/>
                  <a:t>com a massa de outros átomos</a:t>
                </a:r>
                <a:r>
                  <a:rPr lang="pt-PT" sz="1750" dirty="0" smtClean="0"/>
                  <a:t>.</a:t>
                </a:r>
              </a:p>
              <a:p>
                <a:pPr algn="just"/>
                <a:endParaRPr lang="pt-PT" sz="1750" dirty="0"/>
              </a:p>
              <a:p>
                <a:pPr algn="just"/>
                <a:r>
                  <a:rPr lang="pt-PT" sz="1750" dirty="0"/>
                  <a:t>A unidade da massa atómica, que se representa por </a:t>
                </a:r>
                <a:r>
                  <a:rPr lang="pt-PT" sz="1750" i="1" dirty="0"/>
                  <a:t>u</a:t>
                </a:r>
                <a:r>
                  <a:rPr lang="pt-PT" sz="1750" dirty="0"/>
                  <a:t>, corresponde </a:t>
                </a:r>
                <a:r>
                  <a:rPr lang="pt-PT" sz="1750" dirty="0" smtClean="0"/>
                  <a:t>à massa de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PT" sz="2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800" b="0" i="1" dirty="0" smtClean="0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pt-PT" sz="2800" dirty="0" smtClean="0"/>
                  <a:t> </a:t>
                </a:r>
                <a:r>
                  <a:rPr lang="pt-PT" sz="1750" dirty="0" smtClean="0"/>
                  <a:t>de </a:t>
                </a:r>
                <a:r>
                  <a:rPr lang="pt-PT" sz="1750" dirty="0"/>
                  <a:t>um átomo de </a:t>
                </a:r>
                <a:r>
                  <a:rPr lang="pt-PT" sz="1750" dirty="0" smtClean="0"/>
                  <a:t>carbono‑12</a:t>
                </a:r>
                <a:r>
                  <a:rPr lang="pt-PT" sz="1750" dirty="0"/>
                  <a:t>:</a:t>
                </a:r>
                <a:endParaRPr lang="pt-PT" sz="1750" dirty="0"/>
              </a:p>
            </p:txBody>
          </p:sp>
        </mc:Choice>
        <mc:Fallback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124744"/>
                <a:ext cx="8064896" cy="2047227"/>
              </a:xfrm>
              <a:prstGeom prst="rect">
                <a:avLst/>
              </a:prstGeom>
              <a:blipFill rotWithShape="1">
                <a:blip r:embed="rId2"/>
                <a:stretch>
                  <a:fillRect l="-530" t="-896" r="-6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81" y="3983726"/>
            <a:ext cx="7392838" cy="117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0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3876715"/>
            <a:ext cx="7524328" cy="99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47564" y="5241974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 massa atómica relativa é uma grandeza </a:t>
            </a:r>
            <a:r>
              <a:rPr lang="pt-PT" sz="1750" dirty="0" err="1"/>
              <a:t>adimensional</a:t>
            </a:r>
            <a:r>
              <a:rPr lang="pt-PT" sz="1750" dirty="0"/>
              <a:t>, ou seja, não </a:t>
            </a:r>
            <a:r>
              <a:rPr lang="pt-PT" sz="1750" dirty="0" smtClean="0"/>
              <a:t>tem unidades</a:t>
            </a:r>
            <a:r>
              <a:rPr lang="pt-PT" sz="1750" dirty="0"/>
              <a:t>. Esta grandeza mostra quantas vezes é que a massa de um </a:t>
            </a:r>
            <a:r>
              <a:rPr lang="pt-PT" sz="1750" dirty="0" smtClean="0"/>
              <a:t>dado átomo </a:t>
            </a:r>
            <a:r>
              <a:rPr lang="pt-PT" sz="1750" dirty="0"/>
              <a:t>é maior do que o padrão usado como unidade de massa atómica.</a:t>
            </a:r>
            <a:endParaRPr lang="pt-PT" sz="175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ângulo 4"/>
              <p:cNvSpPr/>
              <p:nvPr/>
            </p:nvSpPr>
            <p:spPr>
              <a:xfrm>
                <a:off x="647564" y="908720"/>
                <a:ext cx="7848872" cy="2655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2880"/>
                  </a:lnSpc>
                </a:pPr>
                <a:r>
                  <a:rPr lang="pt-PT" dirty="0" smtClean="0"/>
                  <a:t>Assim, usando a definição, a massa atómica do carbono‑12 </a:t>
                </a:r>
                <a:r>
                  <a:rPr lang="pt-PT" dirty="0"/>
                  <a:t>é exatamente</a:t>
                </a:r>
              </a:p>
              <a:p>
                <a:pPr algn="just">
                  <a:lnSpc>
                    <a:spcPts val="2880"/>
                  </a:lnSpc>
                </a:pPr>
                <a:r>
                  <a:rPr lang="pt-PT" dirty="0"/>
                  <a:t>igual a 12 </a:t>
                </a:r>
                <a:r>
                  <a:rPr lang="pt-PT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pt-PT" dirty="0"/>
                  <a:t>. Porquê esta definição tão estranha?</a:t>
                </a:r>
              </a:p>
              <a:p>
                <a:pPr algn="just">
                  <a:lnSpc>
                    <a:spcPts val="2880"/>
                  </a:lnSpc>
                </a:pPr>
                <a:r>
                  <a:rPr lang="pt-PT" dirty="0"/>
                  <a:t>Se repararmos, como o átomo de </a:t>
                </a:r>
                <a:r>
                  <a:rPr lang="pt-PT" dirty="0" smtClean="0"/>
                  <a:t>carbono‑12 </a:t>
                </a:r>
                <a:r>
                  <a:rPr lang="pt-PT" dirty="0"/>
                  <a:t>tem seis protões e seis </a:t>
                </a:r>
                <a:r>
                  <a:rPr lang="pt-PT" dirty="0" smtClean="0"/>
                  <a:t>neutrões (com </a:t>
                </a:r>
                <a:r>
                  <a:rPr lang="pt-PT" dirty="0"/>
                  <a:t>massas aproximadamente iguais),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PT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400" b="0" i="1" dirty="0" smtClean="0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pt-PT" dirty="0" smtClean="0"/>
                  <a:t> da </a:t>
                </a:r>
                <a:r>
                  <a:rPr lang="pt-PT" dirty="0"/>
                  <a:t>sua massa </a:t>
                </a:r>
                <a:r>
                  <a:rPr lang="pt-PT" dirty="0" smtClean="0"/>
                  <a:t>corresponde essencialmente </a:t>
                </a:r>
                <a:r>
                  <a:rPr lang="pt-PT" dirty="0"/>
                  <a:t>à média das massas de um protão e um neutrão – que </a:t>
                </a:r>
                <a:r>
                  <a:rPr lang="pt-PT" dirty="0" smtClean="0"/>
                  <a:t>também é </a:t>
                </a:r>
                <a:r>
                  <a:rPr lang="pt-PT" dirty="0"/>
                  <a:t>aproximadamente a massa do átomo mais simples, o átomo de hidrogénio.</a:t>
                </a:r>
                <a:endParaRPr lang="pt-PT" dirty="0"/>
              </a:p>
            </p:txBody>
          </p:sp>
        </mc:Choice>
        <mc:Fallback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64" y="908720"/>
                <a:ext cx="7848872" cy="2655214"/>
              </a:xfrm>
              <a:prstGeom prst="rect">
                <a:avLst/>
              </a:prstGeom>
              <a:blipFill rotWithShape="1">
                <a:blip r:embed="rId3"/>
                <a:stretch>
                  <a:fillRect l="-621" r="-621" b="-275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396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0" y="865279"/>
            <a:ext cx="3173933" cy="37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4" b="25345"/>
          <a:stretch/>
        </p:blipFill>
        <p:spPr bwMode="auto">
          <a:xfrm>
            <a:off x="439836" y="1313919"/>
            <a:ext cx="8496944" cy="73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85" y="2259259"/>
            <a:ext cx="1049536" cy="27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6" y="2539275"/>
            <a:ext cx="8496944" cy="44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7"/>
          <a:stretch/>
        </p:blipFill>
        <p:spPr bwMode="auto">
          <a:xfrm>
            <a:off x="618916" y="3043331"/>
            <a:ext cx="8317864" cy="5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16" y="3979436"/>
            <a:ext cx="8317864" cy="37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24" y="4474255"/>
            <a:ext cx="8111455" cy="53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424955" y="2984024"/>
            <a:ext cx="3636000" cy="15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68753" y="5530006"/>
            <a:ext cx="8206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De notar que, em todos os exemplos, considerámos as massas de átomos </a:t>
            </a:r>
            <a:r>
              <a:rPr lang="pt-PT" dirty="0" smtClean="0"/>
              <a:t>de um </a:t>
            </a:r>
            <a:r>
              <a:rPr lang="pt-PT" dirty="0"/>
              <a:t>dado isótopo. A estas massas também podemos chamar </a:t>
            </a:r>
            <a:r>
              <a:rPr lang="pt-PT" b="1" dirty="0" smtClean="0"/>
              <a:t>massas isotópicas</a:t>
            </a:r>
            <a:r>
              <a:rPr lang="pt-PT" dirty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62183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7544" y="908720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CC0000"/>
                </a:solidFill>
              </a:rPr>
              <a:t>Massa atómica relativa dos elementos químicos</a:t>
            </a:r>
            <a:endParaRPr lang="pt-PT" sz="2000" dirty="0">
              <a:solidFill>
                <a:srgbClr val="CC0000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67544" y="1861954"/>
            <a:ext cx="820891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/>
              <a:t>A </a:t>
            </a:r>
            <a:r>
              <a:rPr lang="pt-PT" sz="1750" b="1" dirty="0"/>
              <a:t>massa atómica </a:t>
            </a:r>
            <a:r>
              <a:rPr lang="pt-PT" sz="1750" b="1" dirty="0" smtClean="0"/>
              <a:t>relativa de </a:t>
            </a:r>
            <a:r>
              <a:rPr lang="pt-PT" sz="1750" b="1" dirty="0"/>
              <a:t>um elemento químico </a:t>
            </a:r>
            <a:r>
              <a:rPr lang="pt-PT" sz="1750" dirty="0"/>
              <a:t>é a média das massas atómicas de todos </a:t>
            </a:r>
            <a:r>
              <a:rPr lang="pt-PT" sz="1750" dirty="0" smtClean="0"/>
              <a:t>os seus </a:t>
            </a:r>
            <a:r>
              <a:rPr lang="pt-PT" sz="1750" dirty="0"/>
              <a:t>isótopos, consoante as abundâncias de cada um.</a:t>
            </a:r>
            <a:endParaRPr lang="pt-PT" sz="1750" dirty="0"/>
          </a:p>
        </p:txBody>
      </p:sp>
      <p:sp>
        <p:nvSpPr>
          <p:cNvPr id="6" name="Rectângulo 5"/>
          <p:cNvSpPr/>
          <p:nvPr/>
        </p:nvSpPr>
        <p:spPr>
          <a:xfrm>
            <a:off x="467544" y="3041665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50" dirty="0"/>
              <a:t>Por exemplo, o </a:t>
            </a:r>
            <a:r>
              <a:rPr lang="pt-PT" sz="1750" b="1" dirty="0"/>
              <a:t>hidrogénio </a:t>
            </a:r>
            <a:r>
              <a:rPr lang="pt-PT" sz="1750" dirty="0"/>
              <a:t>tem dois isótopos naturais: o 1H, com </a:t>
            </a:r>
            <a:r>
              <a:rPr lang="pt-PT" sz="1750" dirty="0" smtClean="0"/>
              <a:t>abundância 99,99</a:t>
            </a:r>
            <a:r>
              <a:rPr lang="pt-PT" sz="1750" dirty="0"/>
              <a:t>% e massa isotópica aproximadamente igual a 1,01 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pt-PT" sz="1750" dirty="0"/>
              <a:t>; o isótopo 2H, </a:t>
            </a:r>
            <a:r>
              <a:rPr lang="pt-PT" sz="1750" dirty="0" smtClean="0"/>
              <a:t>com abundância </a:t>
            </a:r>
            <a:r>
              <a:rPr lang="pt-PT" sz="1750" dirty="0"/>
              <a:t>0,01% tem massa isotópica aproximadamente igual a 2,02 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pt-PT" sz="1750" dirty="0"/>
              <a:t>. </a:t>
            </a:r>
            <a:r>
              <a:rPr lang="pt-PT" sz="1750" dirty="0" smtClean="0"/>
              <a:t>Então, a </a:t>
            </a:r>
            <a:r>
              <a:rPr lang="pt-PT" sz="1750" dirty="0"/>
              <a:t>massa atómica relativa do elemento químico hidrogénio é dada por:</a:t>
            </a:r>
            <a:endParaRPr lang="pt-PT" sz="175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753" y="4862979"/>
            <a:ext cx="4850494" cy="82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9324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308</Words>
  <Application>Microsoft Office PowerPoint</Application>
  <PresentationFormat>Apresentação no Ecrã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34</cp:revision>
  <dcterms:created xsi:type="dcterms:W3CDTF">2011-12-12T15:36:58Z</dcterms:created>
  <dcterms:modified xsi:type="dcterms:W3CDTF">2015-05-19T10:56:13Z</dcterms:modified>
</cp:coreProperties>
</file>