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68" r:id="rId4"/>
    <p:sldId id="269" r:id="rId5"/>
    <p:sldId id="266" r:id="rId6"/>
    <p:sldId id="270" r:id="rId7"/>
    <p:sldId id="271" r:id="rId8"/>
    <p:sldId id="272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CC0000"/>
    <a:srgbClr val="FF6600"/>
    <a:srgbClr val="DB5531"/>
    <a:srgbClr val="FF3300"/>
    <a:srgbClr val="555555"/>
    <a:srgbClr val="008080"/>
    <a:srgbClr val="006666"/>
    <a:srgbClr val="0099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19-05-2015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55576" y="2136339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CC0000"/>
                </a:solidFill>
              </a:rPr>
              <a:t>Quantidade de matéria e massa molar</a:t>
            </a:r>
            <a:endParaRPr lang="pt-PT" sz="5400" dirty="0">
              <a:solidFill>
                <a:srgbClr val="CC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83568" y="1891459"/>
            <a:ext cx="7632848" cy="1249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Para exprimir o número de entidades que estão presentes numa </a:t>
            </a:r>
            <a:r>
              <a:rPr lang="pt-PT" sz="1750" dirty="0" smtClean="0"/>
              <a:t>dada amostra</a:t>
            </a:r>
            <a:r>
              <a:rPr lang="pt-PT" sz="1750" dirty="0"/>
              <a:t>, </a:t>
            </a:r>
            <a:r>
              <a:rPr lang="pt-PT" sz="1750" dirty="0" smtClean="0"/>
              <a:t>usa‑se </a:t>
            </a:r>
            <a:r>
              <a:rPr lang="pt-PT" sz="1750" dirty="0"/>
              <a:t>a grandeza </a:t>
            </a:r>
            <a:r>
              <a:rPr lang="pt-PT" sz="1750" b="1" dirty="0"/>
              <a:t>quantidade de matéria </a:t>
            </a:r>
            <a:r>
              <a:rPr lang="pt-PT" sz="1750" dirty="0"/>
              <a:t>(ou </a:t>
            </a:r>
            <a:r>
              <a:rPr lang="pt-PT" sz="1750" b="1" dirty="0"/>
              <a:t>quantidade de </a:t>
            </a:r>
            <a:r>
              <a:rPr lang="pt-PT" sz="1750" b="1" dirty="0" smtClean="0"/>
              <a:t>substância</a:t>
            </a:r>
            <a:r>
              <a:rPr lang="pt-PT" sz="1750" dirty="0" smtClean="0"/>
              <a:t>, ou </a:t>
            </a:r>
            <a:r>
              <a:rPr lang="pt-PT" sz="1750" b="1" dirty="0"/>
              <a:t>quantidade química</a:t>
            </a:r>
            <a:r>
              <a:rPr lang="pt-PT" sz="1750" dirty="0"/>
              <a:t>), </a:t>
            </a:r>
            <a:r>
              <a:rPr lang="pt-PT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PT" sz="1750" dirty="0"/>
              <a:t>, cuja unidade no Sistema Internacional é </a:t>
            </a:r>
            <a:r>
              <a:rPr lang="pt-PT" sz="1750" dirty="0" smtClean="0"/>
              <a:t>a mole </a:t>
            </a:r>
            <a:r>
              <a:rPr lang="pt-PT" sz="1750" dirty="0"/>
              <a:t>(que se representa por </a:t>
            </a:r>
            <a:r>
              <a:rPr lang="pt-PT" sz="1750" b="1" dirty="0"/>
              <a:t>mol</a:t>
            </a:r>
            <a:r>
              <a:rPr lang="pt-PT" sz="1750" dirty="0"/>
              <a:t>).</a:t>
            </a:r>
            <a:endParaRPr lang="pt-PT" sz="1750" dirty="0"/>
          </a:p>
        </p:txBody>
      </p:sp>
      <p:sp>
        <p:nvSpPr>
          <p:cNvPr id="5" name="Rectângulo 4"/>
          <p:cNvSpPr/>
          <p:nvPr/>
        </p:nvSpPr>
        <p:spPr>
          <a:xfrm>
            <a:off x="467544" y="908720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C0000"/>
                </a:solidFill>
              </a:rPr>
              <a:t>Quantidade de matéria</a:t>
            </a:r>
            <a:endParaRPr lang="pt-PT" sz="2400" dirty="0">
              <a:solidFill>
                <a:srgbClr val="CC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83568" y="3626571"/>
            <a:ext cx="7632848" cy="95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 smtClean="0"/>
              <a:t>Define‑se </a:t>
            </a:r>
            <a:r>
              <a:rPr lang="pt-PT" sz="1750" dirty="0"/>
              <a:t>uma mole como a quantidade de matéria que contém </a:t>
            </a:r>
            <a:r>
              <a:rPr lang="pt-PT" sz="1750" dirty="0" smtClean="0"/>
              <a:t>tantas partículas </a:t>
            </a:r>
            <a:r>
              <a:rPr lang="pt-PT" sz="1750" dirty="0"/>
              <a:t>(átomos, moléculas ou outras) quantas as que existem em, </a:t>
            </a:r>
            <a:r>
              <a:rPr lang="pt-PT" sz="1750" dirty="0" smtClean="0"/>
              <a:t>exatamente, 12 </a:t>
            </a:r>
            <a:r>
              <a:rPr lang="pt-PT" sz="1750" dirty="0"/>
              <a:t>g de </a:t>
            </a:r>
            <a:r>
              <a:rPr lang="pt-PT" sz="1750" dirty="0" smtClean="0"/>
              <a:t>carbono‑12.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377301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300192" y="260648"/>
            <a:ext cx="2136862" cy="43204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719572" y="3978930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Esta grandeza facilita a representação do enorme número de átomos </a:t>
            </a:r>
            <a:r>
              <a:rPr lang="pt-PT" dirty="0" smtClean="0"/>
              <a:t>que estão </a:t>
            </a:r>
            <a:r>
              <a:rPr lang="pt-PT" dirty="0"/>
              <a:t>presentes em qualquer amostra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Assim, quando dizemos que uma dada amostra contém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PT" i="1" dirty="0"/>
              <a:t> </a:t>
            </a:r>
            <a:r>
              <a:rPr lang="pt-PT" dirty="0"/>
              <a:t>moles de </a:t>
            </a:r>
            <a:r>
              <a:rPr lang="pt-PT" dirty="0" smtClean="0"/>
              <a:t>partículas (átomos</a:t>
            </a:r>
            <a:r>
              <a:rPr lang="pt-PT" dirty="0"/>
              <a:t>, moléculas, grãos de areia, etc.), isso significa que temos </a:t>
            </a:r>
            <a:r>
              <a:rPr lang="pt-PT" dirty="0" smtClean="0"/>
              <a:t>um número </a:t>
            </a:r>
            <a:r>
              <a:rPr lang="pt-PT" dirty="0"/>
              <a:t>de partículas,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PT" dirty="0"/>
              <a:t>, tal que:</a:t>
            </a:r>
            <a:endParaRPr lang="pt-P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56" y="5878774"/>
            <a:ext cx="7164288" cy="57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ângulo 8"/>
          <p:cNvSpPr/>
          <p:nvPr/>
        </p:nvSpPr>
        <p:spPr>
          <a:xfrm>
            <a:off x="683568" y="980728"/>
            <a:ext cx="7632848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 smtClean="0"/>
              <a:t>Este </a:t>
            </a:r>
            <a:r>
              <a:rPr lang="pt-PT" sz="1750" dirty="0"/>
              <a:t>número, que pode ser determinado experimentalmente, </a:t>
            </a: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designa‑se </a:t>
            </a:r>
            <a:r>
              <a:rPr lang="pt-PT" sz="1750" b="1" dirty="0" smtClean="0"/>
              <a:t>número </a:t>
            </a:r>
            <a:r>
              <a:rPr lang="pt-PT" sz="1750" b="1" dirty="0"/>
              <a:t>de </a:t>
            </a:r>
            <a:r>
              <a:rPr lang="pt-PT" sz="1750" b="1" dirty="0" err="1"/>
              <a:t>Avogadro</a:t>
            </a:r>
            <a:r>
              <a:rPr lang="pt-PT" sz="1750" b="1" dirty="0"/>
              <a:t> </a:t>
            </a:r>
            <a:r>
              <a:rPr lang="pt-PT" sz="1750" dirty="0"/>
              <a:t>(em homenagem a </a:t>
            </a: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Amadeo </a:t>
            </a:r>
            <a:r>
              <a:rPr lang="pt-PT" sz="1750" dirty="0" err="1" smtClean="0"/>
              <a:t>Avogadro</a:t>
            </a:r>
            <a:r>
              <a:rPr lang="pt-PT" sz="1750" dirty="0" smtClean="0"/>
              <a:t>. Representa‑se por </a:t>
            </a:r>
            <a:r>
              <a:rPr lang="pt-PT" sz="1750" b="1" i="1" dirty="0"/>
              <a:t>N</a:t>
            </a:r>
            <a:r>
              <a:rPr lang="pt-PT" sz="1750" b="1" i="1" baseline="-25000" dirty="0"/>
              <a:t>A</a:t>
            </a:r>
            <a:r>
              <a:rPr lang="pt-PT" sz="1750" b="1" i="1" dirty="0"/>
              <a:t> </a:t>
            </a:r>
            <a:r>
              <a:rPr lang="pt-PT" sz="1750" dirty="0"/>
              <a:t>e </a:t>
            </a:r>
            <a:r>
              <a:rPr lang="pt-PT" sz="1750" dirty="0" smtClean="0"/>
              <a:t>tem </a:t>
            </a:r>
            <a:r>
              <a:rPr lang="pt-PT" sz="1750" dirty="0"/>
              <a:t>o </a:t>
            </a: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valor </a:t>
            </a:r>
            <a:r>
              <a:rPr lang="pt-PT" sz="1750" dirty="0"/>
              <a:t>de </a:t>
            </a:r>
            <a:r>
              <a:rPr lang="pt-PT" sz="1750" b="1" dirty="0"/>
              <a:t>6,02 </a:t>
            </a:r>
            <a:r>
              <a:rPr lang="pt-PT" sz="1750" b="1" dirty="0" smtClean="0">
                <a:sym typeface="Symbol"/>
              </a:rPr>
              <a:t></a:t>
            </a:r>
            <a:r>
              <a:rPr lang="pt-PT" sz="1750" b="1" dirty="0" smtClean="0"/>
              <a:t> </a:t>
            </a:r>
            <a:r>
              <a:rPr lang="pt-PT" sz="1750" b="1" dirty="0"/>
              <a:t>10</a:t>
            </a:r>
            <a:r>
              <a:rPr lang="pt-PT" sz="1750" b="1" baseline="30000" dirty="0"/>
              <a:t>23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701" y="2493742"/>
            <a:ext cx="6564598" cy="1079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upload.wikimedia.org/wikipedia/commons/4/40/Amadeo_Avogadr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376" y="338216"/>
            <a:ext cx="1605056" cy="193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932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467544" y="908720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C0000"/>
                </a:solidFill>
              </a:rPr>
              <a:t>Massa molar</a:t>
            </a:r>
          </a:p>
        </p:txBody>
      </p:sp>
      <p:sp>
        <p:nvSpPr>
          <p:cNvPr id="6" name="Rectângulo 5"/>
          <p:cNvSpPr/>
          <p:nvPr/>
        </p:nvSpPr>
        <p:spPr>
          <a:xfrm>
            <a:off x="683568" y="1556792"/>
            <a:ext cx="7704856" cy="955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Ao contrário da massa atómica (ou molecular) relativa – que é a massa </a:t>
            </a:r>
            <a:r>
              <a:rPr lang="pt-PT" sz="1750" dirty="0" smtClean="0"/>
              <a:t>de um </a:t>
            </a:r>
            <a:r>
              <a:rPr lang="pt-PT" sz="1750" dirty="0"/>
              <a:t>átomo (ou molécula) isolado –, a </a:t>
            </a:r>
            <a:r>
              <a:rPr lang="pt-PT" sz="1750" b="1" dirty="0"/>
              <a:t>massa molar </a:t>
            </a:r>
            <a:r>
              <a:rPr lang="pt-PT" sz="1750" dirty="0"/>
              <a:t>é a massa de </a:t>
            </a:r>
            <a:r>
              <a:rPr lang="pt-PT" sz="1750" dirty="0" smtClean="0"/>
              <a:t>uma quantidade macroscópica </a:t>
            </a:r>
            <a:r>
              <a:rPr lang="pt-PT" sz="1750" dirty="0"/>
              <a:t>de átomos (ou moléculas). </a:t>
            </a:r>
            <a:r>
              <a:rPr lang="pt-PT" sz="1750" dirty="0" smtClean="0"/>
              <a:t>Representa‑se </a:t>
            </a:r>
            <a:r>
              <a:rPr lang="pt-PT" sz="1750" dirty="0"/>
              <a:t>por </a:t>
            </a:r>
            <a:r>
              <a:rPr lang="pt-PT" sz="17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2924944"/>
            <a:ext cx="7308304" cy="1353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835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t="4265" r="4094" b="1767"/>
          <a:stretch/>
        </p:blipFill>
        <p:spPr bwMode="auto">
          <a:xfrm>
            <a:off x="4860032" y="3284984"/>
            <a:ext cx="4206311" cy="347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67544" y="1124744"/>
            <a:ext cx="8136904" cy="33368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Por exemplo, a massa atómica relativa do hidrogénio é </a:t>
            </a:r>
            <a:r>
              <a:rPr lang="pt-PT" sz="1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PT" sz="175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PT" sz="1750" dirty="0"/>
              <a:t>(H) = 1,00. </a:t>
            </a:r>
            <a:r>
              <a:rPr lang="pt-PT" sz="1750" dirty="0" smtClean="0"/>
              <a:t>Então, a </a:t>
            </a:r>
            <a:r>
              <a:rPr lang="pt-PT" sz="1750" dirty="0"/>
              <a:t>massa de uma mole de átomos de hidrogénio é </a:t>
            </a:r>
            <a:r>
              <a:rPr lang="pt-PT" sz="1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sz="1750" dirty="0"/>
              <a:t>(H) = 1,00 g/mol</a:t>
            </a:r>
            <a:r>
              <a:rPr lang="pt-PT" sz="1750" dirty="0" smtClean="0"/>
              <a:t>.</a:t>
            </a:r>
          </a:p>
          <a:p>
            <a:pPr algn="just">
              <a:lnSpc>
                <a:spcPts val="2300"/>
              </a:lnSpc>
            </a:pPr>
            <a:endParaRPr lang="pt-PT" sz="1750" dirty="0"/>
          </a:p>
          <a:p>
            <a:pPr algn="just">
              <a:lnSpc>
                <a:spcPts val="2300"/>
              </a:lnSpc>
            </a:pPr>
            <a:r>
              <a:rPr lang="pt-PT" sz="1750" dirty="0"/>
              <a:t>A massa molecular relativa de uma molécula de oxigénio é </a:t>
            </a:r>
            <a:r>
              <a:rPr lang="pt-PT" sz="17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sz="175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t-PT" sz="1750" dirty="0"/>
              <a:t>(O</a:t>
            </a:r>
            <a:r>
              <a:rPr lang="pt-PT" sz="1750" baseline="-25000" dirty="0"/>
              <a:t>2</a:t>
            </a:r>
            <a:r>
              <a:rPr lang="pt-PT" sz="1750" dirty="0"/>
              <a:t>) = </a:t>
            </a:r>
            <a:r>
              <a:rPr lang="pt-PT" sz="1750" dirty="0" smtClean="0"/>
              <a:t>32,0. Então</a:t>
            </a:r>
            <a:r>
              <a:rPr lang="pt-PT" sz="1750" dirty="0"/>
              <a:t>, a massa de uma mole de moléculas de oxigénio é </a:t>
            </a:r>
            <a:r>
              <a:rPr lang="pt-PT" sz="17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sz="1750" dirty="0"/>
              <a:t>(O</a:t>
            </a:r>
            <a:r>
              <a:rPr lang="pt-PT" sz="1750" baseline="-25000" dirty="0"/>
              <a:t>2</a:t>
            </a:r>
            <a:r>
              <a:rPr lang="pt-PT" sz="1750" dirty="0"/>
              <a:t>) = 32,0 g/mol.</a:t>
            </a:r>
          </a:p>
          <a:p>
            <a:pPr algn="just">
              <a:lnSpc>
                <a:spcPts val="2300"/>
              </a:lnSpc>
            </a:pPr>
            <a:endParaRPr lang="pt-PT" sz="1750" dirty="0" smtClean="0"/>
          </a:p>
          <a:p>
            <a:pPr algn="just">
              <a:lnSpc>
                <a:spcPts val="2300"/>
              </a:lnSpc>
            </a:pP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Uma </a:t>
            </a:r>
            <a:r>
              <a:rPr lang="pt-PT" sz="1750" dirty="0"/>
              <a:t>mole é definida como </a:t>
            </a:r>
            <a:r>
              <a:rPr lang="pt-PT" sz="1750" dirty="0" smtClean="0"/>
              <a:t>o número </a:t>
            </a:r>
            <a:r>
              <a:rPr lang="pt-PT" sz="1750" dirty="0"/>
              <a:t>de átomos </a:t>
            </a: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existentes </a:t>
            </a:r>
            <a:r>
              <a:rPr lang="pt-PT" sz="1750" dirty="0"/>
              <a:t>em 12 </a:t>
            </a:r>
            <a:r>
              <a:rPr lang="pt-PT" sz="1750" dirty="0" smtClean="0"/>
              <a:t>g de carbono‑12</a:t>
            </a:r>
            <a:r>
              <a:rPr lang="pt-PT" sz="1750" dirty="0"/>
              <a:t>. Esta definição </a:t>
            </a:r>
            <a:endParaRPr lang="pt-PT" sz="1750" dirty="0" smtClean="0"/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faz com que</a:t>
            </a:r>
            <a:r>
              <a:rPr lang="pt-PT" sz="1750" dirty="0"/>
              <a:t>, com exceção </a:t>
            </a:r>
            <a:r>
              <a:rPr lang="pt-PT" sz="1750" dirty="0" smtClean="0"/>
              <a:t>das </a:t>
            </a:r>
            <a:r>
              <a:rPr lang="pt-PT" sz="1750" dirty="0"/>
              <a:t>unidades, </a:t>
            </a:r>
            <a:r>
              <a:rPr lang="pt-PT" sz="1750" dirty="0" smtClean="0"/>
              <a:t>estas </a:t>
            </a:r>
          </a:p>
          <a:p>
            <a:pPr algn="just">
              <a:lnSpc>
                <a:spcPts val="2300"/>
              </a:lnSpc>
            </a:pPr>
            <a:r>
              <a:rPr lang="pt-PT" sz="1750" dirty="0" smtClean="0"/>
              <a:t>grandezas </a:t>
            </a:r>
            <a:r>
              <a:rPr lang="pt-PT" sz="1750" dirty="0"/>
              <a:t>sejam </a:t>
            </a:r>
            <a:r>
              <a:rPr lang="pt-PT" sz="1750" dirty="0" smtClean="0"/>
              <a:t>numericamente iguais</a:t>
            </a:r>
            <a:r>
              <a:rPr lang="pt-PT" sz="1750" dirty="0"/>
              <a:t>.</a:t>
            </a:r>
            <a:endParaRPr lang="pt-PT" sz="1750" dirty="0"/>
          </a:p>
        </p:txBody>
      </p:sp>
      <p:sp>
        <p:nvSpPr>
          <p:cNvPr id="3" name="Rectângulo 2"/>
          <p:cNvSpPr/>
          <p:nvPr/>
        </p:nvSpPr>
        <p:spPr>
          <a:xfrm>
            <a:off x="755576" y="616530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200" dirty="0"/>
              <a:t>12 g de carbono-12 correspondem a uma mole</a:t>
            </a:r>
          </a:p>
          <a:p>
            <a:pPr algn="r"/>
            <a:r>
              <a:rPr lang="pt-PT" sz="1200" dirty="0"/>
              <a:t>destes átomos.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1862183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39552" y="1052736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CC0000"/>
                </a:solidFill>
              </a:rPr>
              <a:t>Relação entre a massa de uma </a:t>
            </a:r>
            <a:r>
              <a:rPr lang="pt-PT" sz="2400" b="1" dirty="0" smtClean="0">
                <a:solidFill>
                  <a:srgbClr val="CC0000"/>
                </a:solidFill>
              </a:rPr>
              <a:t>amostra </a:t>
            </a:r>
          </a:p>
          <a:p>
            <a:r>
              <a:rPr lang="pt-PT" sz="2400" b="1" dirty="0" smtClean="0">
                <a:solidFill>
                  <a:srgbClr val="CC0000"/>
                </a:solidFill>
              </a:rPr>
              <a:t>e </a:t>
            </a:r>
            <a:r>
              <a:rPr lang="pt-PT" sz="2400" b="1" dirty="0">
                <a:solidFill>
                  <a:srgbClr val="CC0000"/>
                </a:solidFill>
              </a:rPr>
              <a:t>a quantidade de matéria</a:t>
            </a:r>
          </a:p>
        </p:txBody>
      </p:sp>
      <p:sp>
        <p:nvSpPr>
          <p:cNvPr id="6" name="Rectângulo 5"/>
          <p:cNvSpPr/>
          <p:nvPr/>
        </p:nvSpPr>
        <p:spPr>
          <a:xfrm>
            <a:off x="827584" y="2560896"/>
            <a:ext cx="7488832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Podemos relacionar a massa,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dirty="0"/>
              <a:t>, de uma amostra de uma substância </a:t>
            </a:r>
            <a:r>
              <a:rPr lang="pt-PT" dirty="0" smtClean="0"/>
              <a:t>com a </a:t>
            </a:r>
            <a:r>
              <a:rPr lang="pt-PT" dirty="0"/>
              <a:t>quantidade de matéria,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pt-PT" dirty="0"/>
              <a:t>, que a constitui, usando o valor da massa molar, </a:t>
            </a:r>
            <a:r>
              <a:rPr lang="pt-P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dirty="0" smtClean="0"/>
              <a:t>. Sendo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i="1" dirty="0"/>
              <a:t> </a:t>
            </a:r>
            <a:r>
              <a:rPr lang="pt-PT" dirty="0"/>
              <a:t>a massa de uma mole, temos que: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6" y="3826119"/>
            <a:ext cx="7524328" cy="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39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20" y="865279"/>
            <a:ext cx="3173933" cy="37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866319" y="3425388"/>
            <a:ext cx="4559318" cy="2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646732" y="1772816"/>
            <a:ext cx="7474049" cy="103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32" y="3053640"/>
            <a:ext cx="7597676" cy="225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392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20" y="865279"/>
            <a:ext cx="3173933" cy="371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866319" y="3425388"/>
            <a:ext cx="4559318" cy="2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" y="1571816"/>
            <a:ext cx="7802857" cy="1030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" y="3146339"/>
            <a:ext cx="7802857" cy="2514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59" y="2831170"/>
            <a:ext cx="1160710" cy="32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39202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387</Words>
  <Application>Microsoft Office PowerPoint</Application>
  <PresentationFormat>Apresentação no Ecrã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9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40</cp:revision>
  <dcterms:created xsi:type="dcterms:W3CDTF">2011-12-12T15:36:58Z</dcterms:created>
  <dcterms:modified xsi:type="dcterms:W3CDTF">2015-05-19T11:41:40Z</dcterms:modified>
</cp:coreProperties>
</file>