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000000"/>
    <a:srgbClr val="FFFFFF"/>
    <a:srgbClr val="E60000"/>
    <a:srgbClr val="CC0000"/>
    <a:srgbClr val="FF6600"/>
    <a:srgbClr val="DB5531"/>
    <a:srgbClr val="FF3300"/>
    <a:srgbClr val="555555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944" y="-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20-05-2015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373353" y="6597932"/>
            <a:ext cx="25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6145630" y="309185"/>
            <a:ext cx="236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  <a:p>
            <a:pPr algn="r"/>
            <a:r>
              <a:rPr lang="pt-PT" sz="600" dirty="0"/>
              <a:t>Massa e </a:t>
            </a:r>
            <a:r>
              <a:rPr lang="pt-PT" sz="600" dirty="0" smtClean="0"/>
              <a:t>tamanho</a:t>
            </a:r>
            <a:r>
              <a:rPr lang="pt-PT" sz="600" baseline="0" dirty="0" smtClean="0"/>
              <a:t> </a:t>
            </a:r>
            <a:r>
              <a:rPr lang="pt-PT" sz="600" dirty="0" smtClean="0"/>
              <a:t>dos </a:t>
            </a:r>
            <a:r>
              <a:rPr lang="pt-PT" sz="600" dirty="0"/>
              <a:t>átomos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917848" y="1844824"/>
            <a:ext cx="7308304" cy="2616101"/>
          </a:xfrm>
          <a:prstGeom prst="rect">
            <a:avLst/>
          </a:prstGeom>
          <a:solidFill>
            <a:srgbClr val="FFFFFF">
              <a:alpha val="47059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rgbClr val="DA0000"/>
                </a:solidFill>
              </a:rPr>
              <a:t>O modelo quântico do </a:t>
            </a:r>
            <a:r>
              <a:rPr lang="pt-PT" sz="5400" b="1" dirty="0" smtClean="0">
                <a:solidFill>
                  <a:srgbClr val="DA0000"/>
                </a:solidFill>
              </a:rPr>
              <a:t>átomo</a:t>
            </a:r>
          </a:p>
          <a:p>
            <a:pPr algn="ctr"/>
            <a:endParaRPr lang="pt-PT" b="1" dirty="0" smtClean="0">
              <a:solidFill>
                <a:srgbClr val="DA0000"/>
              </a:solidFill>
            </a:endParaRPr>
          </a:p>
          <a:p>
            <a:pPr algn="ctr"/>
            <a:r>
              <a:rPr lang="pt-PT" sz="3600" dirty="0" smtClean="0">
                <a:solidFill>
                  <a:srgbClr val="DA0000"/>
                </a:solidFill>
              </a:rPr>
              <a:t>(introdução)</a:t>
            </a:r>
            <a:endParaRPr lang="pt-PT" sz="3600" dirty="0">
              <a:solidFill>
                <a:srgbClr val="D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55576" y="926718"/>
            <a:ext cx="7632848" cy="3041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 smtClean="0"/>
              <a:t>O </a:t>
            </a:r>
            <a:r>
              <a:rPr lang="pt-PT" sz="1750" dirty="0"/>
              <a:t>modelo de Bohr não conseguia explicar várias das </a:t>
            </a:r>
            <a:r>
              <a:rPr lang="pt-PT" sz="1750" dirty="0" smtClean="0"/>
              <a:t>características dos </a:t>
            </a:r>
            <a:r>
              <a:rPr lang="pt-PT" sz="1750" dirty="0"/>
              <a:t>átomos. </a:t>
            </a:r>
            <a:r>
              <a:rPr lang="pt-PT" sz="1750" dirty="0" smtClean="0"/>
              <a:t>Tornou‑se necessário substituí‑lo por </a:t>
            </a:r>
            <a:r>
              <a:rPr lang="pt-PT" sz="1750" dirty="0"/>
              <a:t>um modelo </a:t>
            </a:r>
            <a:r>
              <a:rPr lang="pt-PT" sz="1750" dirty="0" smtClean="0"/>
              <a:t>mais completo</a:t>
            </a:r>
            <a:r>
              <a:rPr lang="pt-PT" sz="1750" dirty="0"/>
              <a:t>, que continua válido até aos dias de hoje. Esse modelo </a:t>
            </a:r>
            <a:r>
              <a:rPr lang="pt-PT" sz="1750" dirty="0" smtClean="0"/>
              <a:t>nasceu devido </a:t>
            </a:r>
            <a:r>
              <a:rPr lang="pt-PT" sz="1750" dirty="0"/>
              <a:t>ao desenvolvimento de uma nova área da física no século XX, a </a:t>
            </a:r>
            <a:r>
              <a:rPr lang="pt-PT" sz="1750" b="1" dirty="0" smtClean="0"/>
              <a:t>mecânica quântica</a:t>
            </a:r>
            <a:r>
              <a:rPr lang="pt-PT" sz="1750" dirty="0"/>
              <a:t>. A mecânica quântica é o ramo da física que explica o </a:t>
            </a:r>
            <a:r>
              <a:rPr lang="pt-PT" sz="1750" dirty="0" smtClean="0"/>
              <a:t>comportamento da </a:t>
            </a:r>
            <a:r>
              <a:rPr lang="pt-PT" sz="1750" dirty="0"/>
              <a:t>Natureza à escala subatómica.</a:t>
            </a:r>
          </a:p>
          <a:p>
            <a:pPr algn="just">
              <a:lnSpc>
                <a:spcPts val="2300"/>
              </a:lnSpc>
            </a:pPr>
            <a:endParaRPr lang="pt-PT" sz="1750" dirty="0" smtClean="0"/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O </a:t>
            </a:r>
            <a:r>
              <a:rPr lang="pt-PT" sz="1750" b="1" dirty="0"/>
              <a:t>modelo atómico quântico</a:t>
            </a:r>
            <a:r>
              <a:rPr lang="pt-PT" sz="1750" dirty="0"/>
              <a:t>, normalmente designado modelo da </a:t>
            </a:r>
            <a:r>
              <a:rPr lang="pt-PT" sz="1750" dirty="0" smtClean="0"/>
              <a:t>nuvem eletrónica</a:t>
            </a:r>
            <a:r>
              <a:rPr lang="pt-PT" sz="1750" dirty="0"/>
              <a:t>, </a:t>
            </a:r>
            <a:r>
              <a:rPr lang="pt-PT" sz="1750" dirty="0" smtClean="0"/>
              <a:t>deve‑se ao </a:t>
            </a:r>
            <a:r>
              <a:rPr lang="pt-PT" sz="1750" dirty="0"/>
              <a:t>trabalho de </a:t>
            </a:r>
            <a:r>
              <a:rPr lang="pt-PT" sz="1750" dirty="0" smtClean="0"/>
              <a:t>físicos </a:t>
            </a:r>
            <a:r>
              <a:rPr lang="pt-PT" sz="1750" dirty="0"/>
              <a:t>como </a:t>
            </a:r>
            <a:r>
              <a:rPr lang="pt-PT" sz="1750" dirty="0" err="1"/>
              <a:t>Erwin</a:t>
            </a:r>
            <a:r>
              <a:rPr lang="pt-PT" sz="1750" dirty="0"/>
              <a:t> Schrödinger </a:t>
            </a:r>
            <a:r>
              <a:rPr lang="pt-PT" sz="1750" dirty="0" smtClean="0"/>
              <a:t> e</a:t>
            </a:r>
            <a:endParaRPr lang="pt-PT" sz="1750" dirty="0"/>
          </a:p>
          <a:p>
            <a:pPr algn="just">
              <a:lnSpc>
                <a:spcPts val="2300"/>
              </a:lnSpc>
            </a:pPr>
            <a:r>
              <a:rPr lang="pt-PT" sz="1750" dirty="0" err="1"/>
              <a:t>Werner</a:t>
            </a:r>
            <a:r>
              <a:rPr lang="pt-PT" sz="1750" dirty="0"/>
              <a:t> </a:t>
            </a:r>
            <a:r>
              <a:rPr lang="pt-PT" sz="1750" dirty="0" smtClean="0"/>
              <a:t>Heisenberg.</a:t>
            </a:r>
            <a:endParaRPr lang="pt-PT" sz="1750" dirty="0"/>
          </a:p>
        </p:txBody>
      </p:sp>
      <p:pic>
        <p:nvPicPr>
          <p:cNvPr id="1026" name="Picture 2" descr="http://www.wired.com/images_blogs/thisdayintech/2009/04/042709_dayintech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62261"/>
            <a:ext cx="2160240" cy="288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4" r="11624" b="4226"/>
          <a:stretch/>
        </p:blipFill>
        <p:spPr bwMode="auto">
          <a:xfrm>
            <a:off x="6804248" y="3862261"/>
            <a:ext cx="2160240" cy="288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5650147" y="6504383"/>
            <a:ext cx="9380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000" b="1" dirty="0">
                <a:solidFill>
                  <a:srgbClr val="000000"/>
                </a:solidFill>
              </a:rPr>
              <a:t>Schrödinger</a:t>
            </a:r>
          </a:p>
        </p:txBody>
      </p:sp>
      <p:sp>
        <p:nvSpPr>
          <p:cNvPr id="9" name="Rectângulo 8"/>
          <p:cNvSpPr/>
          <p:nvPr/>
        </p:nvSpPr>
        <p:spPr>
          <a:xfrm>
            <a:off x="8084119" y="6504383"/>
            <a:ext cx="8803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000" b="1" dirty="0">
                <a:solidFill>
                  <a:schemeClr val="bg2"/>
                </a:solidFill>
              </a:rPr>
              <a:t>Heisenberg</a:t>
            </a:r>
          </a:p>
        </p:txBody>
      </p:sp>
    </p:spTree>
    <p:extLst>
      <p:ext uri="{BB962C8B-B14F-4D97-AF65-F5344CB8AC3E}">
        <p14:creationId xmlns:p14="http://schemas.microsoft.com/office/powerpoint/2010/main" val="393783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67544" y="1023119"/>
            <a:ext cx="2855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DA0000"/>
                </a:solidFill>
              </a:rPr>
              <a:t>A noção de orbital</a:t>
            </a:r>
            <a:endParaRPr lang="pt-PT" sz="2400" dirty="0">
              <a:solidFill>
                <a:srgbClr val="DA0000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647564" y="2100912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O modelo de Bohr postulava que os eletrões ocupavam órbitas de energia</a:t>
            </a:r>
          </a:p>
          <a:p>
            <a:pPr algn="just"/>
            <a:r>
              <a:rPr lang="pt-PT" dirty="0"/>
              <a:t>e raios bem definidos. Mas Heisenberg mostrou que, para partículas </a:t>
            </a:r>
            <a:r>
              <a:rPr lang="pt-PT" dirty="0" smtClean="0"/>
              <a:t>subatómicas, é </a:t>
            </a:r>
            <a:r>
              <a:rPr lang="pt-PT" dirty="0"/>
              <a:t>impossível conhecer simultaneamente e com precisão a sua </a:t>
            </a:r>
            <a:r>
              <a:rPr lang="pt-PT" dirty="0" smtClean="0"/>
              <a:t>posição e </a:t>
            </a:r>
            <a:r>
              <a:rPr lang="pt-PT" dirty="0"/>
              <a:t>a sua velocidade.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Esta </a:t>
            </a:r>
            <a:r>
              <a:rPr lang="pt-PT" dirty="0"/>
              <a:t>é uma consequência do </a:t>
            </a:r>
            <a:r>
              <a:rPr lang="pt-PT" b="1" dirty="0"/>
              <a:t>princípio da incerteza</a:t>
            </a:r>
            <a:r>
              <a:rPr lang="pt-PT" dirty="0"/>
              <a:t> de Heisenberg, </a:t>
            </a:r>
            <a:r>
              <a:rPr lang="pt-PT" dirty="0" smtClean="0"/>
              <a:t>uma das </a:t>
            </a:r>
            <a:r>
              <a:rPr lang="pt-PT" dirty="0"/>
              <a:t>leis mais importantes que governam o comportamento do mundo </a:t>
            </a:r>
            <a:r>
              <a:rPr lang="pt-PT" dirty="0" smtClean="0"/>
              <a:t>quântico.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Como </a:t>
            </a:r>
            <a:r>
              <a:rPr lang="pt-PT" dirty="0"/>
              <a:t>as órbitas do modelo de Bohr tinham raios e energias (logo </a:t>
            </a:r>
            <a:r>
              <a:rPr lang="pt-PT" dirty="0" smtClean="0"/>
              <a:t>velocidades) bem </a:t>
            </a:r>
            <a:r>
              <a:rPr lang="pt-PT" dirty="0"/>
              <a:t>definidas, o modelo não estava de acordo com a mecânica </a:t>
            </a:r>
            <a:r>
              <a:rPr lang="pt-PT" dirty="0" smtClean="0"/>
              <a:t>quântica e </a:t>
            </a:r>
            <a:r>
              <a:rPr lang="pt-PT" dirty="0"/>
              <a:t>teve de ser aprofundado.</a:t>
            </a:r>
          </a:p>
        </p:txBody>
      </p:sp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8" y="1340768"/>
            <a:ext cx="8981605" cy="423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647" y="1926068"/>
            <a:ext cx="3229035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4987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67544" y="1124744"/>
            <a:ext cx="8208912" cy="374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  <a:spcAft>
                <a:spcPts val="800"/>
              </a:spcAft>
            </a:pPr>
            <a:r>
              <a:rPr lang="pt-PT" sz="1750" dirty="0"/>
              <a:t>Mais tarde, Schrödinger estabeleceu a equação que governa o </a:t>
            </a:r>
            <a:r>
              <a:rPr lang="pt-PT" sz="1750" dirty="0" smtClean="0"/>
              <a:t>comportamento das </a:t>
            </a:r>
            <a:r>
              <a:rPr lang="pt-PT" sz="1750" dirty="0"/>
              <a:t>partículas subatómicas e dos átomos e foi a resolução desta </a:t>
            </a:r>
            <a:r>
              <a:rPr lang="pt-PT" sz="1750" dirty="0" smtClean="0"/>
              <a:t>equação que </a:t>
            </a:r>
            <a:r>
              <a:rPr lang="pt-PT" sz="1750" dirty="0"/>
              <a:t>deu origem ao modelo atual para os átomos</a:t>
            </a:r>
            <a:r>
              <a:rPr lang="pt-PT" sz="1750" dirty="0" smtClean="0"/>
              <a:t>.</a:t>
            </a:r>
          </a:p>
          <a:p>
            <a:pPr algn="just">
              <a:lnSpc>
                <a:spcPts val="2300"/>
              </a:lnSpc>
              <a:spcAft>
                <a:spcPts val="800"/>
              </a:spcAft>
            </a:pPr>
            <a:endParaRPr lang="pt-PT" sz="1750" dirty="0"/>
          </a:p>
          <a:p>
            <a:pPr algn="just">
              <a:lnSpc>
                <a:spcPts val="2300"/>
              </a:lnSpc>
              <a:spcAft>
                <a:spcPts val="800"/>
              </a:spcAft>
            </a:pPr>
            <a:r>
              <a:rPr lang="pt-PT" sz="1750" dirty="0"/>
              <a:t>A </a:t>
            </a:r>
            <a:r>
              <a:rPr lang="pt-PT" sz="1750" b="1" dirty="0"/>
              <a:t>equação de Schrödinger </a:t>
            </a:r>
            <a:r>
              <a:rPr lang="pt-PT" sz="1750" dirty="0"/>
              <a:t>não permite prever exatamente onde está </a:t>
            </a:r>
            <a:r>
              <a:rPr lang="pt-PT" sz="1750" dirty="0" smtClean="0"/>
              <a:t>o eletrão</a:t>
            </a:r>
            <a:r>
              <a:rPr lang="pt-PT" sz="1750" dirty="0"/>
              <a:t>, mas permite saber qual é a probabilidade de o encontrar numa </a:t>
            </a:r>
            <a:r>
              <a:rPr lang="pt-PT" sz="1750" dirty="0" smtClean="0"/>
              <a:t>dada região </a:t>
            </a:r>
            <a:r>
              <a:rPr lang="pt-PT" sz="1750" dirty="0"/>
              <a:t>do espaço. A isso chamamos a </a:t>
            </a:r>
            <a:r>
              <a:rPr lang="pt-PT" sz="1750" b="1" dirty="0"/>
              <a:t>densidade de probabilidade </a:t>
            </a:r>
            <a:r>
              <a:rPr lang="pt-PT" sz="1750" dirty="0"/>
              <a:t>ou </a:t>
            </a:r>
            <a:r>
              <a:rPr lang="pt-PT" sz="1750" b="1" dirty="0" smtClean="0"/>
              <a:t>densidade eletrónica</a:t>
            </a:r>
            <a:r>
              <a:rPr lang="pt-PT" sz="1750" dirty="0" smtClean="0"/>
              <a:t>.</a:t>
            </a:r>
          </a:p>
          <a:p>
            <a:pPr algn="just">
              <a:lnSpc>
                <a:spcPts val="2300"/>
              </a:lnSpc>
              <a:spcAft>
                <a:spcPts val="800"/>
              </a:spcAft>
            </a:pPr>
            <a:endParaRPr lang="pt-PT" sz="1750" dirty="0"/>
          </a:p>
          <a:p>
            <a:pPr algn="just">
              <a:lnSpc>
                <a:spcPts val="2300"/>
              </a:lnSpc>
              <a:spcAft>
                <a:spcPts val="800"/>
              </a:spcAft>
            </a:pPr>
            <a:r>
              <a:rPr lang="pt-PT" sz="1750" dirty="0"/>
              <a:t>Esta densidade varia de sítio para sítio nos átomos, porque a </a:t>
            </a:r>
            <a:r>
              <a:rPr lang="pt-PT" sz="1750" dirty="0" smtClean="0"/>
              <a:t>probabilidade de </a:t>
            </a:r>
            <a:r>
              <a:rPr lang="pt-PT" sz="1750" dirty="0"/>
              <a:t>encontrar o eletrão não é sempre a </a:t>
            </a:r>
            <a:r>
              <a:rPr lang="pt-PT" sz="1750" dirty="0" smtClean="0"/>
              <a:t>mesma.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1994987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" r="829"/>
          <a:stretch/>
        </p:blipFill>
        <p:spPr bwMode="auto">
          <a:xfrm>
            <a:off x="143164" y="1988840"/>
            <a:ext cx="8857673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269776" y="5190291"/>
            <a:ext cx="4014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200" dirty="0"/>
              <a:t>No modelo de Bohr, o eletrão está sempre numa </a:t>
            </a:r>
            <a:r>
              <a:rPr lang="pt-PT" sz="1200" dirty="0" smtClean="0"/>
              <a:t>órbita circular</a:t>
            </a:r>
            <a:r>
              <a:rPr lang="pt-PT" sz="1200" dirty="0"/>
              <a:t>, à distância </a:t>
            </a:r>
            <a:r>
              <a:rPr lang="pt-P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PT" sz="1200" dirty="0"/>
              <a:t> = 5 </a:t>
            </a:r>
            <a:r>
              <a:rPr lang="pt-PT" sz="1200" dirty="0" smtClean="0">
                <a:sym typeface="Symbol"/>
              </a:rPr>
              <a:t></a:t>
            </a:r>
            <a:r>
              <a:rPr lang="pt-PT" sz="1200" dirty="0" smtClean="0"/>
              <a:t> </a:t>
            </a:r>
            <a:r>
              <a:rPr lang="pt-PT" sz="1200" dirty="0"/>
              <a:t>10</a:t>
            </a:r>
            <a:r>
              <a:rPr lang="pt-PT" sz="1200" baseline="30000" dirty="0"/>
              <a:t>‑11</a:t>
            </a:r>
            <a:r>
              <a:rPr lang="pt-PT" sz="1200" dirty="0"/>
              <a:t> m do núcleo do átomo </a:t>
            </a:r>
            <a:r>
              <a:rPr lang="pt-PT" sz="1200" dirty="0" smtClean="0"/>
              <a:t>de hidrogénio</a:t>
            </a:r>
            <a:r>
              <a:rPr lang="pt-PT" sz="1200" dirty="0"/>
              <a:t>, com 100% de probabilidade de ser </a:t>
            </a:r>
            <a:r>
              <a:rPr lang="pt-PT" sz="1200" dirty="0" smtClean="0"/>
              <a:t>encontrado aí</a:t>
            </a:r>
            <a:r>
              <a:rPr lang="pt-PT" sz="1200" dirty="0"/>
              <a:t>...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4860032" y="5190291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200" dirty="0"/>
              <a:t>... mas hoje sabemos que a posição do eletrão é incerta.</a:t>
            </a:r>
          </a:p>
          <a:p>
            <a:pPr algn="just"/>
            <a:r>
              <a:rPr lang="pt-PT" sz="1200" dirty="0"/>
              <a:t>O eletrão tem uma grande probabilidade de estar </a:t>
            </a:r>
            <a:r>
              <a:rPr lang="pt-PT" sz="1200" dirty="0" smtClean="0"/>
              <a:t>próximo do </a:t>
            </a:r>
            <a:r>
              <a:rPr lang="pt-PT" sz="1200" dirty="0"/>
              <a:t>núcleo e essa probabilidade vai diminuindo à </a:t>
            </a:r>
            <a:r>
              <a:rPr lang="pt-PT" sz="1200" dirty="0" smtClean="0"/>
              <a:t>medida que </a:t>
            </a:r>
            <a:r>
              <a:rPr lang="pt-PT" sz="1200" dirty="0"/>
              <a:t>nos afastamos do núcleo.</a:t>
            </a:r>
          </a:p>
        </p:txBody>
      </p:sp>
      <p:sp>
        <p:nvSpPr>
          <p:cNvPr id="6" name="Rectângulo 5"/>
          <p:cNvSpPr/>
          <p:nvPr/>
        </p:nvSpPr>
        <p:spPr>
          <a:xfrm>
            <a:off x="1115616" y="1048380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solidFill>
                  <a:srgbClr val="DA0000"/>
                </a:solidFill>
              </a:rPr>
              <a:t>O estado fundamental do átomo de hidrogénio representado no modelo atómico de Bohr e no modelo da nuvem </a:t>
            </a:r>
            <a:r>
              <a:rPr lang="pt-PT" sz="1600" dirty="0" smtClean="0">
                <a:solidFill>
                  <a:srgbClr val="DA0000"/>
                </a:solidFill>
              </a:rPr>
              <a:t>eletrónica</a:t>
            </a:r>
            <a:endParaRPr lang="pt-PT" sz="1600" dirty="0">
              <a:solidFill>
                <a:srgbClr val="D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87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31540" y="1064925"/>
            <a:ext cx="8280920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Costumamos representar esta densidade eletrónica através de </a:t>
            </a:r>
            <a:r>
              <a:rPr lang="pt-PT" sz="1750" dirty="0" smtClean="0"/>
              <a:t>uma «nuvem</a:t>
            </a:r>
            <a:r>
              <a:rPr lang="pt-PT" sz="1750" dirty="0"/>
              <a:t>» de pontos: quanto mais densa é a nuvem, maior a probabilidade </a:t>
            </a:r>
            <a:r>
              <a:rPr lang="pt-PT" sz="1750" dirty="0" smtClean="0"/>
              <a:t>de encontrar </a:t>
            </a:r>
            <a:r>
              <a:rPr lang="pt-PT" sz="1750" dirty="0"/>
              <a:t>o eletrão nesse ponto.</a:t>
            </a:r>
          </a:p>
          <a:p>
            <a:pPr algn="just"/>
            <a:endParaRPr lang="pt-PT" sz="1750" dirty="0" smtClean="0"/>
          </a:p>
          <a:p>
            <a:pPr algn="just"/>
            <a:endParaRPr lang="pt-PT" sz="1750" dirty="0" smtClean="0"/>
          </a:p>
          <a:p>
            <a:pPr algn="just"/>
            <a:endParaRPr lang="pt-PT" sz="1750" dirty="0"/>
          </a:p>
          <a:p>
            <a:pPr algn="just"/>
            <a:endParaRPr lang="pt-PT" sz="1750" dirty="0" smtClean="0"/>
          </a:p>
          <a:p>
            <a:pPr algn="just"/>
            <a:endParaRPr lang="pt-PT" sz="1750" dirty="0"/>
          </a:p>
          <a:p>
            <a:pPr algn="just"/>
            <a:r>
              <a:rPr lang="pt-PT" sz="1750" dirty="0" smtClean="0"/>
              <a:t>Em </a:t>
            </a:r>
            <a:r>
              <a:rPr lang="pt-PT" sz="1750" dirty="0"/>
              <a:t>geral, </a:t>
            </a:r>
            <a:r>
              <a:rPr lang="pt-PT" sz="1750" dirty="0" smtClean="0"/>
              <a:t>considera‑se a </a:t>
            </a:r>
            <a:r>
              <a:rPr lang="pt-PT" sz="1750" dirty="0"/>
              <a:t>orbital como a região do espaço onde a </a:t>
            </a:r>
            <a:r>
              <a:rPr lang="pt-PT" sz="1750" dirty="0" smtClean="0"/>
              <a:t>probabilidade de </a:t>
            </a:r>
            <a:r>
              <a:rPr lang="pt-PT" sz="1750" dirty="0"/>
              <a:t>encontrar o eletrão é de 90%. Assim, embora não saibamos </a:t>
            </a:r>
            <a:r>
              <a:rPr lang="pt-PT" sz="1750" dirty="0" smtClean="0"/>
              <a:t>exatamente onde </a:t>
            </a:r>
            <a:r>
              <a:rPr lang="pt-PT" sz="1750" dirty="0"/>
              <a:t>está o eletrão, temos 90% de certeza de que ele se encontrará </a:t>
            </a:r>
            <a:r>
              <a:rPr lang="pt-PT" sz="1750" dirty="0" smtClean="0"/>
              <a:t>na região </a:t>
            </a:r>
            <a:r>
              <a:rPr lang="pt-PT" sz="1750" dirty="0"/>
              <a:t>descrita pela orbital.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 smtClean="0"/>
              <a:t>Matematicamente</a:t>
            </a:r>
            <a:r>
              <a:rPr lang="pt-PT" sz="1750" dirty="0"/>
              <a:t>, cada orbital é representada por uma função que nos dá</a:t>
            </a:r>
          </a:p>
          <a:p>
            <a:pPr algn="just"/>
            <a:r>
              <a:rPr lang="pt-PT" sz="1750" dirty="0"/>
              <a:t>a distribuição, no espaço, da probabilidade de localização do eletrão </a:t>
            </a:r>
            <a:r>
              <a:rPr lang="pt-PT" sz="1750" dirty="0" smtClean="0"/>
              <a:t>no átomo</a:t>
            </a:r>
            <a:r>
              <a:rPr lang="pt-PT" sz="1750" dirty="0"/>
              <a:t>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 smtClean="0"/>
              <a:t>Apesar </a:t>
            </a:r>
            <a:r>
              <a:rPr lang="pt-PT" sz="1750" dirty="0"/>
              <a:t>destas generalizações, a resolução da equação de </a:t>
            </a:r>
            <a:r>
              <a:rPr lang="pt-PT" sz="1750" dirty="0" smtClean="0"/>
              <a:t>Schrödinger mostrou </a:t>
            </a:r>
            <a:r>
              <a:rPr lang="pt-PT" sz="1750" dirty="0"/>
              <a:t>que as conclusões de Bohr, para as energias do átomo de </a:t>
            </a:r>
            <a:r>
              <a:rPr lang="pt-PT" sz="1750" dirty="0" smtClean="0"/>
              <a:t>hidrogénio, estavam </a:t>
            </a:r>
            <a:r>
              <a:rPr lang="pt-PT" sz="1750" dirty="0"/>
              <a:t>corretas.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82056"/>
            <a:ext cx="6480720" cy="87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07896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530</Words>
  <Application>Microsoft Office PowerPoint</Application>
  <PresentationFormat>Apresentação no Ecrã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69</cp:revision>
  <dcterms:created xsi:type="dcterms:W3CDTF">2011-12-12T15:36:58Z</dcterms:created>
  <dcterms:modified xsi:type="dcterms:W3CDTF">2015-05-20T15:46:44Z</dcterms:modified>
</cp:coreProperties>
</file>