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612A8A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27-05-2015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37574" y="1351508"/>
            <a:ext cx="76688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8800" b="1" dirty="0">
                <a:solidFill>
                  <a:srgbClr val="552579"/>
                </a:solidFill>
              </a:rPr>
              <a:t>Polaridade de ligações e de moléculas</a:t>
            </a:r>
            <a:endParaRPr lang="pt-PT" sz="88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11560" y="1258158"/>
            <a:ext cx="7920880" cy="392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Embora as moléculas sejam eletricamente neutras, elas podem ter </a:t>
            </a:r>
            <a:r>
              <a:rPr lang="pt-PT" dirty="0" smtClean="0"/>
              <a:t>distribuições de </a:t>
            </a:r>
            <a:r>
              <a:rPr lang="pt-PT" dirty="0"/>
              <a:t>carga elétrica irregulares</a:t>
            </a:r>
            <a:r>
              <a:rPr lang="pt-PT" dirty="0" smtClean="0"/>
              <a:t>.</a:t>
            </a:r>
          </a:p>
          <a:p>
            <a:pPr algn="just">
              <a:lnSpc>
                <a:spcPts val="2300"/>
              </a:lnSpc>
            </a:pPr>
            <a:endParaRPr lang="pt-PT" dirty="0" smtClean="0"/>
          </a:p>
          <a:p>
            <a:pPr algn="just">
              <a:lnSpc>
                <a:spcPts val="2300"/>
              </a:lnSpc>
            </a:pPr>
            <a:endParaRPr lang="pt-PT" dirty="0"/>
          </a:p>
          <a:p>
            <a:pPr algn="just">
              <a:lnSpc>
                <a:spcPts val="2300"/>
              </a:lnSpc>
            </a:pPr>
            <a:endParaRPr lang="pt-PT" dirty="0"/>
          </a:p>
          <a:p>
            <a:pPr algn="just">
              <a:lnSpc>
                <a:spcPts val="2300"/>
              </a:lnSpc>
            </a:pPr>
            <a:r>
              <a:rPr lang="pt-PT" dirty="0"/>
              <a:t>Quando isso ocorre, há um desequilíbrio entre as cargas elétricas </a:t>
            </a:r>
            <a:r>
              <a:rPr lang="pt-PT" dirty="0" smtClean="0"/>
              <a:t>numa parte </a:t>
            </a:r>
            <a:r>
              <a:rPr lang="pt-PT" dirty="0"/>
              <a:t>da molécula e o restante, e diz-se que </a:t>
            </a:r>
            <a:r>
              <a:rPr lang="pt-PT" b="1" dirty="0"/>
              <a:t>a molécula é polar</a:t>
            </a:r>
            <a:r>
              <a:rPr lang="pt-PT" dirty="0"/>
              <a:t>. Esta </a:t>
            </a:r>
            <a:r>
              <a:rPr lang="pt-PT" dirty="0" smtClean="0"/>
              <a:t>polaridade é </a:t>
            </a:r>
            <a:r>
              <a:rPr lang="pt-PT" dirty="0"/>
              <a:t>equivalente ao surgimento, em dois pontos separados da molécula</a:t>
            </a:r>
            <a:r>
              <a:rPr lang="pt-PT" dirty="0" smtClean="0"/>
              <a:t>:</a:t>
            </a:r>
          </a:p>
          <a:p>
            <a:pPr algn="just">
              <a:lnSpc>
                <a:spcPts val="2300"/>
              </a:lnSpc>
            </a:pPr>
            <a:endParaRPr lang="pt-PT" dirty="0"/>
          </a:p>
          <a:p>
            <a:pPr algn="just">
              <a:lnSpc>
                <a:spcPts val="2300"/>
              </a:lnSpc>
            </a:pPr>
            <a:r>
              <a:rPr lang="pt-PT" dirty="0">
                <a:solidFill>
                  <a:srgbClr val="612A8A"/>
                </a:solidFill>
              </a:rPr>
              <a:t>• </a:t>
            </a:r>
            <a:r>
              <a:rPr lang="pt-PT" dirty="0"/>
              <a:t>de um polo negativo, por maior acumulação de eletrões</a:t>
            </a:r>
            <a:r>
              <a:rPr lang="pt-PT" dirty="0" smtClean="0"/>
              <a:t>;</a:t>
            </a:r>
          </a:p>
          <a:p>
            <a:pPr algn="just">
              <a:lnSpc>
                <a:spcPts val="2300"/>
              </a:lnSpc>
            </a:pPr>
            <a:endParaRPr lang="pt-PT" dirty="0"/>
          </a:p>
          <a:p>
            <a:pPr algn="just">
              <a:lnSpc>
                <a:spcPts val="2300"/>
              </a:lnSpc>
            </a:pPr>
            <a:r>
              <a:rPr lang="pt-PT" dirty="0">
                <a:solidFill>
                  <a:srgbClr val="612A8A"/>
                </a:solidFill>
              </a:rPr>
              <a:t>•</a:t>
            </a:r>
            <a:r>
              <a:rPr lang="pt-PT" dirty="0"/>
              <a:t> de um polo positivo, por deficiência de eletrões.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80728"/>
            <a:ext cx="438934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900" b="1" dirty="0">
                <a:solidFill>
                  <a:srgbClr val="552579"/>
                </a:solidFill>
              </a:rPr>
              <a:t>Polaridade de moléculas diatómicas</a:t>
            </a:r>
            <a:endParaRPr lang="pt-PT" sz="190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827584" y="1628800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As moléculas diatómicas homonucleares, como as da </a:t>
            </a:r>
            <a:r>
              <a:rPr lang="pt-PT" sz="1750" dirty="0" smtClean="0"/>
              <a:t>figura, </a:t>
            </a:r>
            <a:r>
              <a:rPr lang="pt-PT" sz="1750" dirty="0"/>
              <a:t>são </a:t>
            </a:r>
            <a:r>
              <a:rPr lang="pt-PT" sz="1750" dirty="0" smtClean="0"/>
              <a:t>formadas por </a:t>
            </a:r>
            <a:r>
              <a:rPr lang="pt-PT" sz="1750" dirty="0"/>
              <a:t>átomos iguais. Como tal, a atração exercida pelos núcleos sobre </a:t>
            </a:r>
            <a:r>
              <a:rPr lang="pt-PT" sz="1750" dirty="0" smtClean="0"/>
              <a:t>os eletrões </a:t>
            </a:r>
            <a:r>
              <a:rPr lang="pt-PT" sz="1750" dirty="0"/>
              <a:t>partilhados é a mesma, pelo que a nuvem eletrónica da molécula </a:t>
            </a:r>
            <a:r>
              <a:rPr lang="pt-PT" sz="1750" dirty="0" smtClean="0"/>
              <a:t>se distribui </a:t>
            </a:r>
            <a:r>
              <a:rPr lang="pt-PT" sz="1750" dirty="0"/>
              <a:t>de forma regular no espaço.</a:t>
            </a:r>
          </a:p>
          <a:p>
            <a:pPr algn="just"/>
            <a:r>
              <a:rPr lang="pt-PT" sz="1750" dirty="0"/>
              <a:t>Se não há assimetria na distribuição de cargas elétricas, a ligação </a:t>
            </a:r>
            <a:r>
              <a:rPr lang="pt-PT" sz="1750" dirty="0" smtClean="0"/>
              <a:t>química nestas </a:t>
            </a:r>
            <a:r>
              <a:rPr lang="pt-PT" sz="1750" dirty="0"/>
              <a:t>moléculas é uma </a:t>
            </a:r>
            <a:r>
              <a:rPr lang="pt-PT" sz="1750" b="1" dirty="0"/>
              <a:t>ligação apolar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777" y="3513705"/>
            <a:ext cx="3648447" cy="250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1907704" y="6093296"/>
            <a:ext cx="53285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b="1" dirty="0"/>
              <a:t>As nuvens eletrónicas das moléculas diatómicas como H</a:t>
            </a:r>
            <a:r>
              <a:rPr lang="pt-PT" sz="1050" b="1" baseline="-25000" dirty="0"/>
              <a:t>2</a:t>
            </a:r>
            <a:r>
              <a:rPr lang="pt-PT" sz="1050" b="1" dirty="0"/>
              <a:t>, O</a:t>
            </a:r>
            <a:r>
              <a:rPr lang="pt-PT" sz="1050" b="1" baseline="-25000" dirty="0"/>
              <a:t>2</a:t>
            </a:r>
            <a:r>
              <a:rPr lang="pt-PT" sz="1050" b="1" dirty="0"/>
              <a:t> , N</a:t>
            </a:r>
            <a:r>
              <a:rPr lang="pt-PT" sz="1050" b="1" baseline="-25000" dirty="0"/>
              <a:t>2</a:t>
            </a:r>
            <a:r>
              <a:rPr lang="pt-PT" sz="1050" b="1" dirty="0"/>
              <a:t> e F</a:t>
            </a:r>
            <a:r>
              <a:rPr lang="pt-PT" sz="1050" b="1" baseline="-25000" dirty="0"/>
              <a:t>2</a:t>
            </a:r>
            <a:r>
              <a:rPr lang="pt-PT" sz="1050" b="1" dirty="0"/>
              <a:t> são simétricas </a:t>
            </a:r>
            <a:r>
              <a:rPr lang="pt-PT" sz="1050" b="1" dirty="0" smtClean="0"/>
              <a:t>relativamente ao </a:t>
            </a:r>
            <a:r>
              <a:rPr lang="pt-PT" sz="1050" b="1" dirty="0"/>
              <a:t>eixo internuclear.</a:t>
            </a:r>
            <a:endParaRPr lang="pt-PT" sz="1050" b="1" dirty="0"/>
          </a:p>
        </p:txBody>
      </p:sp>
      <p:sp>
        <p:nvSpPr>
          <p:cNvPr id="5" name="Rectângulo 4"/>
          <p:cNvSpPr/>
          <p:nvPr/>
        </p:nvSpPr>
        <p:spPr>
          <a:xfrm>
            <a:off x="7164288" y="6669360"/>
            <a:ext cx="1872208" cy="14401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37574" y="1124744"/>
            <a:ext cx="76688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Como estas moléculas não apresentam polaridade </a:t>
            </a:r>
            <a:r>
              <a:rPr lang="pt-PT" dirty="0" smtClean="0"/>
              <a:t>dizem‑se </a:t>
            </a:r>
            <a:r>
              <a:rPr lang="pt-PT" b="1" dirty="0" smtClean="0"/>
              <a:t>moléculas apolares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As moléculas diatómicas heteronucleares são formadas por átomos </a:t>
            </a:r>
            <a:r>
              <a:rPr lang="pt-PT" dirty="0" smtClean="0"/>
              <a:t>diferentes e </a:t>
            </a:r>
            <a:r>
              <a:rPr lang="pt-PT" dirty="0"/>
              <a:t>de tamanhos diferentes. A determinação experimental da </a:t>
            </a:r>
            <a:r>
              <a:rPr lang="pt-PT" dirty="0" smtClean="0"/>
              <a:t>densidade eletrónica </a:t>
            </a:r>
            <a:r>
              <a:rPr lang="pt-PT" dirty="0"/>
              <a:t>mostra que, nestes casos, a sua distribuição é </a:t>
            </a:r>
            <a:r>
              <a:rPr lang="pt-PT" dirty="0" smtClean="0"/>
              <a:t>assimétrica.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95" y="3252896"/>
            <a:ext cx="4980210" cy="219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2286000" y="5893822"/>
            <a:ext cx="4572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1050" b="1" dirty="0"/>
              <a:t>As nuvens eletrónicas das moléculas diatómicas como HF, </a:t>
            </a:r>
            <a:r>
              <a:rPr lang="pt-PT" sz="1050" b="1" dirty="0" err="1" smtClean="0"/>
              <a:t>HC</a:t>
            </a:r>
            <a:r>
              <a:rPr lang="pt-PT" sz="1050" b="1" dirty="0" err="1">
                <a:latin typeface="Mistral" panose="03090702030407020403" pitchFamily="66" charset="0"/>
              </a:rPr>
              <a:t>l</a:t>
            </a:r>
            <a:r>
              <a:rPr lang="pt-PT" sz="1050" b="1" dirty="0" smtClean="0"/>
              <a:t> </a:t>
            </a:r>
            <a:r>
              <a:rPr lang="pt-PT" sz="1050" b="1" dirty="0"/>
              <a:t>e </a:t>
            </a:r>
            <a:r>
              <a:rPr lang="pt-PT" sz="1050" b="1" dirty="0" err="1" smtClean="0"/>
              <a:t>C</a:t>
            </a:r>
            <a:r>
              <a:rPr lang="pt-PT" sz="1050" b="1" dirty="0" err="1" smtClean="0">
                <a:latin typeface="Mistral" panose="03090702030407020403" pitchFamily="66" charset="0"/>
              </a:rPr>
              <a:t>l</a:t>
            </a:r>
            <a:r>
              <a:rPr lang="pt-PT" sz="1050" b="1" dirty="0" err="1" smtClean="0"/>
              <a:t>F</a:t>
            </a:r>
            <a:r>
              <a:rPr lang="pt-PT" sz="1050" b="1" dirty="0" smtClean="0"/>
              <a:t> </a:t>
            </a:r>
            <a:r>
              <a:rPr lang="pt-PT" sz="1050" b="1" dirty="0"/>
              <a:t>são assimétricas </a:t>
            </a:r>
            <a:r>
              <a:rPr lang="pt-PT" sz="1050" b="1" dirty="0" smtClean="0"/>
              <a:t>relativamente ao </a:t>
            </a:r>
            <a:r>
              <a:rPr lang="pt-PT" sz="1050" b="1" dirty="0"/>
              <a:t>eixo internuclear.</a:t>
            </a:r>
            <a:endParaRPr lang="pt-PT" sz="1050" b="1" dirty="0"/>
          </a:p>
        </p:txBody>
      </p:sp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27584" y="1340768"/>
            <a:ext cx="7416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Esta assimetria justifica-se pelo facto de, nestas ligações, os eletrões </a:t>
            </a:r>
            <a:r>
              <a:rPr lang="pt-PT" dirty="0" smtClean="0"/>
              <a:t>partilhados não </a:t>
            </a:r>
            <a:r>
              <a:rPr lang="pt-PT" dirty="0"/>
              <a:t>serem atraídos de igual modo pelos átomos que participam </a:t>
            </a:r>
            <a:r>
              <a:rPr lang="pt-PT" dirty="0" smtClean="0"/>
              <a:t>na ligação</a:t>
            </a:r>
            <a:r>
              <a:rPr lang="pt-PT" dirty="0"/>
              <a:t>. Diz-se, por isso, que se trata de uma </a:t>
            </a:r>
            <a:r>
              <a:rPr lang="pt-PT" b="1" dirty="0"/>
              <a:t>ligação </a:t>
            </a:r>
            <a:r>
              <a:rPr lang="pt-PT" b="1" dirty="0" smtClean="0"/>
              <a:t>polar</a:t>
            </a:r>
            <a:r>
              <a:rPr lang="pt-PT" dirty="0" smtClean="0"/>
              <a:t>. 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Como </a:t>
            </a:r>
            <a:r>
              <a:rPr lang="pt-PT" dirty="0"/>
              <a:t>há mais carga negativa junto a um dos átomos do que junto do </a:t>
            </a:r>
            <a:r>
              <a:rPr lang="pt-PT" dirty="0" smtClean="0"/>
              <a:t>outro, estas </a:t>
            </a:r>
            <a:r>
              <a:rPr lang="pt-PT" b="1" dirty="0"/>
              <a:t>moléculas </a:t>
            </a:r>
            <a:r>
              <a:rPr lang="pt-PT" dirty="0"/>
              <a:t>são sempre </a:t>
            </a:r>
            <a:r>
              <a:rPr lang="pt-PT" b="1" dirty="0"/>
              <a:t>polares</a:t>
            </a:r>
            <a:r>
              <a:rPr lang="pt-PT" dirty="0"/>
              <a:t>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873" y="3817206"/>
            <a:ext cx="6908254" cy="835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80728"/>
            <a:ext cx="806489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900" b="1" dirty="0">
                <a:solidFill>
                  <a:srgbClr val="552579"/>
                </a:solidFill>
              </a:rPr>
              <a:t>Geometria molecular e </a:t>
            </a:r>
            <a:r>
              <a:rPr lang="pt-PT" sz="1900" b="1" dirty="0" smtClean="0">
                <a:solidFill>
                  <a:srgbClr val="552579"/>
                </a:solidFill>
              </a:rPr>
              <a:t>polaridade de </a:t>
            </a:r>
            <a:r>
              <a:rPr lang="pt-PT" sz="1900" b="1" dirty="0">
                <a:solidFill>
                  <a:srgbClr val="552579"/>
                </a:solidFill>
              </a:rPr>
              <a:t>moléculas poliatómicas</a:t>
            </a:r>
            <a:endParaRPr lang="pt-PT" sz="190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863588" y="1772816"/>
            <a:ext cx="7416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À primeira vista, poderia parecer que as ligações polares estariam na </a:t>
            </a:r>
            <a:r>
              <a:rPr lang="pt-PT" dirty="0" smtClean="0"/>
              <a:t>origem de </a:t>
            </a:r>
            <a:r>
              <a:rPr lang="pt-PT" dirty="0"/>
              <a:t>moléculas polares e que as ligações apolares estariam na origem </a:t>
            </a:r>
            <a:r>
              <a:rPr lang="pt-PT" dirty="0" smtClean="0"/>
              <a:t>de moléculas </a:t>
            </a:r>
            <a:r>
              <a:rPr lang="pt-PT" dirty="0"/>
              <a:t>apolares. Mas isso só é verdade para as moléculas </a:t>
            </a:r>
            <a:r>
              <a:rPr lang="pt-PT" dirty="0" smtClean="0"/>
              <a:t>diatómicas.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Em </a:t>
            </a:r>
            <a:r>
              <a:rPr lang="pt-PT" dirty="0"/>
              <a:t>moléculas com mais de dois átomos, o conhecimento da </a:t>
            </a:r>
            <a:r>
              <a:rPr lang="pt-PT" dirty="0" smtClean="0"/>
              <a:t>geometria molecular </a:t>
            </a:r>
            <a:r>
              <a:rPr lang="pt-PT" dirty="0"/>
              <a:t>é indispensável para prever a polaridade da molécula.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22" y="4519553"/>
            <a:ext cx="7290556" cy="92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27584" y="112474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As moléculas com geometria angular (AX</a:t>
            </a:r>
            <a:r>
              <a:rPr lang="pt-PT" baseline="-25000" dirty="0"/>
              <a:t>2</a:t>
            </a:r>
            <a:r>
              <a:rPr lang="pt-PT" dirty="0"/>
              <a:t>, como H</a:t>
            </a:r>
            <a:r>
              <a:rPr lang="pt-PT" baseline="-25000" dirty="0"/>
              <a:t>2</a:t>
            </a:r>
            <a:r>
              <a:rPr lang="pt-PT" dirty="0"/>
              <a:t>O) e piramidal (</a:t>
            </a:r>
            <a:r>
              <a:rPr lang="pt-PT" dirty="0" smtClean="0"/>
              <a:t>AX</a:t>
            </a:r>
            <a:r>
              <a:rPr lang="pt-PT" baseline="-25000" dirty="0" smtClean="0"/>
              <a:t>3</a:t>
            </a:r>
            <a:r>
              <a:rPr lang="pt-PT" dirty="0" smtClean="0"/>
              <a:t>, como </a:t>
            </a:r>
            <a:r>
              <a:rPr lang="pt-PT" dirty="0"/>
              <a:t>NH</a:t>
            </a:r>
            <a:r>
              <a:rPr lang="pt-PT" baseline="-25000" dirty="0"/>
              <a:t>3</a:t>
            </a:r>
            <a:r>
              <a:rPr lang="pt-PT" dirty="0"/>
              <a:t>) são polares, pois a forma como as ligações se distribuem faz </a:t>
            </a:r>
            <a:r>
              <a:rPr lang="pt-PT" dirty="0" smtClean="0"/>
              <a:t>com que </a:t>
            </a:r>
            <a:r>
              <a:rPr lang="pt-PT" dirty="0"/>
              <a:t>a polaridade de cada ligação não seja compensada.</a:t>
            </a:r>
            <a:endParaRPr lang="pt-PT" dirty="0"/>
          </a:p>
        </p:txBody>
      </p:sp>
      <p:sp>
        <p:nvSpPr>
          <p:cNvPr id="3" name="Rectângulo 2"/>
          <p:cNvSpPr/>
          <p:nvPr/>
        </p:nvSpPr>
        <p:spPr>
          <a:xfrm>
            <a:off x="827584" y="2771050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Pelo contrário, as moléculas com geometria linear (AX</a:t>
            </a:r>
            <a:r>
              <a:rPr lang="pt-PT" baseline="-25000" dirty="0"/>
              <a:t>2</a:t>
            </a:r>
            <a:r>
              <a:rPr lang="pt-PT" dirty="0"/>
              <a:t>, como CO</a:t>
            </a:r>
            <a:r>
              <a:rPr lang="pt-PT" baseline="-25000" dirty="0"/>
              <a:t>2</a:t>
            </a:r>
            <a:r>
              <a:rPr lang="pt-PT" dirty="0"/>
              <a:t>), </a:t>
            </a:r>
            <a:r>
              <a:rPr lang="pt-PT" dirty="0" smtClean="0"/>
              <a:t>com dois </a:t>
            </a:r>
            <a:r>
              <a:rPr lang="pt-PT" dirty="0"/>
              <a:t>átomos iguais ligados ao átomo central, e tetraédrica (AX</a:t>
            </a:r>
            <a:r>
              <a:rPr lang="pt-PT" baseline="-25000" dirty="0"/>
              <a:t>4</a:t>
            </a:r>
            <a:r>
              <a:rPr lang="pt-PT" dirty="0"/>
              <a:t>, como CH</a:t>
            </a:r>
            <a:r>
              <a:rPr lang="pt-PT" baseline="-25000" dirty="0"/>
              <a:t>4</a:t>
            </a:r>
            <a:r>
              <a:rPr lang="pt-PT" dirty="0" smtClean="0"/>
              <a:t>), com </a:t>
            </a:r>
            <a:r>
              <a:rPr lang="pt-PT" dirty="0"/>
              <a:t>quatro átomos iguais ligados ao átomo central, triangular plana (</a:t>
            </a:r>
            <a:r>
              <a:rPr lang="pt-PT" dirty="0" smtClean="0"/>
              <a:t>AX</a:t>
            </a:r>
            <a:r>
              <a:rPr lang="pt-PT" baseline="-25000" dirty="0"/>
              <a:t>3</a:t>
            </a:r>
            <a:r>
              <a:rPr lang="pt-PT" dirty="0" smtClean="0"/>
              <a:t>, como </a:t>
            </a:r>
            <a:r>
              <a:rPr lang="pt-PT" dirty="0"/>
              <a:t>BF</a:t>
            </a:r>
            <a:r>
              <a:rPr lang="pt-PT" baseline="-25000" dirty="0"/>
              <a:t>3</a:t>
            </a:r>
            <a:r>
              <a:rPr lang="pt-PT" dirty="0"/>
              <a:t>), com três átomos iguais ligados ao átomo central permitem que </a:t>
            </a:r>
            <a:r>
              <a:rPr lang="pt-PT" dirty="0" smtClean="0"/>
              <a:t>as ligações </a:t>
            </a:r>
            <a:r>
              <a:rPr lang="pt-PT" dirty="0"/>
              <a:t>polares se distribuam simetricamente em torno do átomo </a:t>
            </a:r>
            <a:r>
              <a:rPr lang="pt-PT" dirty="0" smtClean="0"/>
              <a:t>central.</a:t>
            </a:r>
          </a:p>
          <a:p>
            <a:pPr algn="just"/>
            <a:r>
              <a:rPr lang="pt-PT" dirty="0" smtClean="0"/>
              <a:t>Deste </a:t>
            </a:r>
            <a:r>
              <a:rPr lang="pt-PT" dirty="0"/>
              <a:t>modo a sua polaridade pode ser compensada. Neste caso, estas </a:t>
            </a:r>
            <a:r>
              <a:rPr lang="pt-PT" dirty="0" smtClean="0"/>
              <a:t>moléculas resultam </a:t>
            </a:r>
            <a:r>
              <a:rPr lang="pt-PT" dirty="0"/>
              <a:t>apolares. Quando os átomos em torno do átomo central </a:t>
            </a:r>
            <a:r>
              <a:rPr lang="pt-PT" dirty="0" smtClean="0"/>
              <a:t>não são </a:t>
            </a:r>
            <a:r>
              <a:rPr lang="pt-PT" dirty="0"/>
              <a:t>iguais, não há compensação e as moléculas são polares.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827420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50" dirty="0"/>
              <a:t>Na </a:t>
            </a:r>
            <a:r>
              <a:rPr lang="pt-PT" sz="1750" dirty="0">
                <a:solidFill>
                  <a:srgbClr val="552579"/>
                </a:solidFill>
              </a:rPr>
              <a:t>Tabela VII </a:t>
            </a:r>
            <a:r>
              <a:rPr lang="pt-PT" sz="1750" dirty="0"/>
              <a:t>apresentam-se alguns exemplos.</a:t>
            </a:r>
            <a:endParaRPr lang="pt-PT" sz="175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1340768"/>
            <a:ext cx="5112568" cy="50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119675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De notar que, nos exemplos da </a:t>
            </a:r>
            <a:r>
              <a:rPr lang="pt-PT" dirty="0">
                <a:solidFill>
                  <a:srgbClr val="552579"/>
                </a:solidFill>
              </a:rPr>
              <a:t>Tabela VII</a:t>
            </a:r>
            <a:r>
              <a:rPr lang="pt-PT" dirty="0"/>
              <a:t>, todas as ligações (H-O, C=O,</a:t>
            </a:r>
          </a:p>
          <a:p>
            <a:pPr algn="just"/>
            <a:r>
              <a:rPr lang="pt-PT" dirty="0"/>
              <a:t>H-N, H-C) são polares, por serem ligações entre átomos diferentes, mas </a:t>
            </a:r>
            <a:r>
              <a:rPr lang="pt-PT" dirty="0" smtClean="0"/>
              <a:t>as moléculas </a:t>
            </a:r>
            <a:r>
              <a:rPr lang="pt-PT" dirty="0"/>
              <a:t>podem ser apolares devido à forma como estas ligações se </a:t>
            </a:r>
            <a:r>
              <a:rPr lang="pt-PT" dirty="0" smtClean="0"/>
              <a:t>distribuem espacialmente</a:t>
            </a:r>
            <a:r>
              <a:rPr lang="pt-PT" dirty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8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572</Words>
  <Application>Microsoft Office PowerPoint</Application>
  <PresentationFormat>Apresentação no Ecrã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134</cp:revision>
  <dcterms:created xsi:type="dcterms:W3CDTF">2011-12-12T15:36:58Z</dcterms:created>
  <dcterms:modified xsi:type="dcterms:W3CDTF">2015-05-27T16:14:27Z</dcterms:modified>
</cp:coreProperties>
</file>