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005696"/>
    <a:srgbClr val="612A8A"/>
    <a:srgbClr val="DA0000"/>
    <a:srgbClr val="555555"/>
    <a:srgbClr val="F6C038"/>
    <a:srgbClr val="8DC63F"/>
    <a:srgbClr val="00ABCD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22-05-2015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1" t="12105" r="16293" b="1210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3257854" y="260648"/>
            <a:ext cx="556261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6600" b="1" dirty="0">
                <a:solidFill>
                  <a:srgbClr val="005696"/>
                </a:solidFill>
              </a:rPr>
              <a:t>Reações fotoquímicas </a:t>
            </a:r>
            <a:endParaRPr lang="pt-PT" sz="6600" b="1" dirty="0" smtClean="0">
              <a:solidFill>
                <a:srgbClr val="005696"/>
              </a:solidFill>
            </a:endParaRPr>
          </a:p>
          <a:p>
            <a:pPr algn="r"/>
            <a:r>
              <a:rPr lang="pt-PT" sz="6600" b="1" dirty="0" smtClean="0">
                <a:solidFill>
                  <a:srgbClr val="005696"/>
                </a:solidFill>
              </a:rPr>
              <a:t>na </a:t>
            </a:r>
            <a:r>
              <a:rPr lang="pt-PT" sz="6600" b="1" dirty="0">
                <a:solidFill>
                  <a:srgbClr val="005696"/>
                </a:solidFill>
              </a:rPr>
              <a:t>atmosfera</a:t>
            </a:r>
            <a:endParaRPr lang="pt-PT" sz="6600" dirty="0" smtClean="0">
              <a:solidFill>
                <a:srgbClr val="0056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93558" y="908720"/>
            <a:ext cx="7956884" cy="95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Como vimos, as reações </a:t>
            </a:r>
            <a:r>
              <a:rPr lang="pt-PT" dirty="0" err="1"/>
              <a:t>endoenergéticas</a:t>
            </a:r>
            <a:r>
              <a:rPr lang="pt-PT" dirty="0"/>
              <a:t> precisam de energia para </a:t>
            </a:r>
            <a:r>
              <a:rPr lang="pt-PT" dirty="0" smtClean="0"/>
              <a:t>poderem ocorrer</a:t>
            </a:r>
            <a:r>
              <a:rPr lang="pt-PT" dirty="0"/>
              <a:t>. Por vezes, essa energia pode ser fornecida sobre a forma </a:t>
            </a:r>
            <a:r>
              <a:rPr lang="pt-PT" dirty="0" smtClean="0"/>
              <a:t>de calor</a:t>
            </a:r>
            <a:r>
              <a:rPr lang="pt-PT" dirty="0"/>
              <a:t>, como no caso da síntese do amoníaco: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1935882"/>
            <a:ext cx="4991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93558" y="3039343"/>
            <a:ext cx="7956884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Outras vezes sob a forma de eletricidade, como na decomposição da </a:t>
            </a:r>
            <a:r>
              <a:rPr lang="pt-PT" dirty="0" smtClean="0"/>
              <a:t>água por </a:t>
            </a:r>
            <a:r>
              <a:rPr lang="pt-PT" dirty="0"/>
              <a:t>eletrólise: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3851895"/>
            <a:ext cx="57340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ângulo 8"/>
          <p:cNvSpPr/>
          <p:nvPr/>
        </p:nvSpPr>
        <p:spPr>
          <a:xfrm>
            <a:off x="593558" y="5065257"/>
            <a:ext cx="7956884" cy="95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Uma outra possibilidade é que a energia seja </a:t>
            </a:r>
            <a:r>
              <a:rPr lang="pt-PT" dirty="0" smtClean="0"/>
              <a:t>fornecida através </a:t>
            </a:r>
            <a:r>
              <a:rPr lang="pt-PT" dirty="0"/>
              <a:t>de </a:t>
            </a:r>
            <a:r>
              <a:rPr lang="pt-PT" dirty="0" smtClean="0"/>
              <a:t>fotões, de </a:t>
            </a:r>
            <a:r>
              <a:rPr lang="pt-PT" dirty="0"/>
              <a:t>radiação eletromagnética, ou seja, de luz. Quando isso sucede, </a:t>
            </a:r>
            <a:r>
              <a:rPr lang="pt-PT" dirty="0" smtClean="0"/>
              <a:t>dizemos que </a:t>
            </a:r>
            <a:r>
              <a:rPr lang="pt-PT" dirty="0"/>
              <a:t>estamos perante uma </a:t>
            </a:r>
            <a:r>
              <a:rPr lang="pt-PT" b="1" dirty="0"/>
              <a:t>reação fotoquímica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6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4" y="1052736"/>
            <a:ext cx="8460432" cy="103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791580" y="2420888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Exemplos de reações fotoquímicas comuns, e essenciais para a vida na</a:t>
            </a:r>
          </a:p>
          <a:p>
            <a:pPr algn="just"/>
            <a:r>
              <a:rPr lang="pt-PT" dirty="0"/>
              <a:t>Terra, são as que constituem a fotossíntese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Estas reações químicas ocorrem nas plantas e, por ação da </a:t>
            </a:r>
            <a:r>
              <a:rPr lang="pt-PT" dirty="0" smtClean="0"/>
              <a:t>luz, transformam dióxido </a:t>
            </a:r>
            <a:r>
              <a:rPr lang="pt-PT" dirty="0"/>
              <a:t>de carbono e água num açúcar chamado glicose através da </a:t>
            </a:r>
            <a:r>
              <a:rPr lang="pt-PT" dirty="0" smtClean="0"/>
              <a:t>reação global</a:t>
            </a:r>
            <a:r>
              <a:rPr lang="pt-PT" dirty="0"/>
              <a:t>: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670" y="4340558"/>
            <a:ext cx="5332661" cy="52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91580" y="5374957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Mas há outras reações fotoquímicas que ocorrem na atmosfera, e sem </a:t>
            </a:r>
            <a:r>
              <a:rPr lang="pt-PT" dirty="0" smtClean="0"/>
              <a:t>as quais </a:t>
            </a:r>
            <a:r>
              <a:rPr lang="pt-PT" dirty="0"/>
              <a:t>a vida seria impossível no nosso planeta.</a:t>
            </a:r>
          </a:p>
        </p:txBody>
      </p:sp>
    </p:spTree>
    <p:extLst>
      <p:ext uri="{BB962C8B-B14F-4D97-AF65-F5344CB8AC3E}">
        <p14:creationId xmlns:p14="http://schemas.microsoft.com/office/powerpoint/2010/main" val="1331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16599" y="1052736"/>
            <a:ext cx="436690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900" b="1" dirty="0">
                <a:solidFill>
                  <a:srgbClr val="552579"/>
                </a:solidFill>
              </a:rPr>
              <a:t>Reações fotoquímicas na atmosfera</a:t>
            </a:r>
            <a:endParaRPr lang="pt-PT" sz="190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65566" y="1772816"/>
            <a:ext cx="781286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As radiações ultravioleta provenientes do Sol têm uma vasta gama </a:t>
            </a:r>
            <a:r>
              <a:rPr lang="pt-PT" sz="1700" dirty="0" smtClean="0"/>
              <a:t>de frequências</a:t>
            </a:r>
            <a:r>
              <a:rPr lang="pt-PT" sz="1700" dirty="0"/>
              <a:t>.</a:t>
            </a:r>
          </a:p>
          <a:p>
            <a:pPr algn="just"/>
            <a:r>
              <a:rPr lang="pt-PT" sz="1700" dirty="0"/>
              <a:t>Para estudar os seus efeitos químicos na atmosfera, estas </a:t>
            </a:r>
            <a:r>
              <a:rPr lang="pt-PT" sz="1700" dirty="0" smtClean="0"/>
              <a:t>radiações podem </a:t>
            </a:r>
            <a:r>
              <a:rPr lang="pt-PT" sz="1700" dirty="0"/>
              <a:t>dividir-se em três bandas, consoante a sua energia, geralmente </a:t>
            </a:r>
            <a:r>
              <a:rPr lang="pt-PT" sz="1700" dirty="0" smtClean="0"/>
              <a:t>chamadas UVA </a:t>
            </a:r>
            <a:r>
              <a:rPr lang="pt-PT" sz="1700" dirty="0"/>
              <a:t>(as menos energéticas), UVB (intermédias) e UVC (as </a:t>
            </a:r>
            <a:r>
              <a:rPr lang="pt-PT" sz="1700" dirty="0" smtClean="0"/>
              <a:t>mais energéticas).</a:t>
            </a:r>
            <a:endParaRPr lang="pt-PT" sz="17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29161"/>
            <a:ext cx="5946055" cy="330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64088" y="4869160"/>
            <a:ext cx="2555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200" b="1" dirty="0"/>
              <a:t>*</a:t>
            </a:r>
            <a:r>
              <a:rPr lang="pt-PT" sz="1200" dirty="0"/>
              <a:t> Esta banda de radiação </a:t>
            </a:r>
            <a:r>
              <a:rPr lang="pt-PT" sz="1200" dirty="0" smtClean="0"/>
              <a:t>UV não </a:t>
            </a:r>
            <a:r>
              <a:rPr lang="pt-PT" sz="1200" dirty="0"/>
              <a:t>é relevante para as </a:t>
            </a:r>
            <a:r>
              <a:rPr lang="pt-PT" sz="1200" dirty="0" smtClean="0"/>
              <a:t>reações de </a:t>
            </a:r>
            <a:r>
              <a:rPr lang="pt-PT" sz="1200" dirty="0"/>
              <a:t>que vamos falar.</a:t>
            </a:r>
          </a:p>
        </p:txBody>
      </p:sp>
    </p:spTree>
    <p:extLst>
      <p:ext uri="{BB962C8B-B14F-4D97-AF65-F5344CB8AC3E}">
        <p14:creationId xmlns:p14="http://schemas.microsoft.com/office/powerpoint/2010/main" val="1331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400092" y="1596569"/>
            <a:ext cx="29163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/>
              <a:t>Como vemos no esquema da </a:t>
            </a:r>
            <a:r>
              <a:rPr lang="pt-PT" sz="1600" dirty="0" smtClean="0"/>
              <a:t>figura, </a:t>
            </a:r>
            <a:r>
              <a:rPr lang="pt-PT" sz="1600" dirty="0"/>
              <a:t>as três bandas de radiação são </a:t>
            </a:r>
            <a:r>
              <a:rPr lang="pt-PT" sz="1600" dirty="0" smtClean="0"/>
              <a:t>absorvidas em </a:t>
            </a:r>
            <a:r>
              <a:rPr lang="pt-PT" sz="1600" dirty="0"/>
              <a:t>camadas diferentes da atmosfera.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58727"/>
            <a:ext cx="4320480" cy="284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47564" y="3893854"/>
            <a:ext cx="784887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50" dirty="0"/>
              <a:t>Se as radiações UV de maior energia não fossem absorvidas pela </a:t>
            </a:r>
            <a:r>
              <a:rPr lang="pt-PT" sz="1650" dirty="0" smtClean="0"/>
              <a:t>atmosfera, provavelmente </a:t>
            </a:r>
            <a:r>
              <a:rPr lang="pt-PT" sz="1650" dirty="0"/>
              <a:t>não se teria desenvolvido vida tal como a conhecemos </a:t>
            </a:r>
            <a:r>
              <a:rPr lang="pt-PT" sz="1650" dirty="0" smtClean="0"/>
              <a:t>na Terra</a:t>
            </a:r>
            <a:r>
              <a:rPr lang="pt-PT" sz="1650" dirty="0"/>
              <a:t>.</a:t>
            </a:r>
          </a:p>
          <a:p>
            <a:pPr algn="just"/>
            <a:endParaRPr lang="pt-PT" sz="1650" dirty="0" smtClean="0"/>
          </a:p>
          <a:p>
            <a:pPr algn="just"/>
            <a:r>
              <a:rPr lang="pt-PT" sz="1650" dirty="0" smtClean="0"/>
              <a:t>Da </a:t>
            </a:r>
            <a:r>
              <a:rPr lang="pt-PT" sz="1650" dirty="0"/>
              <a:t>análise da figura conclui-se que</a:t>
            </a:r>
            <a:r>
              <a:rPr lang="pt-PT" sz="1650" dirty="0" smtClean="0"/>
              <a:t>:</a:t>
            </a:r>
          </a:p>
          <a:p>
            <a:pPr algn="just"/>
            <a:r>
              <a:rPr lang="pt-PT" sz="1650" dirty="0" smtClean="0">
                <a:solidFill>
                  <a:srgbClr val="552579"/>
                </a:solidFill>
              </a:rPr>
              <a:t>•</a:t>
            </a:r>
            <a:r>
              <a:rPr lang="pt-PT" sz="1650" dirty="0" smtClean="0"/>
              <a:t> </a:t>
            </a:r>
            <a:r>
              <a:rPr lang="pt-PT" sz="1650" dirty="0"/>
              <a:t>os UVC são absorvidos na termosfera e também na estratosfera, </a:t>
            </a:r>
            <a:r>
              <a:rPr lang="pt-PT" sz="1650" dirty="0" smtClean="0"/>
              <a:t>não chegando </a:t>
            </a:r>
            <a:r>
              <a:rPr lang="pt-PT" sz="1650" dirty="0"/>
              <a:t>à troposfera;</a:t>
            </a:r>
          </a:p>
          <a:p>
            <a:pPr algn="just"/>
            <a:r>
              <a:rPr lang="pt-PT" sz="1650" dirty="0" smtClean="0">
                <a:solidFill>
                  <a:srgbClr val="552579"/>
                </a:solidFill>
              </a:rPr>
              <a:t>•</a:t>
            </a:r>
            <a:r>
              <a:rPr lang="pt-PT" sz="1650" dirty="0" smtClean="0"/>
              <a:t> </a:t>
            </a:r>
            <a:r>
              <a:rPr lang="pt-PT" sz="1650" dirty="0"/>
              <a:t>os UVB são bastante absorvidos até chegarem à troposfera, mas </a:t>
            </a:r>
            <a:r>
              <a:rPr lang="pt-PT" sz="1650" dirty="0" smtClean="0"/>
              <a:t>parte desta </a:t>
            </a:r>
            <a:r>
              <a:rPr lang="pt-PT" sz="1650" dirty="0"/>
              <a:t>radiação ainda pode atingir a superfície terrestre;</a:t>
            </a:r>
          </a:p>
          <a:p>
            <a:pPr algn="just"/>
            <a:r>
              <a:rPr lang="pt-PT" sz="1650" dirty="0">
                <a:solidFill>
                  <a:srgbClr val="552579"/>
                </a:solidFill>
              </a:rPr>
              <a:t>•</a:t>
            </a:r>
            <a:r>
              <a:rPr lang="pt-PT" sz="1650" dirty="0"/>
              <a:t> os UVA, embora sejam parcialmente absorvidos ao longo do seu </a:t>
            </a:r>
            <a:r>
              <a:rPr lang="pt-PT" sz="1650" dirty="0" smtClean="0"/>
              <a:t>percurso pela </a:t>
            </a:r>
            <a:r>
              <a:rPr lang="pt-PT" sz="1650" dirty="0"/>
              <a:t>atmosfera, chegam à troposfera e atingem a superfície terrestre.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1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83568" y="1023016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Esta absorção de radiação ultravioleta ocorre através de </a:t>
            </a:r>
            <a:r>
              <a:rPr lang="pt-PT" dirty="0" smtClean="0"/>
              <a:t>processos fotoquímicos de </a:t>
            </a:r>
            <a:r>
              <a:rPr lang="pt-PT" dirty="0"/>
              <a:t>interação com as moléculas da atmosfera, essencialmente </a:t>
            </a:r>
            <a:r>
              <a:rPr lang="pt-PT" dirty="0" smtClean="0"/>
              <a:t>processos de </a:t>
            </a:r>
            <a:r>
              <a:rPr lang="pt-PT" b="1" dirty="0" err="1"/>
              <a:t>fotodissociação</a:t>
            </a:r>
            <a:r>
              <a:rPr lang="pt-PT" dirty="0"/>
              <a:t> e </a:t>
            </a:r>
            <a:r>
              <a:rPr lang="pt-PT" b="1" dirty="0"/>
              <a:t>fotoionização</a:t>
            </a:r>
            <a:r>
              <a:rPr lang="pt-PT" dirty="0" smtClean="0"/>
              <a:t>.</a:t>
            </a:r>
          </a:p>
          <a:p>
            <a:pPr algn="just"/>
            <a:endParaRPr lang="pt-PT" sz="800" dirty="0"/>
          </a:p>
          <a:p>
            <a:pPr algn="just"/>
            <a:r>
              <a:rPr lang="pt-PT" dirty="0"/>
              <a:t>Um dos processos de absorção que ocorre nessas camadas superiores </a:t>
            </a:r>
            <a:r>
              <a:rPr lang="pt-PT" dirty="0" smtClean="0"/>
              <a:t>da atmosfera </a:t>
            </a:r>
            <a:r>
              <a:rPr lang="pt-PT" dirty="0"/>
              <a:t>corresponde à </a:t>
            </a:r>
            <a:r>
              <a:rPr lang="pt-PT" b="1" dirty="0" err="1"/>
              <a:t>fotodissociação</a:t>
            </a:r>
            <a:r>
              <a:rPr lang="pt-PT" b="1" dirty="0"/>
              <a:t> </a:t>
            </a:r>
            <a:r>
              <a:rPr lang="pt-PT" dirty="0"/>
              <a:t>das moléculas de N</a:t>
            </a:r>
            <a:r>
              <a:rPr lang="pt-PT" baseline="-25000" dirty="0"/>
              <a:t>2</a:t>
            </a:r>
            <a:r>
              <a:rPr lang="pt-PT" dirty="0"/>
              <a:t> e O</a:t>
            </a:r>
            <a:r>
              <a:rPr lang="pt-PT" baseline="-25000" dirty="0"/>
              <a:t>2</a:t>
            </a:r>
            <a:r>
              <a:rPr lang="pt-PT" dirty="0"/>
              <a:t> presentes.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3188644"/>
            <a:ext cx="7308304" cy="326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75556" y="836712"/>
            <a:ext cx="799288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PT" sz="1700" dirty="0"/>
              <a:t>As moléculas de nitrogénio e oxigénio </a:t>
            </a:r>
            <a:r>
              <a:rPr lang="pt-PT" sz="1700" dirty="0" smtClean="0"/>
              <a:t>separam‑se </a:t>
            </a:r>
            <a:r>
              <a:rPr lang="pt-PT" sz="1700" dirty="0"/>
              <a:t>nos seus átomos constituintes.</a:t>
            </a:r>
          </a:p>
          <a:p>
            <a:pPr algn="just">
              <a:spcAft>
                <a:spcPts val="600"/>
              </a:spcAft>
            </a:pPr>
            <a:r>
              <a:rPr lang="pt-PT" sz="1700" dirty="0"/>
              <a:t>Esses átomos isolados têm eletrões desemparelhados </a:t>
            </a:r>
            <a:r>
              <a:rPr lang="pt-PT" sz="1700" dirty="0" smtClean="0"/>
              <a:t>preparados para </a:t>
            </a:r>
            <a:r>
              <a:rPr lang="pt-PT" sz="1700" dirty="0"/>
              <a:t>estabelecer ligações químicas e, por isso, são muito reativos. Assim </a:t>
            </a:r>
            <a:r>
              <a:rPr lang="pt-PT" sz="1700" dirty="0" smtClean="0"/>
              <a:t>que possível</a:t>
            </a:r>
            <a:r>
              <a:rPr lang="pt-PT" sz="1700" dirty="0"/>
              <a:t>, estes átomos vão estabelecer novas ligações químicas.</a:t>
            </a:r>
          </a:p>
          <a:p>
            <a:pPr algn="just">
              <a:spcAft>
                <a:spcPts val="600"/>
              </a:spcAft>
            </a:pPr>
            <a:r>
              <a:rPr lang="pt-PT" sz="1700" dirty="0"/>
              <a:t>A estes átomos isolados chamamos </a:t>
            </a:r>
            <a:r>
              <a:rPr lang="pt-PT" sz="1700" b="1" dirty="0"/>
              <a:t>radicais livres </a:t>
            </a:r>
            <a:r>
              <a:rPr lang="pt-PT" sz="1700" dirty="0"/>
              <a:t>e </a:t>
            </a:r>
            <a:r>
              <a:rPr lang="pt-PT" sz="1700" dirty="0" smtClean="0"/>
              <a:t>representamo-los, como </a:t>
            </a:r>
            <a:r>
              <a:rPr lang="pt-PT" sz="1700" dirty="0"/>
              <a:t>se vê na página anterior, por um ponto junto ao símbolo químico: N• e O•.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55" y="3050938"/>
            <a:ext cx="6735291" cy="81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75556" y="4077072"/>
            <a:ext cx="799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PT" sz="1700" dirty="0"/>
              <a:t>No entanto, a radiação UVC é suficientemente energética para chegar </a:t>
            </a:r>
            <a:r>
              <a:rPr lang="pt-PT" sz="1700" dirty="0" smtClean="0"/>
              <a:t>a remover </a:t>
            </a:r>
            <a:r>
              <a:rPr lang="pt-PT" sz="1700" dirty="0"/>
              <a:t>eletrões aos átomos e moléculas presentes na termosfera, </a:t>
            </a:r>
            <a:r>
              <a:rPr lang="pt-PT" sz="1700" b="1" dirty="0" smtClean="0"/>
              <a:t>ionizando-os</a:t>
            </a:r>
            <a:r>
              <a:rPr lang="pt-PT" sz="1700" dirty="0" smtClean="0"/>
              <a:t>. </a:t>
            </a:r>
          </a:p>
          <a:p>
            <a:pPr algn="just">
              <a:spcAft>
                <a:spcPts val="600"/>
              </a:spcAft>
            </a:pPr>
            <a:r>
              <a:rPr lang="pt-PT" sz="1700" dirty="0" smtClean="0"/>
              <a:t>É </a:t>
            </a:r>
            <a:r>
              <a:rPr lang="pt-PT" sz="1700" dirty="0"/>
              <a:t>o que acontece nos processos: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71" y="5157192"/>
            <a:ext cx="4129459" cy="154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923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965627"/>
            <a:ext cx="7632848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PT" dirty="0"/>
              <a:t>Os iões positivos formados através destes processos de </a:t>
            </a:r>
            <a:r>
              <a:rPr lang="pt-PT" b="1" dirty="0"/>
              <a:t>fotoionização</a:t>
            </a:r>
            <a:r>
              <a:rPr lang="pt-PT" dirty="0"/>
              <a:t> </a:t>
            </a:r>
            <a:r>
              <a:rPr lang="pt-PT" dirty="0" smtClean="0"/>
              <a:t>são quimicamente </a:t>
            </a:r>
            <a:r>
              <a:rPr lang="pt-PT" dirty="0"/>
              <a:t>muito reativos, tal como os radicais livres. Mas, ao </a:t>
            </a:r>
            <a:r>
              <a:rPr lang="pt-PT" dirty="0" smtClean="0"/>
              <a:t>contrário dos </a:t>
            </a:r>
            <a:r>
              <a:rPr lang="pt-PT" dirty="0"/>
              <a:t>radicais livres, que são neutros, estes iões têm carga elétrica.</a:t>
            </a:r>
          </a:p>
          <a:p>
            <a:pPr algn="just">
              <a:spcAft>
                <a:spcPts val="600"/>
              </a:spcAft>
            </a:pPr>
            <a:r>
              <a:rPr lang="pt-PT" dirty="0"/>
              <a:t>A posterior captura de eletrões por estes iões ocorre com libertação </a:t>
            </a:r>
            <a:r>
              <a:rPr lang="pt-PT" dirty="0" smtClean="0"/>
              <a:t>de energia </a:t>
            </a:r>
            <a:r>
              <a:rPr lang="pt-PT" dirty="0"/>
              <a:t>sob a forma de calor, contribuindo para a ocorrência de </a:t>
            </a:r>
            <a:r>
              <a:rPr lang="pt-PT" dirty="0" smtClean="0"/>
              <a:t>temperaturas elevadas </a:t>
            </a:r>
            <a:r>
              <a:rPr lang="pt-PT" dirty="0"/>
              <a:t>na termosfera.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60" y="3258573"/>
            <a:ext cx="7092280" cy="117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9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1621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573</Words>
  <Application>Microsoft Office PowerPoint</Application>
  <PresentationFormat>Apresentação no Ecrã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128</cp:revision>
  <dcterms:created xsi:type="dcterms:W3CDTF">2011-12-12T15:36:58Z</dcterms:created>
  <dcterms:modified xsi:type="dcterms:W3CDTF">2015-05-22T14:22:13Z</dcterms:modified>
</cp:coreProperties>
</file>