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70" r:id="rId3"/>
    <p:sldId id="271" r:id="rId4"/>
    <p:sldId id="272" r:id="rId5"/>
    <p:sldId id="273" r:id="rId6"/>
    <p:sldId id="274" r:id="rId7"/>
  </p:sldIdLst>
  <p:sldSz cx="9144000" cy="6858000" type="screen4x3"/>
  <p:notesSz cx="6858000" cy="9144000"/>
  <p:custDataLst>
    <p:tags r:id="rId9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612A8A"/>
    <a:srgbClr val="DA0000"/>
    <a:srgbClr val="555555"/>
    <a:srgbClr val="F6C038"/>
    <a:srgbClr val="8DC63F"/>
    <a:srgbClr val="00ABCD"/>
    <a:srgbClr val="000000"/>
    <a:srgbClr val="FFFFFF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22-05-2015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t="28007"/>
          <a:stretch/>
        </p:blipFill>
        <p:spPr bwMode="auto">
          <a:xfrm>
            <a:off x="2345950" y="1856354"/>
            <a:ext cx="6798050" cy="5001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-180528" y="1071524"/>
            <a:ext cx="72908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b="1" dirty="0">
                <a:solidFill>
                  <a:srgbClr val="552579"/>
                </a:solidFill>
              </a:rPr>
              <a:t>Soluções, coloides e suspensões</a:t>
            </a:r>
            <a:endParaRPr lang="pt-PT" sz="4800" dirty="0" smtClean="0">
              <a:solidFill>
                <a:srgbClr val="552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39552" y="1028343"/>
            <a:ext cx="8064896" cy="3041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Quando misturamos duas ou mais substâncias, dispersamos, ou </a:t>
            </a:r>
            <a:r>
              <a:rPr lang="pt-PT" dirty="0" smtClean="0"/>
              <a:t>espalhamos, uma </a:t>
            </a:r>
            <a:r>
              <a:rPr lang="pt-PT" dirty="0"/>
              <a:t>ou mais substâncias em outra. De uma forma genérica </a:t>
            </a:r>
            <a:r>
              <a:rPr lang="pt-PT" dirty="0" smtClean="0"/>
              <a:t>chamamos a </a:t>
            </a:r>
            <a:r>
              <a:rPr lang="pt-PT" dirty="0"/>
              <a:t>essas misturas </a:t>
            </a:r>
            <a:r>
              <a:rPr lang="pt-PT" b="1" dirty="0"/>
              <a:t>dispersões</a:t>
            </a:r>
            <a:r>
              <a:rPr lang="pt-PT" dirty="0" smtClean="0"/>
              <a:t>.</a:t>
            </a:r>
          </a:p>
          <a:p>
            <a:pPr algn="just">
              <a:lnSpc>
                <a:spcPts val="2300"/>
              </a:lnSpc>
            </a:pPr>
            <a:endParaRPr lang="pt-PT" sz="1200" dirty="0"/>
          </a:p>
          <a:p>
            <a:pPr algn="just">
              <a:lnSpc>
                <a:spcPts val="2300"/>
              </a:lnSpc>
            </a:pPr>
            <a:r>
              <a:rPr lang="pt-PT" dirty="0"/>
              <a:t>As substâncias que compõem essas dispersões podem, ou não, estar </a:t>
            </a:r>
            <a:r>
              <a:rPr lang="pt-PT" dirty="0" smtClean="0"/>
              <a:t>no mesmo </a:t>
            </a:r>
            <a:r>
              <a:rPr lang="pt-PT" dirty="0"/>
              <a:t>estado, podendo a dispersão resultante estar em qualquer um </a:t>
            </a:r>
            <a:r>
              <a:rPr lang="pt-PT" dirty="0" smtClean="0"/>
              <a:t>dos três </a:t>
            </a:r>
            <a:r>
              <a:rPr lang="pt-PT" dirty="0"/>
              <a:t>estados possíveis. Logo, podemos ter dispersões gasosas, líquidas </a:t>
            </a:r>
            <a:r>
              <a:rPr lang="pt-PT" dirty="0" smtClean="0"/>
              <a:t>ou sólidas</a:t>
            </a:r>
            <a:r>
              <a:rPr lang="pt-PT" dirty="0"/>
              <a:t>. Consoante o tamanho das partículas dispersas, as </a:t>
            </a:r>
            <a:r>
              <a:rPr lang="pt-PT" dirty="0" smtClean="0"/>
              <a:t>dispersões podem</a:t>
            </a:r>
            <a:r>
              <a:rPr lang="pt-PT" dirty="0"/>
              <a:t>, ou não, parecer homogéneas a olho nu. Assim, podem </a:t>
            </a:r>
            <a:r>
              <a:rPr lang="pt-PT" dirty="0" smtClean="0"/>
              <a:t>classificar-se as </a:t>
            </a:r>
            <a:r>
              <a:rPr lang="pt-PT" dirty="0"/>
              <a:t>dispersões consoante a dimensão média das partículas dispersas.</a:t>
            </a:r>
            <a:endParaRPr lang="pt-P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04" y="4563154"/>
            <a:ext cx="8160593" cy="102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265747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779" y="3001142"/>
            <a:ext cx="16287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904" y="3001141"/>
            <a:ext cx="12192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777680" y="1196752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Suspensões</a:t>
            </a:r>
            <a:endParaRPr lang="pt-PT" dirty="0"/>
          </a:p>
        </p:txBody>
      </p:sp>
      <p:sp>
        <p:nvSpPr>
          <p:cNvPr id="3" name="Rectângulo 2"/>
          <p:cNvSpPr/>
          <p:nvPr/>
        </p:nvSpPr>
        <p:spPr>
          <a:xfrm>
            <a:off x="323528" y="1628800"/>
            <a:ext cx="24523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O tamanho das </a:t>
            </a:r>
            <a:r>
              <a:rPr lang="pt-PT" sz="1600" dirty="0" smtClean="0"/>
              <a:t>partículas dispersas </a:t>
            </a:r>
            <a:r>
              <a:rPr lang="pt-PT" sz="1600" dirty="0"/>
              <a:t>é superior a 1 </a:t>
            </a:r>
            <a:r>
              <a:rPr lang="pt-PT" sz="1600" dirty="0" err="1" smtClean="0"/>
              <a:t>μm</a:t>
            </a:r>
            <a:r>
              <a:rPr lang="pt-PT" sz="1600" dirty="0" smtClean="0"/>
              <a:t> (10</a:t>
            </a:r>
            <a:r>
              <a:rPr lang="pt-PT" sz="1600" baseline="30000" dirty="0" smtClean="0"/>
              <a:t>-6</a:t>
            </a:r>
            <a:r>
              <a:rPr lang="pt-PT" sz="1600" dirty="0" smtClean="0"/>
              <a:t> m</a:t>
            </a:r>
            <a:r>
              <a:rPr lang="pt-PT" sz="1600" dirty="0"/>
              <a:t>).</a:t>
            </a:r>
            <a:endParaRPr lang="pt-PT" sz="1600" dirty="0"/>
          </a:p>
        </p:txBody>
      </p:sp>
      <p:sp>
        <p:nvSpPr>
          <p:cNvPr id="4" name="Rectângulo 3"/>
          <p:cNvSpPr/>
          <p:nvPr/>
        </p:nvSpPr>
        <p:spPr>
          <a:xfrm>
            <a:off x="35496" y="4697849"/>
            <a:ext cx="30060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 smtClean="0"/>
              <a:t>As suspensões líquidas parecem homogéneas quando agitadas mas as partículas dispersas depositam-se no fundo quando em repouso.</a:t>
            </a:r>
            <a:endParaRPr lang="pt-PT" sz="1600" dirty="0"/>
          </a:p>
        </p:txBody>
      </p:sp>
      <p:sp>
        <p:nvSpPr>
          <p:cNvPr id="5" name="Rectângulo 4"/>
          <p:cNvSpPr/>
          <p:nvPr/>
        </p:nvSpPr>
        <p:spPr>
          <a:xfrm>
            <a:off x="3566543" y="919753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/>
              <a:t>Coloides ou soluções coloidais</a:t>
            </a:r>
            <a:endParaRPr lang="pt-PT" dirty="0"/>
          </a:p>
        </p:txBody>
      </p:sp>
      <p:sp>
        <p:nvSpPr>
          <p:cNvPr id="6" name="Rectângulo 5"/>
          <p:cNvSpPr/>
          <p:nvPr/>
        </p:nvSpPr>
        <p:spPr>
          <a:xfrm>
            <a:off x="3275856" y="1657375"/>
            <a:ext cx="28106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O tamanho das </a:t>
            </a:r>
            <a:r>
              <a:rPr lang="pt-PT" sz="1600" dirty="0" smtClean="0"/>
              <a:t>partículas dispersas </a:t>
            </a:r>
            <a:r>
              <a:rPr lang="pt-PT" sz="1600" dirty="0"/>
              <a:t>está entre 1 </a:t>
            </a:r>
            <a:r>
              <a:rPr lang="pt-PT" sz="1600" dirty="0" err="1" smtClean="0"/>
              <a:t>nm</a:t>
            </a:r>
            <a:r>
              <a:rPr lang="pt-PT" sz="1600" dirty="0" smtClean="0"/>
              <a:t> (10</a:t>
            </a:r>
            <a:r>
              <a:rPr lang="pt-PT" sz="1600" baseline="30000" dirty="0" smtClean="0"/>
              <a:t>-9</a:t>
            </a:r>
            <a:r>
              <a:rPr lang="pt-PT" sz="1600" dirty="0" smtClean="0"/>
              <a:t> </a:t>
            </a:r>
            <a:r>
              <a:rPr lang="pt-PT" sz="1600" dirty="0"/>
              <a:t>m) e 1 </a:t>
            </a:r>
            <a:r>
              <a:rPr lang="el-GR" sz="1600" dirty="0"/>
              <a:t>μ</a:t>
            </a:r>
            <a:r>
              <a:rPr lang="pt-PT" sz="1600" dirty="0"/>
              <a:t>m.</a:t>
            </a:r>
            <a:endParaRPr lang="pt-PT" sz="1600" dirty="0"/>
          </a:p>
        </p:txBody>
      </p:sp>
      <p:sp>
        <p:nvSpPr>
          <p:cNvPr id="7" name="Rectângulo 6"/>
          <p:cNvSpPr/>
          <p:nvPr/>
        </p:nvSpPr>
        <p:spPr>
          <a:xfrm>
            <a:off x="3059832" y="4698616"/>
            <a:ext cx="30837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Os coloides </a:t>
            </a:r>
            <a:r>
              <a:rPr lang="pt-PT" sz="1600" dirty="0" smtClean="0"/>
              <a:t>parecem homogéneos </a:t>
            </a:r>
            <a:r>
              <a:rPr lang="pt-PT" sz="1600" dirty="0"/>
              <a:t>mas as partículas dispersas </a:t>
            </a:r>
            <a:r>
              <a:rPr lang="pt-PT" sz="1600" dirty="0" smtClean="0"/>
              <a:t>podem ver-se </a:t>
            </a:r>
            <a:r>
              <a:rPr lang="pt-PT" sz="1600" dirty="0"/>
              <a:t>ao microscópio e provocam </a:t>
            </a:r>
            <a:r>
              <a:rPr lang="pt-PT" sz="1600" dirty="0" smtClean="0"/>
              <a:t>difusão </a:t>
            </a:r>
            <a:r>
              <a:rPr lang="pt-PT" sz="1600" dirty="0"/>
              <a:t>da luz quando </a:t>
            </a:r>
            <a:r>
              <a:rPr lang="pt-PT" sz="1600" dirty="0" smtClean="0"/>
              <a:t>atravessados por </a:t>
            </a:r>
            <a:r>
              <a:rPr lang="pt-PT" sz="1600" dirty="0"/>
              <a:t>um feixe luminoso (efeito de </a:t>
            </a:r>
            <a:r>
              <a:rPr lang="pt-PT" sz="1600" dirty="0" err="1"/>
              <a:t>Tyndall</a:t>
            </a:r>
            <a:r>
              <a:rPr lang="pt-PT" sz="1600" dirty="0"/>
              <a:t>).</a:t>
            </a:r>
            <a:endParaRPr lang="pt-PT" sz="1600" dirty="0"/>
          </a:p>
        </p:txBody>
      </p:sp>
      <p:sp>
        <p:nvSpPr>
          <p:cNvPr id="8" name="Rectângulo 7"/>
          <p:cNvSpPr/>
          <p:nvPr/>
        </p:nvSpPr>
        <p:spPr>
          <a:xfrm>
            <a:off x="7097613" y="1096402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Soluções</a:t>
            </a:r>
            <a:endParaRPr lang="pt-PT" dirty="0"/>
          </a:p>
        </p:txBody>
      </p:sp>
      <p:sp>
        <p:nvSpPr>
          <p:cNvPr id="9" name="Rectângulo 8"/>
          <p:cNvSpPr/>
          <p:nvPr/>
        </p:nvSpPr>
        <p:spPr>
          <a:xfrm>
            <a:off x="6665565" y="1657375"/>
            <a:ext cx="2016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O tamanho das </a:t>
            </a:r>
            <a:r>
              <a:rPr lang="pt-PT" sz="1600" dirty="0" smtClean="0"/>
              <a:t>partículas dispersas </a:t>
            </a:r>
            <a:r>
              <a:rPr lang="pt-PT" sz="1600" dirty="0"/>
              <a:t>é inferior a 1 </a:t>
            </a:r>
            <a:r>
              <a:rPr lang="pt-PT" sz="1600" dirty="0" err="1"/>
              <a:t>nm</a:t>
            </a:r>
            <a:r>
              <a:rPr lang="pt-PT" sz="1600" dirty="0"/>
              <a:t>.</a:t>
            </a:r>
            <a:endParaRPr lang="pt-PT" sz="1600" dirty="0"/>
          </a:p>
        </p:txBody>
      </p:sp>
      <p:sp>
        <p:nvSpPr>
          <p:cNvPr id="10" name="Rectângulo 9"/>
          <p:cNvSpPr/>
          <p:nvPr/>
        </p:nvSpPr>
        <p:spPr>
          <a:xfrm>
            <a:off x="6289203" y="4698616"/>
            <a:ext cx="28193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/>
              <a:t>As soluções, por vezes designadas soluções verdadeiras, são </a:t>
            </a:r>
            <a:r>
              <a:rPr lang="pt-PT" sz="1600" dirty="0" smtClean="0"/>
              <a:t>perfeitamente homogéneas</a:t>
            </a:r>
            <a:r>
              <a:rPr lang="pt-PT" sz="1600" dirty="0"/>
              <a:t>. </a:t>
            </a:r>
            <a:r>
              <a:rPr lang="pt-PT" sz="1600" dirty="0" smtClean="0"/>
              <a:t>As partículas </a:t>
            </a:r>
            <a:r>
              <a:rPr lang="pt-PT" sz="1600" dirty="0"/>
              <a:t>dispersas não são observáveis </a:t>
            </a:r>
            <a:r>
              <a:rPr lang="pt-PT" sz="1600" dirty="0" smtClean="0"/>
              <a:t>nem mesmo </a:t>
            </a:r>
            <a:r>
              <a:rPr lang="pt-PT" sz="1600" dirty="0"/>
              <a:t>ao microscópio ótico.</a:t>
            </a:r>
            <a:endParaRPr lang="pt-PT" sz="1600" dirty="0"/>
          </a:p>
        </p:txBody>
      </p:sp>
      <p:sp>
        <p:nvSpPr>
          <p:cNvPr id="11" name="Rectângulo 10"/>
          <p:cNvSpPr/>
          <p:nvPr/>
        </p:nvSpPr>
        <p:spPr>
          <a:xfrm>
            <a:off x="7097613" y="6597352"/>
            <a:ext cx="2010891" cy="2160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90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03548" y="1052736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Na </a:t>
            </a:r>
            <a:r>
              <a:rPr lang="pt-PT" dirty="0">
                <a:solidFill>
                  <a:srgbClr val="552579"/>
                </a:solidFill>
              </a:rPr>
              <a:t>Tabela I</a:t>
            </a:r>
            <a:r>
              <a:rPr lang="pt-PT" dirty="0"/>
              <a:t>, encontram-se alguns exemplos de dispersões em </a:t>
            </a:r>
            <a:r>
              <a:rPr lang="pt-PT" dirty="0" smtClean="0"/>
              <a:t>diferentes estados </a:t>
            </a:r>
            <a:r>
              <a:rPr lang="pt-PT" dirty="0"/>
              <a:t>físicos.</a:t>
            </a:r>
            <a:endParaRPr lang="pt-PT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973" y="2162477"/>
            <a:ext cx="6908055" cy="371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90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887" y="908720"/>
            <a:ext cx="6740227" cy="569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7097613" y="6597352"/>
            <a:ext cx="2010891" cy="2160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90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19572" y="126876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Em química, as soluções líquidas são as mais frequentes, e em </a:t>
            </a:r>
            <a:r>
              <a:rPr lang="pt-PT" dirty="0" smtClean="0"/>
              <a:t>muitos casos </a:t>
            </a:r>
            <a:r>
              <a:rPr lang="pt-PT" dirty="0"/>
              <a:t>correspondem a soluções aquosas, ou seja, soluções em que </a:t>
            </a:r>
            <a:r>
              <a:rPr lang="pt-PT" dirty="0" smtClean="0"/>
              <a:t>o solvente é </a:t>
            </a:r>
            <a:r>
              <a:rPr lang="pt-PT" dirty="0"/>
              <a:t>a água. No entanto, existem outros solventes como é o caso dos </a:t>
            </a:r>
            <a:r>
              <a:rPr lang="pt-PT" dirty="0" smtClean="0"/>
              <a:t>solventes orgânicos</a:t>
            </a:r>
            <a:r>
              <a:rPr lang="pt-PT" dirty="0"/>
              <a:t>.</a:t>
            </a:r>
            <a:endParaRPr lang="pt-PT" dirty="0"/>
          </a:p>
        </p:txBody>
      </p:sp>
      <p:sp>
        <p:nvSpPr>
          <p:cNvPr id="3" name="Rectângulo 2"/>
          <p:cNvSpPr/>
          <p:nvPr/>
        </p:nvSpPr>
        <p:spPr>
          <a:xfrm>
            <a:off x="719572" y="2551837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Mas para lá da descrição qualitativa das soluções indicando o(s) soluto(s)</a:t>
            </a:r>
          </a:p>
          <a:p>
            <a:pPr algn="just"/>
            <a:r>
              <a:rPr lang="pt-PT" dirty="0"/>
              <a:t>e o solvente, é necessário ter uma descrição quantitativa, indicando as </a:t>
            </a:r>
            <a:r>
              <a:rPr lang="pt-PT" dirty="0" smtClean="0"/>
              <a:t>proporções destes </a:t>
            </a:r>
            <a:r>
              <a:rPr lang="pt-PT" dirty="0"/>
              <a:t>componentes.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090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318</Words>
  <Application>Microsoft Office PowerPoint</Application>
  <PresentationFormat>Apresentação no Ecrã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7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134</cp:revision>
  <dcterms:created xsi:type="dcterms:W3CDTF">2011-12-12T15:36:58Z</dcterms:created>
  <dcterms:modified xsi:type="dcterms:W3CDTF">2015-05-22T09:37:17Z</dcterms:modified>
</cp:coreProperties>
</file>