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70" r:id="rId3"/>
    <p:sldId id="271" r:id="rId4"/>
    <p:sldId id="272" r:id="rId5"/>
    <p:sldId id="273" r:id="rId6"/>
    <p:sldId id="274" r:id="rId7"/>
    <p:sldId id="275" r:id="rId8"/>
    <p:sldId id="276" r:id="rId9"/>
    <p:sldId id="277" r:id="rId10"/>
    <p:sldId id="278" r:id="rId11"/>
  </p:sldIdLst>
  <p:sldSz cx="9144000" cy="6858000" type="screen4x3"/>
  <p:notesSz cx="6858000" cy="9144000"/>
  <p:custDataLst>
    <p:tags r:id="rId13"/>
  </p:custDataLst>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C038"/>
    <a:srgbClr val="8DC63F"/>
    <a:srgbClr val="00ABCD"/>
    <a:srgbClr val="DA0000"/>
    <a:srgbClr val="000000"/>
    <a:srgbClr val="FFFFFF"/>
    <a:srgbClr val="E60000"/>
    <a:srgbClr val="CC0000"/>
    <a:srgbClr val="FF6600"/>
    <a:srgbClr val="DB55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224" y="-156"/>
      </p:cViewPr>
      <p:guideLst>
        <p:guide orient="horz" pos="2160"/>
        <p:guide pos="2880"/>
      </p:guideLst>
    </p:cSldViewPr>
  </p:slideViewPr>
  <p:notesTextViewPr>
    <p:cViewPr>
      <p:scale>
        <a:sx n="1" d="1"/>
        <a:sy n="1" d="1"/>
      </p:scale>
      <p:origin x="0" y="0"/>
    </p:cViewPr>
  </p:notesTextViewPr>
  <p:notesViewPr>
    <p:cSldViewPr>
      <p:cViewPr varScale="1">
        <p:scale>
          <a:sx n="102" d="100"/>
          <a:sy n="102" d="100"/>
        </p:scale>
        <p:origin x="-355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7C8FF8-27BF-43F9-A342-5A87BDAF45A4}" type="datetimeFigureOut">
              <a:rPr lang="pt-PT" smtClean="0"/>
              <a:t>21-05-2015</a:t>
            </a:fld>
            <a:endParaRPr lang="pt-PT"/>
          </a:p>
        </p:txBody>
      </p:sp>
      <p:sp>
        <p:nvSpPr>
          <p:cNvPr id="4" name="Marcador de Posição da Imagem do Diapositivo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6" name="Marcador de Posição do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A1F0F2-6CF6-4A71-A559-C706F1A51E4F}" type="slidenum">
              <a:rPr lang="pt-PT" smtClean="0"/>
              <a:t>‹nº›</a:t>
            </a:fld>
            <a:endParaRPr lang="pt-PT"/>
          </a:p>
        </p:txBody>
      </p:sp>
    </p:spTree>
    <p:extLst>
      <p:ext uri="{BB962C8B-B14F-4D97-AF65-F5344CB8AC3E}">
        <p14:creationId xmlns:p14="http://schemas.microsoft.com/office/powerpoint/2010/main" val="3656325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FF6600"/>
                </a:solidFill>
              </a:defRPr>
            </a:lvl1pPr>
          </a:lstStyle>
          <a:p>
            <a:r>
              <a:rPr lang="en-US" dirty="0" smtClean="0"/>
              <a:t>Click to edit Master title style</a:t>
            </a:r>
            <a:endParaRPr lang="pt-PT"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55555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pt-PT" dirty="0"/>
          </a:p>
        </p:txBody>
      </p:sp>
    </p:spTree>
    <p:extLst>
      <p:ext uri="{BB962C8B-B14F-4D97-AF65-F5344CB8AC3E}">
        <p14:creationId xmlns:p14="http://schemas.microsoft.com/office/powerpoint/2010/main" val="193478637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03649" y="172269"/>
            <a:ext cx="6786614" cy="1070139"/>
          </a:xfrm>
          <a:prstGeom prst="rect">
            <a:avLst/>
          </a:prstGeom>
        </p:spPr>
        <p:txBody>
          <a:bodyPr vert="horz" lIns="91440" tIns="45720" rIns="91440" bIns="45720" rtlCol="0" anchor="ctr">
            <a:noAutofit/>
          </a:bodyPr>
          <a:lstStyle/>
          <a:p>
            <a:r>
              <a:rPr lang="en-US" dirty="0" smtClean="0"/>
              <a:t>Click to edit Master title style</a:t>
            </a:r>
            <a:endParaRPr lang="pt-PT" dirty="0"/>
          </a:p>
        </p:txBody>
      </p:sp>
      <p:sp>
        <p:nvSpPr>
          <p:cNvPr id="3" name="Text Placeholder 2"/>
          <p:cNvSpPr>
            <a:spLocks noGrp="1"/>
          </p:cNvSpPr>
          <p:nvPr>
            <p:ph type="body" idx="1"/>
          </p:nvPr>
        </p:nvSpPr>
        <p:spPr>
          <a:xfrm>
            <a:off x="457200" y="1875340"/>
            <a:ext cx="8229600" cy="449309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pt-PT"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10442" y="162093"/>
            <a:ext cx="426054" cy="522012"/>
          </a:xfrm>
          <a:prstGeom prst="rect">
            <a:avLst/>
          </a:prstGeom>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5429" y="162093"/>
            <a:ext cx="754144" cy="399697"/>
          </a:xfrm>
          <a:prstGeom prst="rect">
            <a:avLst/>
          </a:prstGeom>
        </p:spPr>
      </p:pic>
      <p:sp>
        <p:nvSpPr>
          <p:cNvPr id="7" name="TextBox 11"/>
          <p:cNvSpPr txBox="1"/>
          <p:nvPr userDrawn="1"/>
        </p:nvSpPr>
        <p:spPr>
          <a:xfrm>
            <a:off x="6373353" y="6597932"/>
            <a:ext cx="2595352" cy="215444"/>
          </a:xfrm>
          <a:prstGeom prst="rect">
            <a:avLst/>
          </a:prstGeom>
          <a:noFill/>
        </p:spPr>
        <p:txBody>
          <a:bodyPr wrap="square" rtlCol="0">
            <a:spAutoFit/>
          </a:bodyPr>
          <a:lstStyle/>
          <a:p>
            <a:pPr algn="r"/>
            <a:r>
              <a:rPr lang="pt-PT" sz="800" b="1" dirty="0" smtClean="0">
                <a:solidFill>
                  <a:srgbClr val="CC0000"/>
                </a:solidFill>
                <a:latin typeface="Arial" pitchFamily="34" charset="0"/>
                <a:cs typeface="Arial" pitchFamily="34" charset="0"/>
              </a:rPr>
              <a:t>QUÍMICA 10 </a:t>
            </a:r>
            <a:r>
              <a:rPr lang="pt-PT" sz="800" b="1" dirty="0" smtClean="0">
                <a:solidFill>
                  <a:srgbClr val="FF3300"/>
                </a:solidFill>
                <a:latin typeface="Arial"/>
                <a:cs typeface="Arial"/>
              </a:rPr>
              <a:t>•</a:t>
            </a:r>
            <a:r>
              <a:rPr lang="pt-PT" sz="800" b="1" dirty="0" smtClean="0">
                <a:solidFill>
                  <a:srgbClr val="555555"/>
                </a:solidFill>
                <a:latin typeface="Arial"/>
                <a:cs typeface="Arial"/>
              </a:rPr>
              <a:t> </a:t>
            </a:r>
            <a:r>
              <a:rPr lang="pt-PT" sz="800" b="1" dirty="0" smtClean="0">
                <a:solidFill>
                  <a:srgbClr val="555555"/>
                </a:solidFill>
                <a:latin typeface="Arial" pitchFamily="34" charset="0"/>
                <a:cs typeface="Arial" pitchFamily="34" charset="0"/>
              </a:rPr>
              <a:t>Física e Química A</a:t>
            </a:r>
            <a:r>
              <a:rPr lang="pt-PT" sz="800" b="1" baseline="0" dirty="0" smtClean="0">
                <a:solidFill>
                  <a:srgbClr val="FF3300"/>
                </a:solidFill>
                <a:latin typeface="Arial" pitchFamily="34" charset="0"/>
                <a:cs typeface="Arial" pitchFamily="34" charset="0"/>
              </a:rPr>
              <a:t> l</a:t>
            </a:r>
            <a:r>
              <a:rPr lang="pt-PT" sz="800" b="1" baseline="0" dirty="0" smtClean="0">
                <a:solidFill>
                  <a:srgbClr val="555555"/>
                </a:solidFill>
                <a:latin typeface="Arial" pitchFamily="34" charset="0"/>
                <a:cs typeface="Arial" pitchFamily="34" charset="0"/>
              </a:rPr>
              <a:t> 10.º ano</a:t>
            </a:r>
            <a:endParaRPr lang="pt-PT" sz="800" b="1" dirty="0">
              <a:solidFill>
                <a:srgbClr val="555555"/>
              </a:solidFill>
              <a:latin typeface="Arial" pitchFamily="34" charset="0"/>
              <a:cs typeface="Arial" pitchFamily="34" charset="0"/>
            </a:endParaRPr>
          </a:p>
        </p:txBody>
      </p:sp>
      <p:sp>
        <p:nvSpPr>
          <p:cNvPr id="9" name="CaixaDeTexto 8"/>
          <p:cNvSpPr txBox="1"/>
          <p:nvPr userDrawn="1"/>
        </p:nvSpPr>
        <p:spPr>
          <a:xfrm>
            <a:off x="6145630" y="309185"/>
            <a:ext cx="2369558" cy="276999"/>
          </a:xfrm>
          <a:prstGeom prst="rect">
            <a:avLst/>
          </a:prstGeom>
          <a:noFill/>
        </p:spPr>
        <p:txBody>
          <a:bodyPr wrap="none" rtlCol="0">
            <a:spAutoFit/>
          </a:bodyPr>
          <a:lstStyle/>
          <a:p>
            <a:pPr algn="r"/>
            <a:r>
              <a:rPr lang="pt-PT" sz="600" b="1" dirty="0">
                <a:solidFill>
                  <a:srgbClr val="CC0000"/>
                </a:solidFill>
              </a:rPr>
              <a:t>DOMÍNIO 1 </a:t>
            </a:r>
            <a:r>
              <a:rPr lang="pt-PT" sz="600" dirty="0"/>
              <a:t>| ELEMENTOS QUÍMICOS E SUA </a:t>
            </a:r>
            <a:r>
              <a:rPr lang="pt-PT" sz="600" dirty="0" smtClean="0"/>
              <a:t>ORGANIZAÇÃO</a:t>
            </a:r>
          </a:p>
          <a:p>
            <a:pPr algn="r"/>
            <a:r>
              <a:rPr lang="pt-PT" sz="600" dirty="0"/>
              <a:t>Massa e </a:t>
            </a:r>
            <a:r>
              <a:rPr lang="pt-PT" sz="600" dirty="0" smtClean="0"/>
              <a:t>tamanho</a:t>
            </a:r>
            <a:r>
              <a:rPr lang="pt-PT" sz="600" baseline="0" dirty="0" smtClean="0"/>
              <a:t> </a:t>
            </a:r>
            <a:r>
              <a:rPr lang="pt-PT" sz="600" dirty="0" smtClean="0"/>
              <a:t>dos </a:t>
            </a:r>
            <a:r>
              <a:rPr lang="pt-PT" sz="600" dirty="0"/>
              <a:t>átomos</a:t>
            </a:r>
          </a:p>
        </p:txBody>
      </p:sp>
    </p:spTree>
    <p:extLst>
      <p:ext uri="{BB962C8B-B14F-4D97-AF65-F5344CB8AC3E}">
        <p14:creationId xmlns:p14="http://schemas.microsoft.com/office/powerpoint/2010/main" val="2312204314"/>
      </p:ext>
    </p:extLst>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ctr" defTabSz="914400" rtl="0" eaLnBrk="1" latinLnBrk="0" hangingPunct="1">
        <a:spcBef>
          <a:spcPct val="0"/>
        </a:spcBef>
        <a:buNone/>
        <a:defRPr sz="4000" kern="1200">
          <a:solidFill>
            <a:srgbClr val="FF6600"/>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555555"/>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rgbClr val="CC0000"/>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rgbClr val="555555"/>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rgbClr val="FF3300"/>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rgbClr val="DB553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3"/>
          <p:cNvSpPr/>
          <p:nvPr/>
        </p:nvSpPr>
        <p:spPr>
          <a:xfrm>
            <a:off x="1336204" y="980728"/>
            <a:ext cx="6471592" cy="1754326"/>
          </a:xfrm>
          <a:prstGeom prst="rect">
            <a:avLst/>
          </a:prstGeom>
          <a:solidFill>
            <a:srgbClr val="FFFFFF">
              <a:alpha val="47059"/>
            </a:srgbClr>
          </a:solidFill>
        </p:spPr>
        <p:txBody>
          <a:bodyPr wrap="square">
            <a:spAutoFit/>
          </a:bodyPr>
          <a:lstStyle/>
          <a:p>
            <a:pPr algn="ctr"/>
            <a:r>
              <a:rPr lang="pt-PT" sz="5400" b="1" dirty="0">
                <a:solidFill>
                  <a:srgbClr val="DA0000"/>
                </a:solidFill>
              </a:rPr>
              <a:t>Estrutura da </a:t>
            </a:r>
            <a:endParaRPr lang="pt-PT" sz="5400" b="1" dirty="0" smtClean="0">
              <a:solidFill>
                <a:srgbClr val="DA0000"/>
              </a:solidFill>
            </a:endParaRPr>
          </a:p>
          <a:p>
            <a:pPr algn="ctr"/>
            <a:r>
              <a:rPr lang="pt-PT" sz="5400" b="1" dirty="0" smtClean="0">
                <a:solidFill>
                  <a:srgbClr val="DA0000"/>
                </a:solidFill>
              </a:rPr>
              <a:t>Tabela </a:t>
            </a:r>
            <a:r>
              <a:rPr lang="pt-PT" sz="5400" b="1" dirty="0">
                <a:solidFill>
                  <a:srgbClr val="DA0000"/>
                </a:solidFill>
              </a:rPr>
              <a:t>Periódica</a:t>
            </a:r>
            <a:endParaRPr lang="pt-PT" sz="5400" b="1" dirty="0" smtClean="0">
              <a:solidFill>
                <a:srgbClr val="DA0000"/>
              </a:solidFill>
            </a:endParaRPr>
          </a:p>
        </p:txBody>
      </p:sp>
      <p:pic>
        <p:nvPicPr>
          <p:cNvPr id="1026"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989" b="100000" l="9946" r="100000"/>
                    </a14:imgEffect>
                  </a14:imgLayer>
                </a14:imgProps>
              </a:ext>
              <a:ext uri="{28A0092B-C50C-407E-A947-70E740481C1C}">
                <a14:useLocalDpi xmlns:a14="http://schemas.microsoft.com/office/drawing/2010/main" val="0"/>
              </a:ext>
            </a:extLst>
          </a:blip>
          <a:srcRect b="13370"/>
          <a:stretch/>
        </p:blipFill>
        <p:spPr bwMode="auto">
          <a:xfrm>
            <a:off x="1763688" y="2481354"/>
            <a:ext cx="7380312" cy="4376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11794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3490" y="3090871"/>
            <a:ext cx="2694992" cy="2930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ângulo 1"/>
          <p:cNvSpPr/>
          <p:nvPr/>
        </p:nvSpPr>
        <p:spPr>
          <a:xfrm>
            <a:off x="611560" y="1196752"/>
            <a:ext cx="7920880" cy="1250983"/>
          </a:xfrm>
          <a:prstGeom prst="rect">
            <a:avLst/>
          </a:prstGeom>
        </p:spPr>
        <p:txBody>
          <a:bodyPr wrap="square">
            <a:spAutoFit/>
          </a:bodyPr>
          <a:lstStyle/>
          <a:p>
            <a:pPr algn="just">
              <a:lnSpc>
                <a:spcPts val="2300"/>
              </a:lnSpc>
            </a:pPr>
            <a:r>
              <a:rPr lang="pt-PT" dirty="0"/>
              <a:t>A Tabela Periódica é, atualmente, um quadro em que os elementos </a:t>
            </a:r>
            <a:r>
              <a:rPr lang="pt-PT" dirty="0" smtClean="0"/>
              <a:t>estão dispostos </a:t>
            </a:r>
            <a:r>
              <a:rPr lang="pt-PT" dirty="0"/>
              <a:t>em quadrículas onde surge o seu número atómico e respetivo </a:t>
            </a:r>
            <a:r>
              <a:rPr lang="pt-PT" dirty="0" smtClean="0"/>
              <a:t>símbolo químico</a:t>
            </a:r>
            <a:r>
              <a:rPr lang="pt-PT" dirty="0"/>
              <a:t>, a sua massa atómica relativa e, em algumas tabelas mais </a:t>
            </a:r>
            <a:r>
              <a:rPr lang="pt-PT" dirty="0" smtClean="0"/>
              <a:t>completas, muitas </a:t>
            </a:r>
            <a:r>
              <a:rPr lang="pt-PT" dirty="0"/>
              <a:t>outras informações</a:t>
            </a:r>
            <a:r>
              <a:rPr lang="pt-PT" dirty="0" smtClean="0"/>
              <a:t>.</a:t>
            </a:r>
            <a:endParaRPr lang="pt-PT" dirty="0"/>
          </a:p>
        </p:txBody>
      </p:sp>
      <p:sp>
        <p:nvSpPr>
          <p:cNvPr id="4" name="Rectângulo 3"/>
          <p:cNvSpPr/>
          <p:nvPr/>
        </p:nvSpPr>
        <p:spPr>
          <a:xfrm>
            <a:off x="4283968" y="3488160"/>
            <a:ext cx="4104456" cy="2135841"/>
          </a:xfrm>
          <a:prstGeom prst="rect">
            <a:avLst/>
          </a:prstGeom>
        </p:spPr>
        <p:txBody>
          <a:bodyPr wrap="square">
            <a:spAutoFit/>
          </a:bodyPr>
          <a:lstStyle/>
          <a:p>
            <a:pPr algn="just">
              <a:lnSpc>
                <a:spcPts val="2300"/>
              </a:lnSpc>
            </a:pPr>
            <a:r>
              <a:rPr lang="pt-PT" dirty="0"/>
              <a:t>Dos elementos químicos conhecidos, apenas 90 são naturais. Os restantes são sintetizados em laboratório e, portanto, não existem na Natureza. Alguns elementos, por terem sido sintetizados recentemente, ainda não têm um nome definitivo atribuído.</a:t>
            </a:r>
            <a:endParaRPr lang="pt-PT" dirty="0"/>
          </a:p>
        </p:txBody>
      </p:sp>
    </p:spTree>
    <p:extLst>
      <p:ext uri="{BB962C8B-B14F-4D97-AF65-F5344CB8AC3E}">
        <p14:creationId xmlns:p14="http://schemas.microsoft.com/office/powerpoint/2010/main" val="25247565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3"/>
          <p:cNvSpPr/>
          <p:nvPr/>
        </p:nvSpPr>
        <p:spPr>
          <a:xfrm>
            <a:off x="467544" y="980728"/>
            <a:ext cx="4078361" cy="461665"/>
          </a:xfrm>
          <a:prstGeom prst="rect">
            <a:avLst/>
          </a:prstGeom>
        </p:spPr>
        <p:txBody>
          <a:bodyPr wrap="none">
            <a:spAutoFit/>
          </a:bodyPr>
          <a:lstStyle/>
          <a:p>
            <a:r>
              <a:rPr lang="pt-PT" sz="2400" b="1" dirty="0">
                <a:solidFill>
                  <a:srgbClr val="DA0000"/>
                </a:solidFill>
              </a:rPr>
              <a:t>Grupos, períodos e blocos</a:t>
            </a:r>
            <a:endParaRPr lang="pt-PT" sz="2400" dirty="0">
              <a:solidFill>
                <a:srgbClr val="DA0000"/>
              </a:solidFill>
            </a:endParaRPr>
          </a:p>
        </p:txBody>
      </p:sp>
      <p:sp>
        <p:nvSpPr>
          <p:cNvPr id="5" name="Rectângulo 4"/>
          <p:cNvSpPr/>
          <p:nvPr/>
        </p:nvSpPr>
        <p:spPr>
          <a:xfrm>
            <a:off x="755576" y="1859340"/>
            <a:ext cx="7704856" cy="2157001"/>
          </a:xfrm>
          <a:prstGeom prst="rect">
            <a:avLst/>
          </a:prstGeom>
        </p:spPr>
        <p:txBody>
          <a:bodyPr wrap="square">
            <a:spAutoFit/>
          </a:bodyPr>
          <a:lstStyle/>
          <a:p>
            <a:pPr algn="just">
              <a:lnSpc>
                <a:spcPts val="2300"/>
              </a:lnSpc>
            </a:pPr>
            <a:r>
              <a:rPr lang="pt-PT" dirty="0"/>
              <a:t>Os elementos estão ordenados em linhas horizontais por </a:t>
            </a:r>
            <a:r>
              <a:rPr lang="pt-PT" dirty="0" smtClean="0"/>
              <a:t>ordem crescente do </a:t>
            </a:r>
            <a:r>
              <a:rPr lang="pt-PT" dirty="0"/>
              <a:t>seu número atómico, ou seja, por ordem crescente do </a:t>
            </a:r>
            <a:r>
              <a:rPr lang="pt-PT" dirty="0" smtClean="0"/>
              <a:t>seu número </a:t>
            </a:r>
            <a:r>
              <a:rPr lang="pt-PT" dirty="0"/>
              <a:t>de </a:t>
            </a:r>
            <a:r>
              <a:rPr lang="pt-PT" dirty="0" smtClean="0"/>
              <a:t>protões. A </a:t>
            </a:r>
            <a:r>
              <a:rPr lang="pt-PT" dirty="0"/>
              <a:t>essas linhas chamamos </a:t>
            </a:r>
            <a:r>
              <a:rPr lang="pt-PT" b="1" dirty="0"/>
              <a:t>períodos</a:t>
            </a:r>
            <a:r>
              <a:rPr lang="pt-PT" dirty="0" smtClean="0"/>
              <a:t>.</a:t>
            </a:r>
          </a:p>
          <a:p>
            <a:pPr algn="just">
              <a:lnSpc>
                <a:spcPts val="2300"/>
              </a:lnSpc>
            </a:pPr>
            <a:endParaRPr lang="pt-PT" dirty="0"/>
          </a:p>
          <a:p>
            <a:pPr algn="just">
              <a:lnSpc>
                <a:spcPts val="2300"/>
              </a:lnSpc>
            </a:pPr>
            <a:r>
              <a:rPr lang="pt-PT" dirty="0"/>
              <a:t>De acordo com a semelhança nas suas propriedades químicas, os </a:t>
            </a:r>
            <a:r>
              <a:rPr lang="pt-PT" dirty="0" smtClean="0"/>
              <a:t>elementos estão </a:t>
            </a:r>
            <a:r>
              <a:rPr lang="pt-PT" dirty="0"/>
              <a:t>dispostos em colunas verticais que designamos </a:t>
            </a:r>
            <a:r>
              <a:rPr lang="pt-PT" b="1" dirty="0"/>
              <a:t>grupos </a:t>
            </a:r>
            <a:r>
              <a:rPr lang="pt-PT" dirty="0" smtClean="0"/>
              <a:t>ou </a:t>
            </a:r>
            <a:r>
              <a:rPr lang="pt-PT" b="1" dirty="0" smtClean="0"/>
              <a:t>famílias</a:t>
            </a:r>
            <a:r>
              <a:rPr lang="pt-PT" dirty="0"/>
              <a:t>.</a:t>
            </a:r>
            <a:endParaRPr lang="pt-PT"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649782"/>
            <a:ext cx="7200800" cy="12274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8192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2"/>
          <p:cNvSpPr/>
          <p:nvPr/>
        </p:nvSpPr>
        <p:spPr>
          <a:xfrm>
            <a:off x="683568" y="908720"/>
            <a:ext cx="7776864" cy="900246"/>
          </a:xfrm>
          <a:prstGeom prst="rect">
            <a:avLst/>
          </a:prstGeom>
        </p:spPr>
        <p:txBody>
          <a:bodyPr wrap="square">
            <a:spAutoFit/>
          </a:bodyPr>
          <a:lstStyle/>
          <a:p>
            <a:pPr algn="just"/>
            <a:r>
              <a:rPr lang="pt-PT" sz="1750" dirty="0"/>
              <a:t>A Tabela Periódica é composta por dezoito grupos, numerados de 1 a </a:t>
            </a:r>
            <a:r>
              <a:rPr lang="pt-PT" sz="1750" dirty="0" smtClean="0"/>
              <a:t>18. Embora </a:t>
            </a:r>
            <a:r>
              <a:rPr lang="pt-PT" sz="1750" dirty="0"/>
              <a:t>possamos </a:t>
            </a:r>
            <a:r>
              <a:rPr lang="pt-PT" sz="1750" dirty="0" smtClean="0"/>
              <a:t>referir‑nos aos </a:t>
            </a:r>
            <a:r>
              <a:rPr lang="pt-PT" sz="1750" dirty="0"/>
              <a:t>elementos químicos usando o número </a:t>
            </a:r>
            <a:r>
              <a:rPr lang="pt-PT" sz="1750" dirty="0" smtClean="0"/>
              <a:t>do grupo </a:t>
            </a:r>
            <a:r>
              <a:rPr lang="pt-PT" sz="1750" dirty="0"/>
              <a:t>a que pertencem, alguns grupos de elementos têm nomes próprios.</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5033" y="2022748"/>
            <a:ext cx="2716907" cy="4517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ângulo 3"/>
          <p:cNvSpPr/>
          <p:nvPr/>
        </p:nvSpPr>
        <p:spPr>
          <a:xfrm>
            <a:off x="6607274" y="6443811"/>
            <a:ext cx="2520280" cy="404664"/>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0983" y="2060372"/>
            <a:ext cx="3056451" cy="451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2088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2"/>
          <p:cNvSpPr/>
          <p:nvPr/>
        </p:nvSpPr>
        <p:spPr>
          <a:xfrm>
            <a:off x="683568" y="1192684"/>
            <a:ext cx="7776864" cy="2308324"/>
          </a:xfrm>
          <a:prstGeom prst="rect">
            <a:avLst/>
          </a:prstGeom>
        </p:spPr>
        <p:txBody>
          <a:bodyPr wrap="square">
            <a:spAutoFit/>
          </a:bodyPr>
          <a:lstStyle/>
          <a:p>
            <a:pPr algn="just"/>
            <a:r>
              <a:rPr lang="pt-PT" dirty="0"/>
              <a:t>A Tabela Periódica é composta por </a:t>
            </a:r>
            <a:r>
              <a:rPr lang="pt-PT" b="1" dirty="0"/>
              <a:t>sete períodos</a:t>
            </a:r>
            <a:r>
              <a:rPr lang="pt-PT" dirty="0"/>
              <a:t>, </a:t>
            </a:r>
            <a:r>
              <a:rPr lang="pt-PT" dirty="0" smtClean="0"/>
              <a:t>normalmente designados pelo </a:t>
            </a:r>
            <a:r>
              <a:rPr lang="pt-PT" dirty="0"/>
              <a:t>ordinal correspondente (1.º período, 2.º período, etc.), cada um </a:t>
            </a:r>
            <a:r>
              <a:rPr lang="pt-PT" dirty="0" smtClean="0"/>
              <a:t>deles constituído </a:t>
            </a:r>
            <a:r>
              <a:rPr lang="pt-PT" dirty="0"/>
              <a:t>por um número de elementos diferentes. Por exemplo, o </a:t>
            </a:r>
            <a:r>
              <a:rPr lang="pt-PT" dirty="0" smtClean="0"/>
              <a:t>primeiro período </a:t>
            </a:r>
            <a:r>
              <a:rPr lang="pt-PT" dirty="0"/>
              <a:t>é composto por apenas dois elementos, mas o quinto é composto </a:t>
            </a:r>
            <a:r>
              <a:rPr lang="pt-PT" dirty="0" smtClean="0"/>
              <a:t>por dezoito </a:t>
            </a:r>
            <a:r>
              <a:rPr lang="pt-PT" dirty="0"/>
              <a:t>elementos</a:t>
            </a:r>
            <a:r>
              <a:rPr lang="pt-PT" dirty="0" smtClean="0"/>
              <a:t>.</a:t>
            </a:r>
          </a:p>
          <a:p>
            <a:pPr algn="just"/>
            <a:endParaRPr lang="pt-PT" dirty="0"/>
          </a:p>
          <a:p>
            <a:pPr algn="just"/>
            <a:r>
              <a:rPr lang="pt-PT" dirty="0"/>
              <a:t>Os elementos das duas filas destacadas em baixo, os </a:t>
            </a:r>
            <a:r>
              <a:rPr lang="pt-PT" b="1" dirty="0"/>
              <a:t>lantanídeos</a:t>
            </a:r>
            <a:r>
              <a:rPr lang="pt-PT" dirty="0"/>
              <a:t> e </a:t>
            </a:r>
            <a:r>
              <a:rPr lang="pt-PT" dirty="0" smtClean="0"/>
              <a:t>os </a:t>
            </a:r>
            <a:r>
              <a:rPr lang="pt-PT" b="1" dirty="0" smtClean="0"/>
              <a:t>actinídeos</a:t>
            </a:r>
            <a:r>
              <a:rPr lang="pt-PT" dirty="0"/>
              <a:t>, pertencem ao sexto e sétimo períodos, respetivamente.</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768" y="3903162"/>
            <a:ext cx="8748464" cy="2046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2088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2"/>
          <p:cNvSpPr/>
          <p:nvPr/>
        </p:nvSpPr>
        <p:spPr>
          <a:xfrm>
            <a:off x="683568" y="1137518"/>
            <a:ext cx="7776864" cy="923330"/>
          </a:xfrm>
          <a:prstGeom prst="rect">
            <a:avLst/>
          </a:prstGeom>
        </p:spPr>
        <p:txBody>
          <a:bodyPr wrap="square">
            <a:spAutoFit/>
          </a:bodyPr>
          <a:lstStyle/>
          <a:p>
            <a:pPr algn="just"/>
            <a:r>
              <a:rPr lang="pt-PT" dirty="0"/>
              <a:t>Estes elementos estão dispostos desta forma para evitar um </a:t>
            </a:r>
            <a:r>
              <a:rPr lang="pt-PT" dirty="0" smtClean="0"/>
              <a:t>alargamento da </a:t>
            </a:r>
            <a:r>
              <a:rPr lang="pt-PT" dirty="0"/>
              <a:t>Tabela Periódica; de facto, eles deveriam aparecer imediatamente </a:t>
            </a:r>
            <a:r>
              <a:rPr lang="pt-PT" dirty="0" smtClean="0"/>
              <a:t>a seguir ao </a:t>
            </a:r>
            <a:r>
              <a:rPr lang="pt-PT" dirty="0"/>
              <a:t>lantânio e ao actínio, respetivamente.</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848" y="2549204"/>
            <a:ext cx="7308304" cy="1053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2088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ângulo 1"/>
          <p:cNvSpPr/>
          <p:nvPr/>
        </p:nvSpPr>
        <p:spPr>
          <a:xfrm>
            <a:off x="467544" y="980728"/>
            <a:ext cx="8136904" cy="461665"/>
          </a:xfrm>
          <a:prstGeom prst="rect">
            <a:avLst/>
          </a:prstGeom>
        </p:spPr>
        <p:txBody>
          <a:bodyPr wrap="square">
            <a:spAutoFit/>
          </a:bodyPr>
          <a:lstStyle/>
          <a:p>
            <a:pPr algn="ctr"/>
            <a:r>
              <a:rPr lang="pt-PT" sz="2400" b="1" dirty="0">
                <a:solidFill>
                  <a:srgbClr val="DA0000"/>
                </a:solidFill>
              </a:rPr>
              <a:t>Classificações dos </a:t>
            </a:r>
            <a:r>
              <a:rPr lang="pt-PT" sz="2400" b="1" dirty="0" smtClean="0">
                <a:solidFill>
                  <a:srgbClr val="DA0000"/>
                </a:solidFill>
              </a:rPr>
              <a:t>elementos da </a:t>
            </a:r>
            <a:r>
              <a:rPr lang="pt-PT" sz="2400" b="1" dirty="0">
                <a:solidFill>
                  <a:srgbClr val="DA0000"/>
                </a:solidFill>
              </a:rPr>
              <a:t>Tabela Periódica</a:t>
            </a:r>
            <a:endParaRPr lang="pt-PT" sz="2400" dirty="0">
              <a:solidFill>
                <a:srgbClr val="DA0000"/>
              </a:solidFill>
            </a:endParaRPr>
          </a:p>
        </p:txBody>
      </p:sp>
      <p:sp>
        <p:nvSpPr>
          <p:cNvPr id="4" name="Rectângulo 3"/>
          <p:cNvSpPr/>
          <p:nvPr/>
        </p:nvSpPr>
        <p:spPr>
          <a:xfrm>
            <a:off x="791580" y="1700808"/>
            <a:ext cx="7560840" cy="646331"/>
          </a:xfrm>
          <a:prstGeom prst="rect">
            <a:avLst/>
          </a:prstGeom>
        </p:spPr>
        <p:txBody>
          <a:bodyPr wrap="square">
            <a:spAutoFit/>
          </a:bodyPr>
          <a:lstStyle/>
          <a:p>
            <a:pPr algn="ctr"/>
            <a:r>
              <a:rPr lang="pt-PT" dirty="0"/>
              <a:t>Os elementos químicos podem ser classificados como </a:t>
            </a:r>
            <a:r>
              <a:rPr lang="pt-PT" b="1" dirty="0"/>
              <a:t>elementos </a:t>
            </a:r>
            <a:r>
              <a:rPr lang="pt-PT" b="1" dirty="0" smtClean="0"/>
              <a:t>representativos</a:t>
            </a:r>
            <a:r>
              <a:rPr lang="pt-PT" dirty="0" smtClean="0"/>
              <a:t>, </a:t>
            </a:r>
            <a:r>
              <a:rPr lang="pt-PT" b="1" dirty="0" smtClean="0"/>
              <a:t>metais </a:t>
            </a:r>
            <a:r>
              <a:rPr lang="pt-PT" b="1" dirty="0"/>
              <a:t>de transição </a:t>
            </a:r>
            <a:r>
              <a:rPr lang="pt-PT" dirty="0"/>
              <a:t>e </a:t>
            </a:r>
            <a:r>
              <a:rPr lang="pt-PT" b="1" dirty="0"/>
              <a:t>metais de transição </a:t>
            </a:r>
            <a:r>
              <a:rPr lang="pt-PT" b="1" dirty="0" smtClean="0"/>
              <a:t>interna</a:t>
            </a:r>
            <a:r>
              <a:rPr lang="pt-PT" dirty="0" smtClean="0"/>
              <a:t>.</a:t>
            </a:r>
            <a:endParaRPr lang="pt-PT" b="1"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795360"/>
            <a:ext cx="6012160" cy="3369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ângulo 4"/>
          <p:cNvSpPr/>
          <p:nvPr/>
        </p:nvSpPr>
        <p:spPr>
          <a:xfrm>
            <a:off x="6589711" y="3991882"/>
            <a:ext cx="288000" cy="288000"/>
          </a:xfrm>
          <a:prstGeom prst="rect">
            <a:avLst/>
          </a:prstGeom>
          <a:solidFill>
            <a:srgbClr val="00AB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7" name="Rectângulo 6"/>
          <p:cNvSpPr/>
          <p:nvPr/>
        </p:nvSpPr>
        <p:spPr>
          <a:xfrm>
            <a:off x="6589711" y="4409024"/>
            <a:ext cx="288000" cy="288000"/>
          </a:xfrm>
          <a:prstGeom prst="rect">
            <a:avLst/>
          </a:prstGeom>
          <a:solidFill>
            <a:srgbClr val="8D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8" name="Rectângulo 7"/>
          <p:cNvSpPr/>
          <p:nvPr/>
        </p:nvSpPr>
        <p:spPr>
          <a:xfrm>
            <a:off x="6589711" y="4834858"/>
            <a:ext cx="288000" cy="288000"/>
          </a:xfrm>
          <a:prstGeom prst="rect">
            <a:avLst/>
          </a:prstGeom>
          <a:solidFill>
            <a:srgbClr val="F6C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6" name="CaixaDeTexto 5"/>
          <p:cNvSpPr txBox="1"/>
          <p:nvPr/>
        </p:nvSpPr>
        <p:spPr>
          <a:xfrm>
            <a:off x="6862885" y="4005077"/>
            <a:ext cx="1907895" cy="253916"/>
          </a:xfrm>
          <a:prstGeom prst="rect">
            <a:avLst/>
          </a:prstGeom>
          <a:noFill/>
        </p:spPr>
        <p:txBody>
          <a:bodyPr wrap="none" rtlCol="0">
            <a:spAutoFit/>
          </a:bodyPr>
          <a:lstStyle/>
          <a:p>
            <a:pPr algn="ctr"/>
            <a:r>
              <a:rPr lang="pt-PT" sz="1050" b="1" dirty="0"/>
              <a:t>Elementos </a:t>
            </a:r>
            <a:r>
              <a:rPr lang="pt-PT" sz="1050" b="1" dirty="0" smtClean="0"/>
              <a:t>representativos</a:t>
            </a:r>
            <a:endParaRPr lang="pt-PT" sz="1050" b="1" dirty="0"/>
          </a:p>
        </p:txBody>
      </p:sp>
      <p:sp>
        <p:nvSpPr>
          <p:cNvPr id="11" name="CaixaDeTexto 10"/>
          <p:cNvSpPr txBox="1"/>
          <p:nvPr/>
        </p:nvSpPr>
        <p:spPr>
          <a:xfrm>
            <a:off x="6862885" y="4426066"/>
            <a:ext cx="1471878" cy="253916"/>
          </a:xfrm>
          <a:prstGeom prst="rect">
            <a:avLst/>
          </a:prstGeom>
          <a:noFill/>
        </p:spPr>
        <p:txBody>
          <a:bodyPr wrap="none" rtlCol="0">
            <a:spAutoFit/>
          </a:bodyPr>
          <a:lstStyle/>
          <a:p>
            <a:pPr algn="ctr"/>
            <a:r>
              <a:rPr lang="pt-PT" sz="1050" b="1" dirty="0" smtClean="0"/>
              <a:t>Metais </a:t>
            </a:r>
            <a:r>
              <a:rPr lang="pt-PT" sz="1050" b="1" dirty="0"/>
              <a:t>de transição </a:t>
            </a:r>
          </a:p>
        </p:txBody>
      </p:sp>
      <p:sp>
        <p:nvSpPr>
          <p:cNvPr id="12" name="CaixaDeTexto 11"/>
          <p:cNvSpPr txBox="1"/>
          <p:nvPr/>
        </p:nvSpPr>
        <p:spPr>
          <a:xfrm>
            <a:off x="6862885" y="4851900"/>
            <a:ext cx="1957587" cy="253916"/>
          </a:xfrm>
          <a:prstGeom prst="rect">
            <a:avLst/>
          </a:prstGeom>
          <a:noFill/>
        </p:spPr>
        <p:txBody>
          <a:bodyPr wrap="none" rtlCol="0">
            <a:spAutoFit/>
          </a:bodyPr>
          <a:lstStyle/>
          <a:p>
            <a:pPr algn="ctr"/>
            <a:r>
              <a:rPr lang="pt-PT" sz="1050" b="1" dirty="0" smtClean="0"/>
              <a:t>Metais </a:t>
            </a:r>
            <a:r>
              <a:rPr lang="pt-PT" sz="1050" b="1" dirty="0"/>
              <a:t>de </a:t>
            </a:r>
            <a:r>
              <a:rPr lang="pt-PT" sz="1050" b="1" dirty="0" smtClean="0"/>
              <a:t>transição interna </a:t>
            </a:r>
            <a:endParaRPr lang="pt-PT" sz="1050" b="1" dirty="0"/>
          </a:p>
        </p:txBody>
      </p:sp>
    </p:spTree>
    <p:extLst>
      <p:ext uri="{BB962C8B-B14F-4D97-AF65-F5344CB8AC3E}">
        <p14:creationId xmlns:p14="http://schemas.microsoft.com/office/powerpoint/2010/main" val="2051364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218" y="1628800"/>
            <a:ext cx="8367564"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1364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2"/>
          <p:cNvSpPr/>
          <p:nvPr/>
        </p:nvSpPr>
        <p:spPr>
          <a:xfrm>
            <a:off x="1043608" y="1065510"/>
            <a:ext cx="7056784" cy="923330"/>
          </a:xfrm>
          <a:prstGeom prst="rect">
            <a:avLst/>
          </a:prstGeom>
        </p:spPr>
        <p:txBody>
          <a:bodyPr wrap="square">
            <a:spAutoFit/>
          </a:bodyPr>
          <a:lstStyle/>
          <a:p>
            <a:pPr algn="ctr"/>
            <a:r>
              <a:rPr lang="pt-PT" dirty="0"/>
              <a:t>Os elementos químicos podem também </a:t>
            </a:r>
            <a:r>
              <a:rPr lang="pt-PT" dirty="0" smtClean="0"/>
              <a:t>classificar‑se, consoante </a:t>
            </a:r>
            <a:r>
              <a:rPr lang="pt-PT" dirty="0"/>
              <a:t>as </a:t>
            </a:r>
            <a:r>
              <a:rPr lang="pt-PT" dirty="0" smtClean="0"/>
              <a:t>suas propriedades </a:t>
            </a:r>
            <a:r>
              <a:rPr lang="pt-PT" dirty="0"/>
              <a:t>físicas e químicas, em três categorias: </a:t>
            </a:r>
            <a:r>
              <a:rPr lang="pt-PT" b="1" dirty="0"/>
              <a:t>metais</a:t>
            </a:r>
            <a:r>
              <a:rPr lang="pt-PT" dirty="0"/>
              <a:t>, </a:t>
            </a:r>
            <a:r>
              <a:rPr lang="pt-PT" b="1" dirty="0"/>
              <a:t>semimetais</a:t>
            </a:r>
            <a:r>
              <a:rPr lang="pt-PT" dirty="0"/>
              <a:t> </a:t>
            </a:r>
            <a:r>
              <a:rPr lang="pt-PT" dirty="0" smtClean="0"/>
              <a:t>e </a:t>
            </a:r>
            <a:r>
              <a:rPr lang="pt-PT" b="1" dirty="0" smtClean="0"/>
              <a:t>não metais</a:t>
            </a:r>
            <a:r>
              <a:rPr lang="pt-PT" dirty="0" smtClean="0"/>
              <a:t>.</a:t>
            </a:r>
            <a:endParaRPr lang="pt-PT" b="1"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208" y="2708920"/>
            <a:ext cx="5760640" cy="3275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8928" y="3763241"/>
            <a:ext cx="1433512" cy="1166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417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2"/>
          <p:cNvSpPr/>
          <p:nvPr/>
        </p:nvSpPr>
        <p:spPr>
          <a:xfrm>
            <a:off x="611560" y="980728"/>
            <a:ext cx="7920880" cy="2516073"/>
          </a:xfrm>
          <a:prstGeom prst="rect">
            <a:avLst/>
          </a:prstGeom>
        </p:spPr>
        <p:txBody>
          <a:bodyPr wrap="square">
            <a:spAutoFit/>
          </a:bodyPr>
          <a:lstStyle/>
          <a:p>
            <a:pPr algn="just"/>
            <a:r>
              <a:rPr lang="pt-PT" sz="1750" dirty="0"/>
              <a:t>Contudo, esta classificação nem sempre é clara para alguns </a:t>
            </a:r>
            <a:r>
              <a:rPr lang="pt-PT" sz="1750" dirty="0" smtClean="0"/>
              <a:t>elementos. Nesses </a:t>
            </a:r>
            <a:r>
              <a:rPr lang="pt-PT" sz="1750" dirty="0"/>
              <a:t>casos, o elemento químico é classificado com base </a:t>
            </a:r>
            <a:r>
              <a:rPr lang="pt-PT" sz="1750" dirty="0" smtClean="0"/>
              <a:t>nas propriedades predominantes</a:t>
            </a:r>
            <a:r>
              <a:rPr lang="pt-PT" sz="1750" dirty="0"/>
              <a:t>.</a:t>
            </a:r>
          </a:p>
          <a:p>
            <a:pPr algn="just"/>
            <a:endParaRPr lang="pt-PT" sz="1750" dirty="0" smtClean="0"/>
          </a:p>
          <a:p>
            <a:pPr algn="just"/>
            <a:r>
              <a:rPr lang="pt-PT" sz="1750" dirty="0" smtClean="0"/>
              <a:t>Em </a:t>
            </a:r>
            <a:r>
              <a:rPr lang="pt-PT" sz="1750" dirty="0"/>
              <a:t>regra, ao longo de um período, as propriedades físicas e químicas </a:t>
            </a:r>
            <a:r>
              <a:rPr lang="pt-PT" sz="1750" dirty="0" smtClean="0"/>
              <a:t>dos elementos </a:t>
            </a:r>
            <a:r>
              <a:rPr lang="pt-PT" sz="1750" dirty="0"/>
              <a:t>variam gradualmente de </a:t>
            </a:r>
            <a:r>
              <a:rPr lang="pt-PT" sz="1750" b="1" dirty="0"/>
              <a:t>metálicas </a:t>
            </a:r>
            <a:r>
              <a:rPr lang="pt-PT" sz="1750" dirty="0"/>
              <a:t>para </a:t>
            </a:r>
            <a:r>
              <a:rPr lang="pt-PT" sz="1750" b="1" dirty="0"/>
              <a:t>não metálicas</a:t>
            </a:r>
            <a:r>
              <a:rPr lang="pt-PT" sz="1750" dirty="0"/>
              <a:t>, </a:t>
            </a:r>
            <a:r>
              <a:rPr lang="pt-PT" sz="1750" dirty="0" smtClean="0"/>
              <a:t>da esquerda </a:t>
            </a:r>
            <a:r>
              <a:rPr lang="pt-PT" sz="1750" dirty="0"/>
              <a:t>para a </a:t>
            </a:r>
            <a:r>
              <a:rPr lang="pt-PT" sz="1750" dirty="0" smtClean="0"/>
              <a:t>direita.</a:t>
            </a:r>
          </a:p>
          <a:p>
            <a:pPr algn="just"/>
            <a:endParaRPr lang="pt-PT" sz="1750" dirty="0"/>
          </a:p>
          <a:p>
            <a:pPr algn="just"/>
            <a:r>
              <a:rPr lang="pt-PT" sz="1750" dirty="0" smtClean="0"/>
              <a:t>Assim</a:t>
            </a:r>
            <a:r>
              <a:rPr lang="pt-PT" sz="1750" dirty="0"/>
              <a:t>, pode </a:t>
            </a:r>
            <a:r>
              <a:rPr lang="pt-PT" sz="1750" dirty="0" smtClean="0"/>
              <a:t>dizer‑se que </a:t>
            </a:r>
            <a:r>
              <a:rPr lang="pt-PT" sz="1750" dirty="0"/>
              <a:t>o </a:t>
            </a:r>
            <a:r>
              <a:rPr lang="pt-PT" sz="1750" b="1" dirty="0" err="1"/>
              <a:t>caráter</a:t>
            </a:r>
            <a:r>
              <a:rPr lang="pt-PT" sz="1750" b="1" dirty="0"/>
              <a:t> metálico </a:t>
            </a:r>
            <a:r>
              <a:rPr lang="pt-PT" sz="1750" dirty="0"/>
              <a:t>diminui ao longo </a:t>
            </a:r>
            <a:r>
              <a:rPr lang="pt-PT" sz="1750" dirty="0" smtClean="0"/>
              <a:t>dos períodos</a:t>
            </a:r>
            <a:r>
              <a:rPr lang="pt-PT" sz="1750" dirty="0"/>
              <a:t>.</a:t>
            </a:r>
          </a:p>
        </p:txBody>
      </p:sp>
      <p:sp>
        <p:nvSpPr>
          <p:cNvPr id="5" name="Rectângulo 4"/>
          <p:cNvSpPr/>
          <p:nvPr/>
        </p:nvSpPr>
        <p:spPr>
          <a:xfrm>
            <a:off x="611560" y="5230941"/>
            <a:ext cx="7920880" cy="646331"/>
          </a:xfrm>
          <a:prstGeom prst="rect">
            <a:avLst/>
          </a:prstGeom>
        </p:spPr>
        <p:txBody>
          <a:bodyPr wrap="square">
            <a:spAutoFit/>
          </a:bodyPr>
          <a:lstStyle/>
          <a:p>
            <a:pPr algn="just"/>
            <a:r>
              <a:rPr lang="pt-PT" sz="1750" dirty="0"/>
              <a:t>Por outro lado, ao longo do grupo as propriedades dos metais acentuam‑se,</a:t>
            </a:r>
          </a:p>
          <a:p>
            <a:pPr algn="just"/>
            <a:r>
              <a:rPr lang="pt-PT" sz="1750" dirty="0"/>
              <a:t>pelo que o </a:t>
            </a:r>
            <a:r>
              <a:rPr lang="pt-PT" sz="1750" dirty="0" err="1"/>
              <a:t>caráter</a:t>
            </a:r>
            <a:r>
              <a:rPr lang="pt-PT" sz="1750" dirty="0"/>
              <a:t> metálico aumenta ao longo dos grupos.</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1924" y="3851842"/>
            <a:ext cx="5940152" cy="729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42089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e17d3c2dd6c49f91c56733f5c8ceaa537f2b0ec"/>
  <p:tag name="ISPRING_RESOURCE_PATHS_HASH_PRESENTER" val="552820aefbabc190cbf76abdab6ce160b86bde"/>
</p:tagLst>
</file>

<file path=ppt/theme/theme1.xml><?xml version="1.0" encoding="utf-8"?>
<a:theme xmlns:a="http://schemas.openxmlformats.org/drawingml/2006/main" name="Office Theme">
  <a:themeElements>
    <a:clrScheme name="Raiz">
      <a:dk1>
        <a:srgbClr val="555555"/>
      </a:dk1>
      <a:lt1>
        <a:srgbClr val="555555"/>
      </a:lt1>
      <a:dk2>
        <a:srgbClr val="FFFFFF"/>
      </a:dk2>
      <a:lt2>
        <a:srgbClr val="FFFFFF"/>
      </a:lt2>
      <a:accent1>
        <a:srgbClr val="96C832"/>
      </a:accent1>
      <a:accent2>
        <a:srgbClr val="7F7F7F"/>
      </a:accent2>
      <a:accent3>
        <a:srgbClr val="92D050"/>
      </a:accent3>
      <a:accent4>
        <a:srgbClr val="96C832"/>
      </a:accent4>
      <a:accent5>
        <a:srgbClr val="7F7F7F"/>
      </a:accent5>
      <a:accent6>
        <a:srgbClr val="555555"/>
      </a:accent6>
      <a:hlink>
        <a:srgbClr val="96C832"/>
      </a:hlink>
      <a:folHlink>
        <a:srgbClr val="555555"/>
      </a:folHlink>
    </a:clrScheme>
    <a:fontScheme name="Personalizado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739</TotalTime>
  <Words>456</Words>
  <Application>Microsoft Office PowerPoint</Application>
  <PresentationFormat>Apresentação no Ecrã (4:3)</PresentationFormat>
  <Paragraphs>26</Paragraphs>
  <Slides>10</Slides>
  <Notes>0</Notes>
  <HiddenSlides>0</HiddenSlides>
  <MMClips>0</MMClips>
  <ScaleCrop>false</ScaleCrop>
  <HeadingPairs>
    <vt:vector size="4" baseType="variant">
      <vt:variant>
        <vt:lpstr>Tema</vt:lpstr>
      </vt:variant>
      <vt:variant>
        <vt:i4>1</vt:i4>
      </vt:variant>
      <vt:variant>
        <vt:lpstr>Títulos dos diapositivos</vt:lpstr>
      </vt:variant>
      <vt:variant>
        <vt:i4>10</vt:i4>
      </vt:variant>
    </vt:vector>
  </HeadingPairs>
  <TitlesOfParts>
    <vt:vector size="11" baseType="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Bloco Gráfico, Lda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csmartins</dc:creator>
  <cp:lastModifiedBy>Maria Lopes Santos</cp:lastModifiedBy>
  <cp:revision>89</cp:revision>
  <dcterms:created xsi:type="dcterms:W3CDTF">2011-12-12T15:36:58Z</dcterms:created>
  <dcterms:modified xsi:type="dcterms:W3CDTF">2015-05-21T10:26:29Z</dcterms:modified>
</cp:coreProperties>
</file>