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66" r:id="rId2"/>
    <p:sldId id="290" r:id="rId3"/>
    <p:sldId id="291" r:id="rId4"/>
    <p:sldId id="301" r:id="rId5"/>
    <p:sldId id="293" r:id="rId6"/>
    <p:sldId id="294" r:id="rId7"/>
    <p:sldId id="296" r:id="rId8"/>
    <p:sldId id="297" r:id="rId9"/>
    <p:sldId id="311" r:id="rId10"/>
    <p:sldId id="312" r:id="rId11"/>
    <p:sldId id="304" r:id="rId12"/>
    <p:sldId id="302" r:id="rId13"/>
    <p:sldId id="303" r:id="rId14"/>
    <p:sldId id="305" r:id="rId15"/>
    <p:sldId id="306" r:id="rId16"/>
    <p:sldId id="307" r:id="rId17"/>
    <p:sldId id="308" r:id="rId18"/>
    <p:sldId id="309" r:id="rId19"/>
    <p:sldId id="310" r:id="rId20"/>
    <p:sldId id="318" r:id="rId21"/>
    <p:sldId id="319" r:id="rId22"/>
    <p:sldId id="320" r:id="rId23"/>
    <p:sldId id="321" r:id="rId24"/>
    <p:sldId id="322" r:id="rId25"/>
  </p:sldIdLst>
  <p:sldSz cx="9144000" cy="6858000" type="screen4x3"/>
  <p:notesSz cx="6858000" cy="9144000"/>
  <p:custDataLst>
    <p:tags r:id="rId28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832"/>
    <a:srgbClr val="FF3300"/>
    <a:srgbClr val="CC0000"/>
    <a:srgbClr val="FF6600"/>
    <a:srgbClr val="555555"/>
    <a:srgbClr val="FFFFC5"/>
    <a:srgbClr val="FFFFCC"/>
    <a:srgbClr val="DB5531"/>
    <a:srgbClr val="00808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Estilo com Tema 1 - Destaqu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com Tema 1 - Destaqu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568" autoAdjust="0"/>
  </p:normalViewPr>
  <p:slideViewPr>
    <p:cSldViewPr>
      <p:cViewPr>
        <p:scale>
          <a:sx n="100" d="100"/>
          <a:sy n="100" d="100"/>
        </p:scale>
        <p:origin x="-12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-318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E94599-FCFC-4F8B-BB49-2DFD6FD017A9}" type="datetimeFigureOut">
              <a:rPr lang="pt-PT" smtClean="0"/>
              <a:t>07-03-2015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B0697E-3C00-411B-A4E3-88B3C057E90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43821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07-03-2015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t-PT" smtClean="0"/>
          </a:p>
        </p:txBody>
      </p:sp>
      <p:sp>
        <p:nvSpPr>
          <p:cNvPr id="1024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240F10E-3BB7-4BAF-A0F6-5CAD60366096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A382B4-C30A-4D0F-A719-19D085A58236}" type="datetime1">
              <a:rPr lang="pt-PT" smtClean="0"/>
              <a:pPr/>
              <a:t>07-03-2015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AEC3C8-844F-4816-9CFF-602AD6642764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42507478"/>
      </p:ext>
    </p:extLst>
  </p:cSld>
  <p:clrMapOvr>
    <a:masterClrMapping/>
  </p:clrMapOvr>
  <p:transition spd="med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Tabela 2"/>
          <p:cNvSpPr>
            <a:spLocks noGrp="1"/>
          </p:cNvSpPr>
          <p:nvPr>
            <p:ph type="tbl" idx="1"/>
          </p:nvPr>
        </p:nvSpPr>
        <p:spPr>
          <a:xfrm>
            <a:off x="457200" y="1905000"/>
            <a:ext cx="8229600" cy="4114800"/>
          </a:xfrm>
        </p:spPr>
        <p:txBody>
          <a:bodyPr>
            <a:normAutofit/>
          </a:bodyPr>
          <a:lstStyle/>
          <a:p>
            <a:pPr lvl="0"/>
            <a:endParaRPr lang="pt-PT" noProof="0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A0D67-3C06-4BD9-A102-6CF19A3C88FE}" type="datetime1">
              <a:rPr lang="pt-PT"/>
              <a:pPr>
                <a:defRPr/>
              </a:pPr>
              <a:t>07-03-2015</a:t>
            </a:fld>
            <a:endParaRPr lang="en-GB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87DDEF-5B18-46B4-B6E0-4F92E0C7B6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637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C22E993-3FA5-4A87-AED2-CBA271B5767A}" type="datetime1">
              <a:rPr lang="pt-PT" smtClean="0"/>
              <a:pPr/>
              <a:t>07-03-2015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AEC3C8-844F-4816-9CFF-602AD6642764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80259"/>
      </p:ext>
    </p:extLst>
  </p:cSld>
  <p:clrMapOvr>
    <a:masterClrMapping/>
  </p:clrMapOvr>
  <p:transition spd="med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828" y="188640"/>
            <a:ext cx="361391" cy="44278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778002" y="6597932"/>
            <a:ext cx="5190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800" b="1" dirty="0" smtClean="0">
                <a:solidFill>
                  <a:srgbClr val="FF3300"/>
                </a:solidFill>
                <a:latin typeface="Arial"/>
                <a:cs typeface="Arial"/>
              </a:rPr>
              <a:t>•</a:t>
            </a:r>
            <a:r>
              <a:rPr lang="pt-PT" sz="800" b="1" dirty="0" smtClean="0">
                <a:solidFill>
                  <a:srgbClr val="555555"/>
                </a:solidFill>
                <a:latin typeface="Arial"/>
                <a:cs typeface="Arial"/>
              </a:rPr>
              <a:t> </a:t>
            </a:r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800" b="1" baseline="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211618"/>
            <a:ext cx="792088" cy="419807"/>
          </a:xfrm>
          <a:prstGeom prst="rect">
            <a:avLst/>
          </a:prstGeom>
        </p:spPr>
      </p:pic>
      <p:sp>
        <p:nvSpPr>
          <p:cNvPr id="7" name="CaixaDeTexto 6"/>
          <p:cNvSpPr txBox="1"/>
          <p:nvPr userDrawn="1"/>
        </p:nvSpPr>
        <p:spPr>
          <a:xfrm>
            <a:off x="6099231" y="237496"/>
            <a:ext cx="23695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CC0000"/>
                </a:solidFill>
              </a:rPr>
              <a:t>DOMÍNIO 1 </a:t>
            </a:r>
            <a:r>
              <a:rPr lang="pt-PT" sz="600" dirty="0"/>
              <a:t>| ELEMENTOS QUÍMICOS E SUA </a:t>
            </a:r>
            <a:r>
              <a:rPr lang="pt-PT" sz="600" dirty="0" smtClean="0"/>
              <a:t>ORGANIZAÇÃO</a:t>
            </a: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716" y="2276872"/>
            <a:ext cx="3989284" cy="4592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23528" y="1196752"/>
            <a:ext cx="8280920" cy="3744416"/>
          </a:xfrm>
        </p:spPr>
        <p:txBody>
          <a:bodyPr rtlCol="0">
            <a:noAutofit/>
          </a:bodyPr>
          <a:lstStyle/>
          <a:p>
            <a:pPr algn="l"/>
            <a:r>
              <a:rPr lang="pt-PT" sz="4300" b="1" dirty="0">
                <a:solidFill>
                  <a:srgbClr val="96C832"/>
                </a:solidFill>
              </a:rPr>
              <a:t>A.L. </a:t>
            </a:r>
            <a:r>
              <a:rPr lang="pt-PT" sz="4300" b="1" dirty="0" smtClean="0">
                <a:solidFill>
                  <a:srgbClr val="96C832"/>
                </a:solidFill>
              </a:rPr>
              <a:t>1.0</a:t>
            </a:r>
            <a:r>
              <a:rPr lang="pt-PT" sz="4300" dirty="0" smtClean="0">
                <a:solidFill>
                  <a:schemeClr val="tx1"/>
                </a:solidFill>
                <a:latin typeface="Arial"/>
                <a:cs typeface="Arial"/>
              </a:rPr>
              <a:t>│</a:t>
            </a:r>
            <a:r>
              <a:rPr lang="pt-PT" sz="4300" b="1" dirty="0" smtClean="0">
                <a:solidFill>
                  <a:schemeClr val="tx1"/>
                </a:solidFill>
              </a:rPr>
              <a:t>Medição em Química</a:t>
            </a:r>
            <a:endParaRPr lang="pt-PT" sz="43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27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8693" y="486653"/>
            <a:ext cx="6786614" cy="1070139"/>
          </a:xfrm>
        </p:spPr>
        <p:txBody>
          <a:bodyPr/>
          <a:lstStyle/>
          <a:p>
            <a:r>
              <a:rPr lang="pt-PT" dirty="0" smtClean="0">
                <a:solidFill>
                  <a:srgbClr val="96C832"/>
                </a:solidFill>
              </a:rPr>
              <a:t>Medição e medida</a:t>
            </a:r>
            <a:endParaRPr lang="pt-PT" dirty="0">
              <a:solidFill>
                <a:srgbClr val="96C832"/>
              </a:solidFill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93096"/>
          </a:xfrm>
        </p:spPr>
        <p:txBody>
          <a:bodyPr>
            <a:noAutofit/>
          </a:bodyPr>
          <a:lstStyle/>
          <a:p>
            <a:pPr algn="ctr"/>
            <a:r>
              <a:rPr lang="pt-PT" sz="2800" b="1" dirty="0" smtClean="0"/>
              <a:t>Medição:</a:t>
            </a:r>
            <a:r>
              <a:rPr lang="pt-PT" sz="2800" dirty="0" smtClean="0"/>
              <a:t> conjunto de operações que têm por objetivo determinar o valor de uma grandeza.</a:t>
            </a:r>
          </a:p>
          <a:p>
            <a:pPr marL="0" indent="0" algn="ctr">
              <a:buNone/>
            </a:pPr>
            <a:r>
              <a:rPr lang="pt-PT" sz="7200" b="1" dirty="0" smtClean="0">
                <a:sym typeface="Symbol"/>
              </a:rPr>
              <a:t></a:t>
            </a:r>
          </a:p>
          <a:p>
            <a:pPr indent="2795588" algn="ctr">
              <a:buNone/>
            </a:pPr>
            <a:endParaRPr lang="pt-PT" b="1" dirty="0"/>
          </a:p>
          <a:p>
            <a:pPr algn="ctr"/>
            <a:r>
              <a:rPr lang="pt-PT" sz="2800" b="1" dirty="0" smtClean="0"/>
              <a:t>Medida:</a:t>
            </a:r>
            <a:r>
              <a:rPr lang="pt-PT" sz="2800" dirty="0" smtClean="0"/>
              <a:t> resultado da medição, que se exprime por um valor numérico, acompanhado pela respetiva unidade.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3960939423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493096"/>
          </a:xfrm>
        </p:spPr>
        <p:txBody>
          <a:bodyPr>
            <a:noAutofit/>
          </a:bodyPr>
          <a:lstStyle/>
          <a:p>
            <a:pPr algn="just"/>
            <a:r>
              <a:rPr lang="pt-PT" sz="2800" b="1" dirty="0" smtClean="0"/>
              <a:t>Erros sistemáticos:</a:t>
            </a:r>
            <a:r>
              <a:rPr lang="pt-PT" sz="2800" dirty="0" smtClean="0"/>
              <a:t> aqueles cujas causas podem ser identificadas </a:t>
            </a:r>
            <a:r>
              <a:rPr lang="pt-PT" sz="2800" dirty="0"/>
              <a:t>e, </a:t>
            </a:r>
            <a:r>
              <a:rPr lang="pt-PT" sz="2800" dirty="0" smtClean="0"/>
              <a:t>eventualmente, corrigidos.</a:t>
            </a:r>
          </a:p>
          <a:p>
            <a:pPr marL="0" indent="355600" algn="just">
              <a:buNone/>
            </a:pPr>
            <a:r>
              <a:rPr lang="pt-PT" sz="2000" dirty="0" smtClean="0"/>
              <a:t>Ex.: aparelhos mal calibrados.</a:t>
            </a:r>
          </a:p>
          <a:p>
            <a:pPr marL="0" indent="0" algn="just">
              <a:buNone/>
            </a:pPr>
            <a:endParaRPr lang="pt-PT" sz="2000" dirty="0" smtClean="0"/>
          </a:p>
          <a:p>
            <a:pPr algn="just"/>
            <a:r>
              <a:rPr lang="pt-PT" sz="2800" b="1" dirty="0" smtClean="0"/>
              <a:t>Erros aleatórios ou acidentais:</a:t>
            </a:r>
            <a:r>
              <a:rPr lang="pt-PT" sz="2800" dirty="0" smtClean="0"/>
              <a:t> resultam de causas desconhecidas e imprevisíveis, não sendo quantificáveis.</a:t>
            </a:r>
          </a:p>
          <a:p>
            <a:pPr indent="12700" algn="just">
              <a:buNone/>
            </a:pPr>
            <a:r>
              <a:rPr lang="pt-PT" sz="2000" dirty="0" smtClean="0"/>
              <a:t>Podem ser minimizados repetindo várias vezes uma medição e considerando como resultado a média dos valores obtidos nas diferentes leituras.</a:t>
            </a:r>
            <a:endParaRPr lang="pt-PT" sz="2000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23119" y="486653"/>
            <a:ext cx="7497763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dirty="0">
                <a:solidFill>
                  <a:srgbClr val="96C832"/>
                </a:solidFill>
              </a:rPr>
              <a:t>Erros sistemáticos </a:t>
            </a:r>
            <a:r>
              <a:rPr lang="pt-PT" dirty="0" smtClean="0">
                <a:solidFill>
                  <a:srgbClr val="96C832"/>
                </a:solidFill>
              </a:rPr>
              <a:t>e </a:t>
            </a:r>
          </a:p>
          <a:p>
            <a:r>
              <a:rPr lang="pt-PT" dirty="0" smtClean="0">
                <a:solidFill>
                  <a:srgbClr val="96C832"/>
                </a:solidFill>
              </a:rPr>
              <a:t>erros aleatórios</a:t>
            </a:r>
            <a:endParaRPr lang="pt-PT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065573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16024" y="1556792"/>
            <a:ext cx="4139952" cy="6048574"/>
          </a:xfrm>
        </p:spPr>
        <p:txBody>
          <a:bodyPr>
            <a:normAutofit/>
          </a:bodyPr>
          <a:lstStyle/>
          <a:p>
            <a:r>
              <a:rPr lang="pt-PT" sz="2500" b="1" dirty="0" smtClean="0"/>
              <a:t>Exatidão:</a:t>
            </a:r>
            <a:r>
              <a:rPr lang="pt-PT" sz="2500" dirty="0" smtClean="0"/>
              <a:t> indica a proximidade entre os valores medidos e o </a:t>
            </a:r>
            <a:r>
              <a:rPr lang="pt-PT" sz="2500" dirty="0" smtClean="0"/>
              <a:t>valor real</a:t>
            </a:r>
            <a:r>
              <a:rPr lang="pt-PT" sz="2500" dirty="0" smtClean="0"/>
              <a:t>.</a:t>
            </a:r>
          </a:p>
          <a:p>
            <a:pPr marL="0" indent="0">
              <a:buNone/>
            </a:pPr>
            <a:endParaRPr lang="pt-PT" sz="2500" dirty="0" smtClean="0"/>
          </a:p>
          <a:p>
            <a:pPr marL="0" indent="0">
              <a:buNone/>
            </a:pPr>
            <a:endParaRPr lang="pt-PT" sz="2500" dirty="0" smtClean="0"/>
          </a:p>
          <a:p>
            <a:pPr marL="0" indent="0">
              <a:buNone/>
            </a:pPr>
            <a:endParaRPr lang="pt-PT" sz="2500" dirty="0" smtClean="0"/>
          </a:p>
          <a:p>
            <a:r>
              <a:rPr lang="pt-PT" sz="2500" b="1" dirty="0" smtClean="0"/>
              <a:t>Precisão:</a:t>
            </a:r>
            <a:r>
              <a:rPr lang="pt-PT" sz="2500" dirty="0" smtClean="0"/>
              <a:t> traduz a concordância entre os vários valores medidos para uma dada grandeza.</a:t>
            </a: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823119" y="260648"/>
            <a:ext cx="7497763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dirty="0">
                <a:solidFill>
                  <a:srgbClr val="96C832"/>
                </a:solidFill>
              </a:rPr>
              <a:t> </a:t>
            </a:r>
            <a:r>
              <a:rPr lang="pt-PT" dirty="0" smtClean="0">
                <a:solidFill>
                  <a:srgbClr val="96C832"/>
                </a:solidFill>
              </a:rPr>
              <a:t>Exatidão </a:t>
            </a:r>
            <a:r>
              <a:rPr lang="pt-PT" dirty="0">
                <a:solidFill>
                  <a:srgbClr val="96C832"/>
                </a:solidFill>
              </a:rPr>
              <a:t>e precisão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704" y="1268760"/>
            <a:ext cx="4603869" cy="2238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4559920" y="3385744"/>
            <a:ext cx="15071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400" b="1" dirty="0" smtClean="0"/>
              <a:t>Exato e preciso</a:t>
            </a:r>
            <a:endParaRPr lang="pt-PT" sz="1400" b="1" dirty="0"/>
          </a:p>
        </p:txBody>
      </p:sp>
      <p:sp>
        <p:nvSpPr>
          <p:cNvPr id="10" name="Rectângulo 9"/>
          <p:cNvSpPr/>
          <p:nvPr/>
        </p:nvSpPr>
        <p:spPr>
          <a:xfrm>
            <a:off x="6414942" y="3385744"/>
            <a:ext cx="23396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Pouco exato </a:t>
            </a:r>
            <a:r>
              <a:rPr lang="pt-PT" sz="1400" b="1" dirty="0" smtClean="0"/>
              <a:t>mas </a:t>
            </a:r>
            <a:r>
              <a:rPr lang="pt-PT" sz="1400" b="1" dirty="0" smtClean="0"/>
              <a:t>preciso</a:t>
            </a:r>
            <a:endParaRPr lang="pt-PT" sz="1400" b="1" dirty="0"/>
          </a:p>
        </p:txBody>
      </p:sp>
      <p:sp>
        <p:nvSpPr>
          <p:cNvPr id="8" name="Rectângulo 7"/>
          <p:cNvSpPr/>
          <p:nvPr/>
        </p:nvSpPr>
        <p:spPr>
          <a:xfrm>
            <a:off x="6300192" y="6453336"/>
            <a:ext cx="2843808" cy="40466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704" y="4005064"/>
            <a:ext cx="4603869" cy="221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Conexão recta 10"/>
          <p:cNvCxnSpPr/>
          <p:nvPr/>
        </p:nvCxnSpPr>
        <p:spPr>
          <a:xfrm>
            <a:off x="251520" y="3861048"/>
            <a:ext cx="871296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ângulo 14"/>
          <p:cNvSpPr/>
          <p:nvPr/>
        </p:nvSpPr>
        <p:spPr>
          <a:xfrm>
            <a:off x="4137529" y="6191439"/>
            <a:ext cx="23519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400" b="1" dirty="0" smtClean="0"/>
              <a:t>Exato </a:t>
            </a:r>
            <a:r>
              <a:rPr lang="pt-PT" sz="1400" b="1" dirty="0" smtClean="0"/>
              <a:t>mas </a:t>
            </a:r>
            <a:r>
              <a:rPr lang="pt-PT" sz="1400" b="1" dirty="0" smtClean="0"/>
              <a:t>pouco preciso</a:t>
            </a:r>
            <a:endParaRPr lang="pt-PT" sz="1400" b="1" dirty="0"/>
          </a:p>
        </p:txBody>
      </p:sp>
      <p:sp>
        <p:nvSpPr>
          <p:cNvPr id="16" name="Rectângulo 15"/>
          <p:cNvSpPr/>
          <p:nvPr/>
        </p:nvSpPr>
        <p:spPr>
          <a:xfrm>
            <a:off x="6874652" y="6128780"/>
            <a:ext cx="14462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1400" b="1" dirty="0" smtClean="0"/>
              <a:t>Pouco exato e </a:t>
            </a:r>
          </a:p>
          <a:p>
            <a:pPr algn="ctr"/>
            <a:r>
              <a:rPr lang="pt-PT" sz="1400" b="1" dirty="0" smtClean="0"/>
              <a:t>pouco preciso</a:t>
            </a:r>
            <a:endParaRPr lang="pt-PT" sz="1400" b="1" dirty="0"/>
          </a:p>
        </p:txBody>
      </p:sp>
    </p:spTree>
    <p:extLst>
      <p:ext uri="{BB962C8B-B14F-4D97-AF65-F5344CB8AC3E}">
        <p14:creationId xmlns:p14="http://schemas.microsoft.com/office/powerpoint/2010/main" val="1291551135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99084" y="1268760"/>
            <a:ext cx="8424936" cy="5112568"/>
          </a:xfrm>
        </p:spPr>
        <p:txBody>
          <a:bodyPr>
            <a:noAutofit/>
          </a:bodyPr>
          <a:lstStyle/>
          <a:p>
            <a:pPr marL="266700" indent="-266700" algn="just"/>
            <a:r>
              <a:rPr lang="pt-PT" sz="2600" b="1" dirty="0" smtClean="0"/>
              <a:t>Dada pela incerteza do aparelho</a:t>
            </a:r>
          </a:p>
          <a:p>
            <a:pPr marL="266700" indent="0" algn="just">
              <a:buNone/>
            </a:pPr>
            <a:r>
              <a:rPr lang="pt-PT" sz="2600" dirty="0" smtClean="0"/>
              <a:t>- </a:t>
            </a:r>
            <a:r>
              <a:rPr lang="pt-PT" sz="2600" b="1" dirty="0" smtClean="0"/>
              <a:t>analógico:</a:t>
            </a:r>
            <a:r>
              <a:rPr lang="pt-PT" sz="2600" dirty="0" smtClean="0"/>
              <a:t> metade da menor divisão da escala</a:t>
            </a:r>
          </a:p>
          <a:p>
            <a:pPr marL="266700" indent="0" algn="just">
              <a:buNone/>
            </a:pPr>
            <a:r>
              <a:rPr lang="pt-PT" sz="2000" dirty="0" smtClean="0">
                <a:solidFill>
                  <a:srgbClr val="96C832"/>
                </a:solidFill>
              </a:rPr>
              <a:t>Ex.</a:t>
            </a:r>
            <a:r>
              <a:rPr lang="pt-PT" sz="2000" dirty="0" smtClean="0"/>
              <a:t>: medição de um comprimento com uma régua cuja menor divisão é o milímetro </a:t>
            </a:r>
            <a:r>
              <a:rPr lang="pt-PT" sz="2000" dirty="0" smtClean="0">
                <a:sym typeface="Symbol"/>
              </a:rPr>
              <a:t></a:t>
            </a:r>
            <a:r>
              <a:rPr lang="pt-PT" sz="2000" dirty="0" smtClean="0"/>
              <a:t> 10,5 ± </a:t>
            </a:r>
            <a:r>
              <a:rPr lang="pt-PT" sz="2000" dirty="0" smtClean="0"/>
              <a:t>0,5 </a:t>
            </a:r>
            <a:r>
              <a:rPr lang="pt-PT" sz="2000" dirty="0" smtClean="0"/>
              <a:t>mm</a:t>
            </a:r>
          </a:p>
          <a:p>
            <a:pPr marL="0" indent="1165225" algn="just">
              <a:buNone/>
            </a:pPr>
            <a:endParaRPr lang="pt-PT" sz="2000" dirty="0" smtClean="0"/>
          </a:p>
          <a:p>
            <a:pPr marL="0" indent="266700" algn="just">
              <a:buNone/>
            </a:pPr>
            <a:r>
              <a:rPr lang="pt-PT" sz="2600" dirty="0" smtClean="0"/>
              <a:t>- </a:t>
            </a:r>
            <a:r>
              <a:rPr lang="pt-PT" sz="2600" b="1" dirty="0" smtClean="0"/>
              <a:t>digital:</a:t>
            </a:r>
            <a:r>
              <a:rPr lang="pt-PT" sz="2600" dirty="0" smtClean="0"/>
              <a:t> menor valor lido no aparelho</a:t>
            </a:r>
          </a:p>
          <a:p>
            <a:pPr marL="266700" indent="0" algn="just">
              <a:buNone/>
            </a:pPr>
            <a:r>
              <a:rPr lang="pt-PT" sz="2000" dirty="0" smtClean="0">
                <a:solidFill>
                  <a:srgbClr val="96C832"/>
                </a:solidFill>
              </a:rPr>
              <a:t>Ex.</a:t>
            </a:r>
            <a:r>
              <a:rPr lang="pt-PT" sz="2000" dirty="0" smtClean="0"/>
              <a:t>: </a:t>
            </a:r>
            <a:r>
              <a:rPr lang="pt-PT" sz="2000" dirty="0"/>
              <a:t>medição </a:t>
            </a:r>
            <a:r>
              <a:rPr lang="pt-PT" sz="2000" dirty="0" smtClean="0"/>
              <a:t>de uma temperatura com um termómetro digital cujo menor valor medido é a décima de grau</a:t>
            </a:r>
            <a:r>
              <a:rPr lang="pt-PT" sz="2000" dirty="0">
                <a:sym typeface="Symbol"/>
              </a:rPr>
              <a:t> </a:t>
            </a:r>
            <a:r>
              <a:rPr lang="pt-PT" sz="2000" dirty="0" smtClean="0"/>
              <a:t> 36,5 </a:t>
            </a:r>
            <a:r>
              <a:rPr lang="pt-PT" sz="2000" dirty="0"/>
              <a:t>± </a:t>
            </a:r>
            <a:r>
              <a:rPr lang="pt-PT" sz="2000" dirty="0" smtClean="0"/>
              <a:t>0,1 °C</a:t>
            </a:r>
          </a:p>
          <a:p>
            <a:pPr marL="0" indent="0" algn="just">
              <a:buNone/>
            </a:pPr>
            <a:endParaRPr lang="pt-PT" sz="2000" dirty="0" smtClean="0"/>
          </a:p>
          <a:p>
            <a:pPr marL="266700" indent="-266700" algn="just"/>
            <a:r>
              <a:rPr lang="pt-PT" sz="2600" b="1" dirty="0" smtClean="0"/>
              <a:t>Dada pelo maior desvio em relação à média</a:t>
            </a:r>
          </a:p>
          <a:p>
            <a:pPr marL="177800" indent="0" algn="just">
              <a:buNone/>
            </a:pPr>
            <a:r>
              <a:rPr lang="pt-PT" sz="2000" dirty="0" smtClean="0">
                <a:solidFill>
                  <a:srgbClr val="96C832"/>
                </a:solidFill>
              </a:rPr>
              <a:t>Ex.</a:t>
            </a:r>
            <a:r>
              <a:rPr lang="pt-PT" sz="2000" dirty="0" smtClean="0"/>
              <a:t>: medida de um comprimento após três medições</a:t>
            </a:r>
            <a:r>
              <a:rPr lang="pt-PT" sz="2000" dirty="0">
                <a:sym typeface="Symbol"/>
              </a:rPr>
              <a:t> </a:t>
            </a:r>
            <a:r>
              <a:rPr lang="pt-PT" sz="2000" dirty="0" smtClean="0">
                <a:sym typeface="Symbol"/>
              </a:rPr>
              <a:t> </a:t>
            </a:r>
            <a:r>
              <a:rPr lang="pt-PT" sz="2000" dirty="0" smtClean="0"/>
              <a:t>10 </a:t>
            </a:r>
            <a:r>
              <a:rPr lang="pt-PT" sz="2000" dirty="0" smtClean="0"/>
              <a:t>mm; 11 mm; 12 mm</a:t>
            </a:r>
          </a:p>
          <a:p>
            <a:pPr marL="177800" indent="0" algn="just">
              <a:buNone/>
            </a:pPr>
            <a:r>
              <a:rPr lang="pt-PT" sz="2000" dirty="0" smtClean="0"/>
              <a:t>O valor é 11 ± 1 </a:t>
            </a:r>
            <a:r>
              <a:rPr lang="pt-PT" sz="2000" dirty="0" smtClean="0"/>
              <a:t>mm</a:t>
            </a:r>
            <a:endParaRPr lang="pt-PT" sz="2000" dirty="0" smtClean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23119" y="332656"/>
            <a:ext cx="7497763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dirty="0" smtClean="0">
                <a:solidFill>
                  <a:srgbClr val="96C832"/>
                </a:solidFill>
              </a:rPr>
              <a:t>Incerteza absoluta</a:t>
            </a:r>
            <a:endParaRPr lang="pt-PT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9148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Marcador de Posição de Conteúdo 2"/>
              <p:cNvSpPr>
                <a:spLocks noGrp="1"/>
              </p:cNvSpPr>
              <p:nvPr>
                <p:ph idx="1"/>
              </p:nvPr>
            </p:nvSpPr>
            <p:spPr>
              <a:xfrm>
                <a:off x="421656" y="1412776"/>
                <a:ext cx="8424936" cy="504056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pt-PT" sz="2600" b="1" dirty="0" smtClean="0"/>
                  <a:t> </a:t>
                </a:r>
                <a:r>
                  <a:rPr lang="pt-PT" sz="2600" b="1" dirty="0" smtClean="0">
                    <a:sym typeface="Wingdings"/>
                  </a:rPr>
                  <a:t> </a:t>
                </a:r>
                <a:r>
                  <a:rPr lang="pt-PT" sz="2600" b="1" dirty="0" smtClean="0"/>
                  <a:t>Exprime, percentualmente, o valor da </a:t>
                </a:r>
                <a:r>
                  <a:rPr lang="pt-PT" sz="2600" b="1" dirty="0" smtClean="0"/>
                  <a:t>incerteza absoluta face ao valor da medida</a:t>
                </a:r>
              </a:p>
              <a:p>
                <a:pPr marL="0" indent="0" algn="ctr">
                  <a:buNone/>
                </a:pPr>
                <a:r>
                  <a:rPr lang="pt-PT" sz="2600" dirty="0"/>
                  <a:t>i</a:t>
                </a:r>
                <a:r>
                  <a:rPr lang="pt-PT" sz="2600" dirty="0" smtClean="0"/>
                  <a:t>ncerteza relativa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80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pt-PT" sz="2800" b="0" i="0" smtClean="0">
                            <a:latin typeface="Cambria Math"/>
                          </a:rPr>
                          <m:t>incerteza</m:t>
                        </m:r>
                        <m:r>
                          <a:rPr lang="pt-PT" sz="2800" b="0" i="0" smtClean="0"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pt-PT" sz="2800" b="0" i="0" smtClean="0">
                            <a:latin typeface="Cambria Math"/>
                          </a:rPr>
                          <m:t>absoluta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pt-PT" sz="2800" b="0" i="0" smtClean="0">
                            <a:latin typeface="Cambria Math"/>
                          </a:rPr>
                          <m:t>valor</m:t>
                        </m:r>
                        <m:r>
                          <a:rPr lang="pt-PT" sz="2800" b="0" i="0" smtClean="0"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pt-PT" sz="2800" b="0" i="0" smtClean="0">
                            <a:latin typeface="Cambria Math"/>
                          </a:rPr>
                          <m:t>da</m:t>
                        </m:r>
                        <m:r>
                          <a:rPr lang="pt-PT" sz="2800" b="0" i="0" smtClean="0"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pt-PT" sz="2800" b="0" i="0" smtClean="0">
                            <a:latin typeface="Cambria Math"/>
                          </a:rPr>
                          <m:t>medida</m:t>
                        </m:r>
                      </m:den>
                    </m:f>
                    <m:r>
                      <a:rPr lang="pt-PT" sz="2800" b="0" i="0" smtClean="0">
                        <a:latin typeface="Cambria Math"/>
                        <a:ea typeface="Cambria Math"/>
                      </a:rPr>
                      <m:t>×100</m:t>
                    </m:r>
                    <m:r>
                      <a:rPr lang="pt-PT" sz="2800" b="0" i="0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pt-PT" sz="2800" b="0" i="0" smtClean="0">
                        <a:latin typeface="+mn-lt"/>
                        <a:ea typeface="Cambria Math"/>
                      </a:rPr>
                      <m:t>(</m:t>
                    </m:r>
                    <m:r>
                      <a:rPr lang="pt-PT" sz="2800" b="0" i="0" smtClean="0">
                        <a:latin typeface="+mn-lt"/>
                        <a:ea typeface="Cambria Math"/>
                      </a:rPr>
                      <m:t>%</m:t>
                    </m:r>
                  </m:oMath>
                </a14:m>
                <a:r>
                  <a:rPr lang="pt-PT" sz="2600" dirty="0" smtClean="0">
                    <a:latin typeface="+mn-lt"/>
                  </a:rPr>
                  <a:t>)</a:t>
                </a:r>
                <a:endParaRPr lang="pt-PT" sz="2600" dirty="0" smtClean="0">
                  <a:latin typeface="+mn-lt"/>
                </a:endParaRPr>
              </a:p>
              <a:p>
                <a:pPr marL="0" indent="0">
                  <a:buNone/>
                </a:pPr>
                <a:endParaRPr lang="pt-PT" sz="2600" dirty="0" smtClean="0"/>
              </a:p>
              <a:p>
                <a:pPr marL="0" indent="0">
                  <a:buNone/>
                </a:pPr>
                <a:r>
                  <a:rPr lang="pt-PT" sz="2000" dirty="0" smtClean="0">
                    <a:solidFill>
                      <a:srgbClr val="96C832"/>
                    </a:solidFill>
                    <a:latin typeface="+mn-lt"/>
                  </a:rPr>
                  <a:t>Ex. 1</a:t>
                </a:r>
                <a:r>
                  <a:rPr lang="pt-PT" sz="2000" dirty="0" smtClean="0">
                    <a:latin typeface="+mn-lt"/>
                  </a:rPr>
                  <a:t>: medida de um comprimento após três medições</a:t>
                </a:r>
              </a:p>
              <a:p>
                <a:pPr marL="0" indent="0">
                  <a:buNone/>
                </a:pPr>
                <a:r>
                  <a:rPr lang="pt-PT" sz="2000" dirty="0" smtClean="0">
                    <a:latin typeface="+mn-lt"/>
                  </a:rPr>
                  <a:t>10 mm; 11 mm; 12 mm</a:t>
                </a:r>
              </a:p>
              <a:p>
                <a:pPr marL="0" indent="0">
                  <a:buNone/>
                </a:pPr>
                <a:r>
                  <a:rPr lang="pt-PT" sz="2000" dirty="0" smtClean="0">
                    <a:latin typeface="+mn-lt"/>
                  </a:rPr>
                  <a:t>O valor é 11 ± 1 mm; a incerteza relativa é: </a:t>
                </a:r>
                <a:r>
                  <a:rPr lang="pt-PT" sz="2000" dirty="0" smtClean="0">
                    <a:latin typeface="+mn-lt"/>
                    <a:sym typeface="Symbol"/>
                  </a:rPr>
                  <a:t>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 smtClean="0">
                            <a:latin typeface="Cambria Math"/>
                            <a:sym typeface="Symbol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  <a:sym typeface="Symbol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  <a:sym typeface="Symbol"/>
                          </a:rPr>
                          <m:t>11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+mn-lt"/>
                  </a:rPr>
                  <a:t> </a:t>
                </a:r>
                <a:r>
                  <a:rPr lang="pt-PT" sz="2000" dirty="0" smtClean="0">
                    <a:latin typeface="+mn-lt"/>
                    <a:sym typeface="Symbol"/>
                  </a:rPr>
                  <a:t></a:t>
                </a:r>
                <a:r>
                  <a:rPr lang="pt-PT" sz="2000" dirty="0" smtClean="0">
                    <a:latin typeface="+mn-lt"/>
                  </a:rPr>
                  <a:t> </a:t>
                </a:r>
                <a:r>
                  <a:rPr lang="pt-PT" sz="2000" dirty="0" smtClean="0">
                    <a:latin typeface="+mn-lt"/>
                  </a:rPr>
                  <a:t>100 </a:t>
                </a:r>
                <a:r>
                  <a:rPr lang="pt-PT" sz="2000" dirty="0" smtClean="0">
                    <a:latin typeface="+mn-lt"/>
                  </a:rPr>
                  <a:t>= 9,1%</a:t>
                </a:r>
              </a:p>
              <a:p>
                <a:pPr marL="0" indent="354013">
                  <a:buNone/>
                </a:pPr>
                <a:endParaRPr lang="pt-PT" sz="2000" dirty="0" smtClean="0">
                  <a:latin typeface="+mn-lt"/>
                </a:endParaRPr>
              </a:p>
              <a:p>
                <a:pPr marL="0" indent="0">
                  <a:buNone/>
                </a:pPr>
                <a:r>
                  <a:rPr lang="pt-PT" sz="2000" dirty="0" smtClean="0">
                    <a:solidFill>
                      <a:srgbClr val="96C832"/>
                    </a:solidFill>
                    <a:latin typeface="+mn-lt"/>
                  </a:rPr>
                  <a:t>Ex. 2</a:t>
                </a:r>
                <a:r>
                  <a:rPr lang="pt-PT" sz="2000" dirty="0" smtClean="0">
                    <a:latin typeface="+mn-lt"/>
                  </a:rPr>
                  <a:t>: </a:t>
                </a:r>
                <a:r>
                  <a:rPr lang="pt-PT" sz="2000" dirty="0">
                    <a:latin typeface="+mn-lt"/>
                  </a:rPr>
                  <a:t>medida de um comprimento após três </a:t>
                </a:r>
                <a:r>
                  <a:rPr lang="pt-PT" sz="2000" dirty="0" smtClean="0">
                    <a:latin typeface="+mn-lt"/>
                  </a:rPr>
                  <a:t>medições</a:t>
                </a:r>
              </a:p>
              <a:p>
                <a:pPr marL="0" indent="0">
                  <a:buNone/>
                </a:pPr>
                <a:r>
                  <a:rPr lang="pt-PT" sz="2000" dirty="0" smtClean="0">
                    <a:latin typeface="+mn-lt"/>
                  </a:rPr>
                  <a:t>3 </a:t>
                </a:r>
                <a:r>
                  <a:rPr lang="pt-PT" sz="2000" dirty="0">
                    <a:latin typeface="+mn-lt"/>
                  </a:rPr>
                  <a:t>mm; </a:t>
                </a:r>
                <a:r>
                  <a:rPr lang="pt-PT" sz="2000" dirty="0" smtClean="0">
                    <a:latin typeface="+mn-lt"/>
                  </a:rPr>
                  <a:t>5 </a:t>
                </a:r>
                <a:r>
                  <a:rPr lang="pt-PT" sz="2000" dirty="0">
                    <a:latin typeface="+mn-lt"/>
                  </a:rPr>
                  <a:t>mm; </a:t>
                </a:r>
                <a:r>
                  <a:rPr lang="pt-PT" sz="2000" dirty="0" smtClean="0">
                    <a:latin typeface="+mn-lt"/>
                  </a:rPr>
                  <a:t>4 mm</a:t>
                </a:r>
              </a:p>
              <a:p>
                <a:pPr marL="0" indent="0">
                  <a:buNone/>
                </a:pPr>
                <a:r>
                  <a:rPr lang="pt-PT" sz="2000" dirty="0" smtClean="0">
                    <a:latin typeface="+mn-lt"/>
                  </a:rPr>
                  <a:t>O </a:t>
                </a:r>
                <a:r>
                  <a:rPr lang="pt-PT" sz="2000" dirty="0">
                    <a:latin typeface="+mn-lt"/>
                  </a:rPr>
                  <a:t>valor é </a:t>
                </a:r>
                <a:r>
                  <a:rPr lang="pt-PT" sz="2000" dirty="0" smtClean="0">
                    <a:latin typeface="+mn-lt"/>
                  </a:rPr>
                  <a:t>4 </a:t>
                </a:r>
                <a:r>
                  <a:rPr lang="pt-PT" sz="2000" dirty="0">
                    <a:latin typeface="+mn-lt"/>
                  </a:rPr>
                  <a:t>± 1 mm; a incerteza relativa é</a:t>
                </a:r>
                <a:r>
                  <a:rPr lang="pt-PT" sz="2000" dirty="0" smtClean="0">
                    <a:latin typeface="+mn-lt"/>
                  </a:rPr>
                  <a:t>: </a:t>
                </a:r>
                <a:r>
                  <a:rPr lang="pt-PT" sz="2000" dirty="0" smtClean="0">
                    <a:latin typeface="+mn-lt"/>
                    <a:sym typeface="Symbol"/>
                  </a:rPr>
                  <a:t> </a:t>
                </a:r>
                <a:r>
                  <a:rPr lang="pt-PT" sz="2000" dirty="0">
                    <a:latin typeface="+mn-lt"/>
                    <a:sym typeface="Symbol"/>
                  </a:rPr>
                  <a:t>=</a:t>
                </a:r>
                <a:r>
                  <a:rPr lang="pt-PT" sz="2000" dirty="0" smtClean="0">
                    <a:latin typeface="+mn-lt"/>
                    <a:sym typeface="Symbol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>
                            <a:latin typeface="Cambria Math"/>
                            <a:sym typeface="Symbol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  <a:sym typeface="Symbol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  <a:sym typeface="Symbol"/>
                          </a:rPr>
                          <m:t>4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+mn-lt"/>
                  </a:rPr>
                  <a:t> </a:t>
                </a:r>
                <a:r>
                  <a:rPr lang="pt-PT" sz="2000" dirty="0">
                    <a:sym typeface="Symbol"/>
                  </a:rPr>
                  <a:t></a:t>
                </a:r>
                <a:r>
                  <a:rPr lang="pt-PT" sz="2000" dirty="0" smtClean="0">
                    <a:latin typeface="+mn-lt"/>
                  </a:rPr>
                  <a:t> </a:t>
                </a:r>
                <a:r>
                  <a:rPr lang="pt-PT" sz="2000" dirty="0" smtClean="0">
                    <a:latin typeface="+mn-lt"/>
                  </a:rPr>
                  <a:t>100</a:t>
                </a:r>
                <a:r>
                  <a:rPr lang="pt-PT" sz="2000" dirty="0">
                    <a:latin typeface="+mn-lt"/>
                  </a:rPr>
                  <a:t> </a:t>
                </a:r>
                <a:r>
                  <a:rPr lang="pt-PT" sz="2000" dirty="0" smtClean="0">
                    <a:latin typeface="+mn-lt"/>
                  </a:rPr>
                  <a:t>= </a:t>
                </a:r>
                <a:r>
                  <a:rPr lang="pt-PT" sz="2000" dirty="0" smtClean="0">
                    <a:latin typeface="+mn-lt"/>
                  </a:rPr>
                  <a:t>25%</a:t>
                </a:r>
                <a:endParaRPr lang="pt-PT" sz="2000" dirty="0">
                  <a:latin typeface="+mn-lt"/>
                </a:endParaRPr>
              </a:p>
            </p:txBody>
          </p:sp>
        </mc:Choice>
        <mc:Fallback>
          <p:sp>
            <p:nvSpPr>
              <p:cNvPr id="3" name="Marcador de Posição de Conteúd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1656" y="1412776"/>
                <a:ext cx="8424936" cy="5040560"/>
              </a:xfrm>
              <a:blipFill rotWithShape="1">
                <a:blip r:embed="rId2"/>
                <a:stretch>
                  <a:fillRect l="-1230" t="-1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ítulo 1"/>
          <p:cNvSpPr txBox="1">
            <a:spLocks/>
          </p:cNvSpPr>
          <p:nvPr/>
        </p:nvSpPr>
        <p:spPr>
          <a:xfrm>
            <a:off x="823119" y="332656"/>
            <a:ext cx="7497763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dirty="0" smtClean="0">
                <a:solidFill>
                  <a:srgbClr val="96C832"/>
                </a:solidFill>
              </a:rPr>
              <a:t>Incerteza relativa</a:t>
            </a:r>
            <a:endParaRPr lang="pt-PT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485415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83" name="Group 4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800193563"/>
              </p:ext>
            </p:extLst>
          </p:nvPr>
        </p:nvGraphicFramePr>
        <p:xfrm>
          <a:off x="570706" y="2796761"/>
          <a:ext cx="8002588" cy="2648463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667000"/>
                <a:gridCol w="2668588"/>
                <a:gridCol w="2667000"/>
              </a:tblGrid>
              <a:tr h="720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t-PT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Grandeza física </a:t>
                      </a:r>
                      <a:endParaRPr kumimoji="0" lang="pt-PT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t-PT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Nome da unidade no SI</a:t>
                      </a:r>
                      <a:endParaRPr kumimoji="0" lang="pt-PT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t-PT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Símbolo para a unidade no SI</a:t>
                      </a:r>
                      <a:endParaRPr kumimoji="0" lang="pt-PT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anchor="ctr" horzOverflow="overflow"/>
                </a:tc>
              </a:tr>
              <a:tr h="4524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t-PT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Comprimento</a:t>
                      </a:r>
                      <a:endParaRPr kumimoji="0" lang="pt-PT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t-PT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metro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t-PT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/>
                </a:tc>
              </a:tr>
              <a:tr h="4714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t-PT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Massa</a:t>
                      </a:r>
                      <a:endParaRPr kumimoji="0" lang="pt-PT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t-PT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quilograma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t-PT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kg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/>
                </a:tc>
              </a:tr>
              <a:tr h="4508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t-PT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Tempo</a:t>
                      </a:r>
                      <a:endParaRPr kumimoji="0" lang="pt-PT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t-PT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segundo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t-PT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/>
                </a:tc>
              </a:tr>
              <a:tr h="4508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t-PT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Temperatura</a:t>
                      </a:r>
                      <a:endParaRPr kumimoji="0" lang="pt-PT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t-PT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kelvin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t-PT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K</a:t>
                      </a:r>
                      <a:endParaRPr kumimoji="0" lang="pt-PT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horzOverflow="overflow"/>
                </a:tc>
              </a:tr>
            </a:tbl>
          </a:graphicData>
        </a:graphic>
      </p:graphicFrame>
      <p:sp>
        <p:nvSpPr>
          <p:cNvPr id="6" name="Título 1"/>
          <p:cNvSpPr txBox="1">
            <a:spLocks/>
          </p:cNvSpPr>
          <p:nvPr/>
        </p:nvSpPr>
        <p:spPr>
          <a:xfrm>
            <a:off x="823119" y="620688"/>
            <a:ext cx="7497763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dirty="0">
                <a:solidFill>
                  <a:srgbClr val="96C832"/>
                </a:solidFill>
              </a:rPr>
              <a:t>Nomes e </a:t>
            </a:r>
            <a:r>
              <a:rPr lang="pt-PT" dirty="0" smtClean="0">
                <a:solidFill>
                  <a:srgbClr val="96C832"/>
                </a:solidFill>
              </a:rPr>
              <a:t>símbolos </a:t>
            </a:r>
            <a:r>
              <a:rPr lang="pt-PT" dirty="0">
                <a:solidFill>
                  <a:srgbClr val="96C832"/>
                </a:solidFill>
              </a:rPr>
              <a:t>para as </a:t>
            </a:r>
            <a:r>
              <a:rPr lang="pt-PT" dirty="0" smtClean="0">
                <a:solidFill>
                  <a:srgbClr val="96C832"/>
                </a:solidFill>
              </a:rPr>
              <a:t>unidades fundamentais </a:t>
            </a:r>
            <a:r>
              <a:rPr lang="pt-PT" dirty="0">
                <a:solidFill>
                  <a:srgbClr val="96C832"/>
                </a:solidFill>
              </a:rPr>
              <a:t>do SI</a:t>
            </a:r>
          </a:p>
        </p:txBody>
      </p:sp>
    </p:spTree>
    <p:extLst>
      <p:ext uri="{BB962C8B-B14F-4D97-AF65-F5344CB8AC3E}">
        <p14:creationId xmlns:p14="http://schemas.microsoft.com/office/powerpoint/2010/main" val="31688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884883"/>
            <a:ext cx="8229600" cy="5216525"/>
          </a:xfrm>
        </p:spPr>
        <p:txBody>
          <a:bodyPr>
            <a:noAutofit/>
          </a:bodyPr>
          <a:lstStyle/>
          <a:p>
            <a:pPr marL="0" indent="0" algn="just" eaLnBrk="1" hangingPunct="1">
              <a:lnSpc>
                <a:spcPts val="3200"/>
              </a:lnSpc>
              <a:spcBef>
                <a:spcPts val="0"/>
              </a:spcBef>
              <a:buNone/>
            </a:pPr>
            <a:r>
              <a:rPr lang="en-US" sz="2500" dirty="0" smtClean="0">
                <a:latin typeface="Arial" charset="0"/>
              </a:rPr>
              <a:t>Para </a:t>
            </a:r>
            <a:r>
              <a:rPr lang="en-US" sz="2500" dirty="0" err="1" smtClean="0">
                <a:latin typeface="Arial" charset="0"/>
              </a:rPr>
              <a:t>exprimir</a:t>
            </a:r>
            <a:r>
              <a:rPr lang="en-US" sz="2500" dirty="0" smtClean="0">
                <a:latin typeface="Arial" charset="0"/>
              </a:rPr>
              <a:t> </a:t>
            </a:r>
            <a:r>
              <a:rPr lang="en-US" sz="2500" dirty="0" err="1" smtClean="0">
                <a:latin typeface="Arial" charset="0"/>
              </a:rPr>
              <a:t>os</a:t>
            </a:r>
            <a:r>
              <a:rPr lang="en-US" sz="2500" dirty="0" smtClean="0">
                <a:latin typeface="Arial" charset="0"/>
              </a:rPr>
              <a:t>  </a:t>
            </a:r>
            <a:r>
              <a:rPr lang="en-US" sz="2500" dirty="0" err="1" smtClean="0">
                <a:latin typeface="Arial" charset="0"/>
              </a:rPr>
              <a:t>múltiplos</a:t>
            </a:r>
            <a:r>
              <a:rPr lang="en-US" sz="2500" dirty="0" smtClean="0">
                <a:latin typeface="Arial" charset="0"/>
              </a:rPr>
              <a:t> e </a:t>
            </a:r>
            <a:r>
              <a:rPr lang="en-US" sz="2500" dirty="0" err="1" smtClean="0">
                <a:latin typeface="Arial" charset="0"/>
              </a:rPr>
              <a:t>submúltiplos</a:t>
            </a:r>
            <a:r>
              <a:rPr lang="en-US" sz="2500" dirty="0" smtClean="0">
                <a:latin typeface="Arial" charset="0"/>
              </a:rPr>
              <a:t> das </a:t>
            </a:r>
            <a:r>
              <a:rPr lang="en-US" sz="2500" dirty="0" err="1" smtClean="0">
                <a:latin typeface="Arial" charset="0"/>
              </a:rPr>
              <a:t>unidades</a:t>
            </a:r>
            <a:r>
              <a:rPr lang="en-US" sz="2500" dirty="0" smtClean="0">
                <a:latin typeface="Arial" charset="0"/>
              </a:rPr>
              <a:t> SI </a:t>
            </a:r>
            <a:r>
              <a:rPr lang="en-US" sz="2500" dirty="0" err="1" smtClean="0">
                <a:latin typeface="Arial" charset="0"/>
              </a:rPr>
              <a:t>devem</a:t>
            </a:r>
            <a:r>
              <a:rPr lang="en-US" sz="2500" dirty="0" smtClean="0">
                <a:latin typeface="Arial" charset="0"/>
              </a:rPr>
              <a:t> </a:t>
            </a:r>
            <a:r>
              <a:rPr lang="en-US" sz="2500" dirty="0" err="1" smtClean="0">
                <a:latin typeface="Arial" charset="0"/>
              </a:rPr>
              <a:t>utilizar</a:t>
            </a:r>
            <a:r>
              <a:rPr lang="en-US" sz="2500" dirty="0" smtClean="0">
                <a:latin typeface="Arial" charset="0"/>
              </a:rPr>
              <a:t>-se </a:t>
            </a:r>
            <a:r>
              <a:rPr lang="en-US" sz="2500" dirty="0" err="1" smtClean="0">
                <a:latin typeface="Arial" charset="0"/>
              </a:rPr>
              <a:t>os</a:t>
            </a:r>
            <a:r>
              <a:rPr lang="en-US" sz="2500" dirty="0" smtClean="0">
                <a:latin typeface="Arial" charset="0"/>
              </a:rPr>
              <a:t>  </a:t>
            </a:r>
            <a:r>
              <a:rPr lang="en-US" sz="2500" dirty="0" err="1" smtClean="0">
                <a:latin typeface="Arial" charset="0"/>
              </a:rPr>
              <a:t>prefixos</a:t>
            </a:r>
            <a:r>
              <a:rPr lang="en-US" sz="2500" dirty="0" smtClean="0">
                <a:latin typeface="Arial" charset="0"/>
              </a:rPr>
              <a:t> e </a:t>
            </a:r>
            <a:r>
              <a:rPr lang="en-US" sz="2500" dirty="0" err="1" smtClean="0">
                <a:latin typeface="Arial" charset="0"/>
              </a:rPr>
              <a:t>notação</a:t>
            </a:r>
            <a:r>
              <a:rPr lang="en-US" sz="2500" dirty="0" smtClean="0">
                <a:latin typeface="Arial" charset="0"/>
              </a:rPr>
              <a:t> </a:t>
            </a:r>
            <a:r>
              <a:rPr lang="en-US" sz="2500" dirty="0" err="1" smtClean="0">
                <a:latin typeface="Arial" charset="0"/>
              </a:rPr>
              <a:t>científica</a:t>
            </a:r>
            <a:r>
              <a:rPr lang="en-US" sz="2500" dirty="0" smtClean="0">
                <a:latin typeface="Arial" charset="0"/>
              </a:rPr>
              <a:t>: 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sz="2500" dirty="0" smtClean="0">
                <a:latin typeface="Arial" charset="0"/>
              </a:rPr>
              <a:t>k (</a:t>
            </a:r>
            <a:r>
              <a:rPr lang="en-US" sz="2500" dirty="0" err="1" smtClean="0">
                <a:latin typeface="Arial" charset="0"/>
              </a:rPr>
              <a:t>quilo</a:t>
            </a:r>
            <a:r>
              <a:rPr lang="en-US" sz="2500" dirty="0" smtClean="0">
                <a:latin typeface="Arial" charset="0"/>
              </a:rPr>
              <a:t>) = 10</a:t>
            </a:r>
            <a:r>
              <a:rPr lang="en-US" sz="2500" baseline="30000" dirty="0" smtClean="0">
                <a:latin typeface="Arial" charset="0"/>
              </a:rPr>
              <a:t>3</a:t>
            </a:r>
            <a:endParaRPr lang="en-US" sz="2500" dirty="0">
              <a:latin typeface="Arial" charset="0"/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en-US" sz="2500" dirty="0" smtClean="0">
                <a:latin typeface="Arial" charset="0"/>
              </a:rPr>
              <a:t>m (</a:t>
            </a:r>
            <a:r>
              <a:rPr lang="en-US" sz="2500" dirty="0" err="1" smtClean="0">
                <a:latin typeface="Arial" charset="0"/>
              </a:rPr>
              <a:t>mili</a:t>
            </a:r>
            <a:r>
              <a:rPr lang="en-US" sz="2500" dirty="0" smtClean="0">
                <a:latin typeface="Arial" charset="0"/>
              </a:rPr>
              <a:t>) = 10</a:t>
            </a:r>
            <a:r>
              <a:rPr lang="en-US" sz="2500" baseline="30000" dirty="0" smtClean="0">
                <a:latin typeface="Arial" charset="0"/>
              </a:rPr>
              <a:t>−3</a:t>
            </a:r>
            <a:endParaRPr lang="en-US" sz="2500" dirty="0">
              <a:latin typeface="Arial" charset="0"/>
            </a:endParaRPr>
          </a:p>
          <a:p>
            <a:pPr algn="just">
              <a:lnSpc>
                <a:spcPct val="150000"/>
              </a:lnSpc>
            </a:pPr>
            <a:r>
              <a:rPr lang="en-US" sz="2500" dirty="0" smtClean="0">
                <a:latin typeface="Arial" charset="0"/>
              </a:rPr>
              <a:t>n (</a:t>
            </a:r>
            <a:r>
              <a:rPr lang="en-US" sz="2500" dirty="0" err="1" smtClean="0">
                <a:latin typeface="Arial" charset="0"/>
              </a:rPr>
              <a:t>nano</a:t>
            </a:r>
            <a:r>
              <a:rPr lang="en-US" sz="2500" dirty="0" smtClean="0">
                <a:latin typeface="Arial" charset="0"/>
              </a:rPr>
              <a:t>) = </a:t>
            </a:r>
            <a:r>
              <a:rPr lang="en-US" sz="2500" dirty="0" smtClean="0">
                <a:latin typeface="Arial" charset="0"/>
              </a:rPr>
              <a:t>10</a:t>
            </a:r>
            <a:r>
              <a:rPr lang="en-US" sz="2500" baseline="30000" dirty="0" smtClean="0">
                <a:latin typeface="Arial" charset="0"/>
              </a:rPr>
              <a:t>−</a:t>
            </a:r>
            <a:r>
              <a:rPr lang="en-US" sz="2500" baseline="30000" dirty="0" smtClean="0">
                <a:latin typeface="Arial" charset="0"/>
              </a:rPr>
              <a:t>9</a:t>
            </a:r>
            <a:endParaRPr lang="en-US" sz="2500" dirty="0">
              <a:latin typeface="Arial" charset="0"/>
            </a:endParaRPr>
          </a:p>
          <a:p>
            <a:pPr algn="just">
              <a:lnSpc>
                <a:spcPct val="150000"/>
              </a:lnSpc>
            </a:pPr>
            <a:r>
              <a:rPr lang="el-GR" sz="2500" dirty="0" smtClean="0">
                <a:latin typeface="Arial" charset="0"/>
                <a:cs typeface="Tahoma" pitchFamily="34" charset="0"/>
              </a:rPr>
              <a:t>μ</a:t>
            </a:r>
            <a:r>
              <a:rPr lang="pt-PT" sz="2500" dirty="0" smtClean="0">
                <a:latin typeface="Arial" charset="0"/>
                <a:cs typeface="Tahoma" pitchFamily="34" charset="0"/>
              </a:rPr>
              <a:t> (micro) = </a:t>
            </a:r>
            <a:r>
              <a:rPr lang="pt-PT" sz="2500" dirty="0" smtClean="0">
                <a:latin typeface="Arial" charset="0"/>
                <a:cs typeface="Tahoma" pitchFamily="34" charset="0"/>
              </a:rPr>
              <a:t>10</a:t>
            </a:r>
            <a:r>
              <a:rPr lang="en-US" sz="2500" baseline="30000" dirty="0" smtClean="0">
                <a:latin typeface="Arial" charset="0"/>
              </a:rPr>
              <a:t>−</a:t>
            </a:r>
            <a:r>
              <a:rPr lang="pt-PT" sz="2500" baseline="30000" dirty="0" smtClean="0">
                <a:latin typeface="Arial" charset="0"/>
                <a:cs typeface="Tahoma" pitchFamily="34" charset="0"/>
              </a:rPr>
              <a:t>6</a:t>
            </a:r>
            <a:endParaRPr lang="pt-PT" sz="2500" dirty="0">
              <a:latin typeface="Arial" charset="0"/>
              <a:cs typeface="Tahoma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PT" sz="2500" dirty="0" smtClean="0">
                <a:latin typeface="Arial" charset="0"/>
                <a:cs typeface="Tahoma" pitchFamily="34" charset="0"/>
              </a:rPr>
              <a:t>p (pico) = </a:t>
            </a:r>
            <a:r>
              <a:rPr lang="pt-PT" sz="2500" dirty="0" smtClean="0">
                <a:latin typeface="Arial" charset="0"/>
                <a:cs typeface="Tahoma" pitchFamily="34" charset="0"/>
              </a:rPr>
              <a:t>10</a:t>
            </a:r>
            <a:r>
              <a:rPr lang="en-US" sz="2500" baseline="30000" dirty="0" smtClean="0">
                <a:latin typeface="Arial" charset="0"/>
              </a:rPr>
              <a:t>−</a:t>
            </a:r>
            <a:r>
              <a:rPr lang="pt-PT" sz="2500" baseline="30000" dirty="0" smtClean="0">
                <a:latin typeface="Arial" charset="0"/>
                <a:cs typeface="Tahoma" pitchFamily="34" charset="0"/>
              </a:rPr>
              <a:t>12</a:t>
            </a:r>
          </a:p>
          <a:p>
            <a:pPr marL="0" indent="0" algn="just" eaLnBrk="1" hangingPunct="1">
              <a:lnSpc>
                <a:spcPct val="150000"/>
              </a:lnSpc>
              <a:buNone/>
            </a:pPr>
            <a:r>
              <a:rPr lang="pt-PT" sz="2500" dirty="0" smtClean="0">
                <a:latin typeface="Arial" charset="0"/>
                <a:cs typeface="Tahoma" pitchFamily="34" charset="0"/>
              </a:rPr>
              <a:t>    etc.</a:t>
            </a:r>
          </a:p>
          <a:p>
            <a:pPr algn="just" eaLnBrk="1" hangingPunct="1">
              <a:lnSpc>
                <a:spcPct val="80000"/>
              </a:lnSpc>
              <a:buFont typeface="Wingdings" pitchFamily="2" charset="2"/>
              <a:buNone/>
            </a:pPr>
            <a:endParaRPr lang="pt-PT" sz="2500" dirty="0" smtClean="0">
              <a:latin typeface="Arial" charset="0"/>
              <a:cs typeface="Tahoma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pt-PT" sz="2500" dirty="0" smtClean="0">
              <a:latin typeface="Arial" charset="0"/>
              <a:cs typeface="Tahoma" pitchFamily="34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pt-PT" sz="2500" baseline="30000" dirty="0" smtClean="0">
                <a:latin typeface="Arial" charset="0"/>
              </a:rPr>
              <a:t>                                                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823119" y="476672"/>
            <a:ext cx="7497763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dirty="0">
                <a:solidFill>
                  <a:srgbClr val="96C832"/>
                </a:solidFill>
              </a:rPr>
              <a:t>Alguns </a:t>
            </a:r>
            <a:r>
              <a:rPr lang="pt-PT" dirty="0" smtClean="0">
                <a:solidFill>
                  <a:srgbClr val="96C832"/>
                </a:solidFill>
              </a:rPr>
              <a:t>prefixos </a:t>
            </a:r>
            <a:r>
              <a:rPr lang="pt-PT" dirty="0" smtClean="0">
                <a:solidFill>
                  <a:srgbClr val="96C832"/>
                </a:solidFill>
              </a:rPr>
              <a:t>do SI</a:t>
            </a:r>
            <a:endParaRPr lang="pt-PT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77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5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491927" y="1307901"/>
            <a:ext cx="8219256" cy="543346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000" dirty="0" smtClean="0"/>
              <a:t>A notação cientifica é conveniente para exprimir uma resposta numérica, possibilitando </a:t>
            </a:r>
            <a:r>
              <a:rPr lang="pt-BR" sz="2000" dirty="0"/>
              <a:t>trabalhar </a:t>
            </a:r>
            <a:r>
              <a:rPr lang="pt-BR" sz="2000" dirty="0" smtClean="0"/>
              <a:t>de forma mais prática com </a:t>
            </a:r>
            <a:r>
              <a:rPr lang="pt-BR" sz="2000" dirty="0"/>
              <a:t>números muito </a:t>
            </a:r>
            <a:r>
              <a:rPr lang="pt-BR" sz="2000" dirty="0" smtClean="0"/>
              <a:t>grandes, usando potências de base 10 para os manipular.</a:t>
            </a:r>
          </a:p>
          <a:p>
            <a:pPr marL="0" indent="0" algn="just">
              <a:lnSpc>
                <a:spcPct val="80000"/>
              </a:lnSpc>
              <a:buNone/>
            </a:pPr>
            <a:endParaRPr lang="pt-BR" sz="2000" i="1" dirty="0" smtClean="0"/>
          </a:p>
          <a:p>
            <a:pPr marL="0" indent="0" algn="just">
              <a:lnSpc>
                <a:spcPct val="80000"/>
              </a:lnSpc>
              <a:buNone/>
            </a:pPr>
            <a:r>
              <a:rPr lang="pt-BR" sz="2000" b="1" dirty="0" smtClean="0"/>
              <a:t>Para valores maiores </a:t>
            </a:r>
            <a:r>
              <a:rPr lang="pt-BR" sz="2000" b="1" dirty="0" smtClean="0"/>
              <a:t>do que </a:t>
            </a:r>
            <a:r>
              <a:rPr lang="pt-BR" sz="2000" b="1" dirty="0" smtClean="0"/>
              <a:t>a unidade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pt-BR" sz="2000" dirty="0" smtClean="0"/>
              <a:t>Deslocamos a vírgula para a esquerda até ao primeiro algarismo. 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pt-BR" sz="2000" dirty="0" smtClean="0"/>
              <a:t>O número de casas deslocadas para a esquerda corresponderá ao </a:t>
            </a:r>
            <a:r>
              <a:rPr lang="pt-BR" sz="2000" b="1" dirty="0" smtClean="0"/>
              <a:t>expoente positivo </a:t>
            </a:r>
            <a:r>
              <a:rPr lang="pt-BR" sz="2000" dirty="0" smtClean="0"/>
              <a:t>da potência de 10</a:t>
            </a:r>
          </a:p>
          <a:p>
            <a:pPr marL="542925" indent="-180975">
              <a:lnSpc>
                <a:spcPts val="2700"/>
              </a:lnSpc>
              <a:spcBef>
                <a:spcPts val="0"/>
              </a:spcBef>
            </a:pPr>
            <a:r>
              <a:rPr lang="pt-BR" sz="2000" dirty="0" smtClean="0"/>
              <a:t>2000 = 2,000 </a:t>
            </a:r>
            <a:r>
              <a:rPr lang="pt-BR" sz="2000" dirty="0" smtClean="0">
                <a:sym typeface="Symbol"/>
              </a:rPr>
              <a:t></a:t>
            </a:r>
            <a:r>
              <a:rPr lang="pt-BR" sz="2000" dirty="0" smtClean="0"/>
              <a:t> 10</a:t>
            </a:r>
            <a:r>
              <a:rPr lang="pt-BR" sz="2000" baseline="30000" dirty="0" smtClean="0"/>
              <a:t>3</a:t>
            </a:r>
            <a:endParaRPr lang="pt-BR" sz="2000" dirty="0" smtClean="0"/>
          </a:p>
          <a:p>
            <a:pPr marL="542925" indent="-180975">
              <a:lnSpc>
                <a:spcPts val="2700"/>
              </a:lnSpc>
              <a:spcBef>
                <a:spcPts val="0"/>
              </a:spcBef>
            </a:pPr>
            <a:r>
              <a:rPr lang="pt-BR" sz="2000" dirty="0" smtClean="0"/>
              <a:t>762500 = 7,62500 </a:t>
            </a:r>
            <a:r>
              <a:rPr lang="pt-BR" sz="2000" dirty="0">
                <a:sym typeface="Symbol"/>
              </a:rPr>
              <a:t></a:t>
            </a:r>
            <a:r>
              <a:rPr lang="pt-BR" sz="2000" dirty="0" smtClean="0"/>
              <a:t> 10</a:t>
            </a:r>
            <a:r>
              <a:rPr lang="pt-BR" sz="2000" baseline="30000" dirty="0" smtClean="0"/>
              <a:t>5</a:t>
            </a:r>
          </a:p>
          <a:p>
            <a:pPr marL="0" indent="0">
              <a:lnSpc>
                <a:spcPct val="80000"/>
              </a:lnSpc>
              <a:buNone/>
            </a:pPr>
            <a:endParaRPr lang="pt-BR" sz="1600" dirty="0" smtClean="0"/>
          </a:p>
          <a:p>
            <a:pPr marL="0" indent="0" algn="just">
              <a:lnSpc>
                <a:spcPct val="80000"/>
              </a:lnSpc>
              <a:buNone/>
            </a:pPr>
            <a:r>
              <a:rPr lang="pt-BR" sz="2000" b="1" dirty="0" smtClean="0"/>
              <a:t>Para valores menores </a:t>
            </a:r>
            <a:r>
              <a:rPr lang="pt-BR" sz="2000" b="1" dirty="0" smtClean="0"/>
              <a:t>do que </a:t>
            </a:r>
            <a:r>
              <a:rPr lang="pt-BR" sz="2000" b="1" dirty="0" smtClean="0"/>
              <a:t>a unidade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pt-BR" sz="2000" dirty="0" smtClean="0"/>
              <a:t>Deslocamos a vírgula para a direita até ao primeiro algarismo diferente de zero. O número de casas deslocadas para a direita corresponderá ao </a:t>
            </a:r>
            <a:r>
              <a:rPr lang="pt-BR" sz="2000" b="1" dirty="0" smtClean="0"/>
              <a:t>expoente negativo </a:t>
            </a:r>
            <a:r>
              <a:rPr lang="pt-BR" sz="2000" dirty="0" smtClean="0"/>
              <a:t>da potência de 10</a:t>
            </a:r>
          </a:p>
          <a:p>
            <a:pPr marL="542925" indent="-180975">
              <a:lnSpc>
                <a:spcPts val="2700"/>
              </a:lnSpc>
              <a:spcBef>
                <a:spcPts val="0"/>
              </a:spcBef>
            </a:pPr>
            <a:r>
              <a:rPr lang="pt-BR" sz="2000" dirty="0" smtClean="0"/>
              <a:t>0,0008 = 8 </a:t>
            </a:r>
            <a:r>
              <a:rPr lang="pt-BR" sz="2000" dirty="0">
                <a:sym typeface="Symbol"/>
              </a:rPr>
              <a:t></a:t>
            </a:r>
            <a:r>
              <a:rPr lang="pt-BR" sz="2000" dirty="0" smtClean="0"/>
              <a:t> 10</a:t>
            </a:r>
            <a:r>
              <a:rPr lang="pt-BR" sz="2000" baseline="30000" dirty="0" smtClean="0"/>
              <a:t>−4</a:t>
            </a:r>
            <a:endParaRPr lang="pt-BR" sz="2000" dirty="0" smtClean="0"/>
          </a:p>
          <a:p>
            <a:pPr marL="542925" indent="-180975">
              <a:lnSpc>
                <a:spcPts val="2700"/>
              </a:lnSpc>
              <a:spcBef>
                <a:spcPts val="0"/>
              </a:spcBef>
            </a:pPr>
            <a:r>
              <a:rPr lang="pt-BR" sz="2000" dirty="0" smtClean="0"/>
              <a:t>0,000000345 = 3,45 </a:t>
            </a:r>
            <a:r>
              <a:rPr lang="pt-BR" sz="2000" dirty="0">
                <a:sym typeface="Symbol"/>
              </a:rPr>
              <a:t></a:t>
            </a:r>
            <a:r>
              <a:rPr lang="pt-BR" sz="2000" dirty="0" smtClean="0"/>
              <a:t> </a:t>
            </a:r>
            <a:r>
              <a:rPr lang="pt-BR" sz="2000" dirty="0" smtClean="0"/>
              <a:t>10</a:t>
            </a:r>
            <a:r>
              <a:rPr lang="pt-BR" sz="2000" baseline="30000" dirty="0" smtClean="0"/>
              <a:t>−</a:t>
            </a:r>
            <a:r>
              <a:rPr lang="pt-BR" sz="2000" baseline="30000" dirty="0" smtClean="0"/>
              <a:t>7</a:t>
            </a:r>
            <a:endParaRPr lang="pt-BR" sz="2000" dirty="0" smtClean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823119" y="260648"/>
            <a:ext cx="7497763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dirty="0">
                <a:solidFill>
                  <a:srgbClr val="96C832"/>
                </a:solidFill>
              </a:rPr>
              <a:t> </a:t>
            </a:r>
            <a:r>
              <a:rPr lang="pt-PT" dirty="0" smtClean="0">
                <a:solidFill>
                  <a:srgbClr val="96C832"/>
                </a:solidFill>
              </a:rPr>
              <a:t>Notação científica</a:t>
            </a:r>
            <a:endParaRPr lang="pt-PT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823289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2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20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20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2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2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20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20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51520" y="2036464"/>
            <a:ext cx="3140918" cy="333675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2400" dirty="0"/>
              <a:t>45,30 =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2400" dirty="0"/>
              <a:t>0,0595 =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2400" dirty="0" smtClean="0"/>
              <a:t>0,0450 </a:t>
            </a:r>
            <a:r>
              <a:rPr lang="pt-BR" sz="2400" dirty="0"/>
              <a:t>=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2400" dirty="0"/>
              <a:t>0,003055 =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2400" dirty="0"/>
              <a:t>1,0003436 =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2400" dirty="0"/>
              <a:t>0,0069000 =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pt-BR" sz="2400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823119" y="260648"/>
            <a:ext cx="7497763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dirty="0" smtClean="0">
                <a:solidFill>
                  <a:srgbClr val="96C832"/>
                </a:solidFill>
              </a:rPr>
              <a:t>Exemplos</a:t>
            </a:r>
            <a:endParaRPr lang="pt-PT" dirty="0">
              <a:solidFill>
                <a:srgbClr val="96C832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>
          <a:xfrm>
            <a:off x="5004048" y="2041797"/>
            <a:ext cx="3600400" cy="3227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rgbClr val="CC0000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FF3300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DB553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2400" dirty="0" smtClean="0"/>
              <a:t>162,32 </a:t>
            </a:r>
            <a:r>
              <a:rPr lang="pt-BR" sz="2400" dirty="0" smtClean="0">
                <a:sym typeface="Symbol"/>
              </a:rPr>
              <a:t></a:t>
            </a:r>
            <a:r>
              <a:rPr lang="pt-BR" sz="2400" dirty="0" smtClean="0"/>
              <a:t> 10</a:t>
            </a:r>
            <a:r>
              <a:rPr lang="pt-BR" sz="2400" baseline="30000" dirty="0" smtClean="0"/>
              <a:t>6</a:t>
            </a:r>
            <a:r>
              <a:rPr lang="pt-BR" sz="2400" dirty="0" smtClean="0"/>
              <a:t> =</a:t>
            </a:r>
            <a:endParaRPr lang="pt-BR" sz="2400" baseline="300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2400" dirty="0" smtClean="0"/>
              <a:t>805 =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2400" dirty="0" smtClean="0"/>
              <a:t>312 = 	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2400" dirty="0" smtClean="0"/>
              <a:t>7924,5 =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2400" dirty="0" smtClean="0"/>
              <a:t>0,42 = 	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pt-BR" sz="2400" dirty="0" smtClean="0"/>
              <a:t>0,036 =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739232778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772816"/>
            <a:ext cx="8229600" cy="5616575"/>
          </a:xfrm>
        </p:spPr>
        <p:txBody>
          <a:bodyPr>
            <a:noAutofit/>
          </a:bodyPr>
          <a:lstStyle/>
          <a:p>
            <a:pPr marL="0" indent="26193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PT" sz="2400" dirty="0" smtClean="0">
                <a:latin typeface="Arial" charset="0"/>
              </a:rPr>
              <a:t>Para </a:t>
            </a:r>
            <a:r>
              <a:rPr lang="pt-PT" sz="2400" dirty="0" smtClean="0">
                <a:latin typeface="Arial" charset="0"/>
              </a:rPr>
              <a:t>efetuar </a:t>
            </a:r>
            <a:r>
              <a:rPr lang="pt-PT" sz="2400" dirty="0" smtClean="0">
                <a:latin typeface="Arial" charset="0"/>
              </a:rPr>
              <a:t>um arredondamento de um número, poderemos considerar três situações distintas:</a:t>
            </a:r>
          </a:p>
          <a:p>
            <a:pPr marL="0" indent="0" algn="just" eaLnBrk="1" hangingPunct="1">
              <a:lnSpc>
                <a:spcPct val="90000"/>
              </a:lnSpc>
              <a:buNone/>
            </a:pPr>
            <a:endParaRPr lang="pt-PT" sz="1100" dirty="0" smtClean="0">
              <a:latin typeface="Arial" charset="0"/>
            </a:endParaRPr>
          </a:p>
          <a:p>
            <a:pPr marL="0" indent="261938" algn="just" eaLnBrk="1" hangingPunct="1">
              <a:lnSpc>
                <a:spcPct val="90000"/>
              </a:lnSpc>
            </a:pPr>
            <a:r>
              <a:rPr lang="pt-PT" sz="2000" dirty="0" smtClean="0">
                <a:latin typeface="Arial" charset="0"/>
              </a:rPr>
              <a:t>Se o </a:t>
            </a:r>
            <a:r>
              <a:rPr lang="pt-PT" sz="2000" dirty="0">
                <a:latin typeface="Arial" charset="0"/>
              </a:rPr>
              <a:t>algarismo a suprimir for inferior a 5, mantém-se o algarismo anterior.</a:t>
            </a:r>
          </a:p>
          <a:p>
            <a:pPr marL="0" indent="26193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PT" sz="1800" dirty="0" smtClean="0">
                <a:solidFill>
                  <a:srgbClr val="96C832"/>
                </a:solidFill>
                <a:latin typeface="Arial" charset="0"/>
              </a:rPr>
              <a:t>Exemplo</a:t>
            </a:r>
            <a:r>
              <a:rPr lang="pt-PT" sz="1800" dirty="0" smtClean="0">
                <a:latin typeface="Arial" charset="0"/>
              </a:rPr>
              <a:t>: 3,234 </a:t>
            </a:r>
            <a:r>
              <a:rPr lang="pt-PT" sz="1800" dirty="0" smtClean="0">
                <a:latin typeface="Arial" charset="0"/>
                <a:cs typeface="Times New Roman" pitchFamily="18" charset="0"/>
              </a:rPr>
              <a:t>→ 3,23</a:t>
            </a:r>
          </a:p>
          <a:p>
            <a:pPr marL="0" indent="261938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pt-PT" sz="2000" dirty="0" smtClean="0">
              <a:latin typeface="Arial" charset="0"/>
              <a:cs typeface="Times New Roman" pitchFamily="18" charset="0"/>
            </a:endParaRPr>
          </a:p>
          <a:p>
            <a:pPr marL="0" indent="261938" algn="just" eaLnBrk="1" hangingPunct="1">
              <a:lnSpc>
                <a:spcPct val="90000"/>
              </a:lnSpc>
            </a:pPr>
            <a:r>
              <a:rPr lang="pt-PT" sz="2000" dirty="0">
                <a:latin typeface="Arial" charset="0"/>
              </a:rPr>
              <a:t>Se o algarismo a suprimir for superior a 5, acrescenta-se uma unidade ao algarismo anterior.</a:t>
            </a:r>
          </a:p>
          <a:p>
            <a:pPr marL="0" indent="26193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PT" sz="1800" dirty="0" smtClean="0">
                <a:solidFill>
                  <a:srgbClr val="96C832"/>
                </a:solidFill>
                <a:latin typeface="Arial" charset="0"/>
              </a:rPr>
              <a:t>Exemplo</a:t>
            </a:r>
            <a:r>
              <a:rPr lang="pt-PT" sz="1800" dirty="0" smtClean="0">
                <a:latin typeface="Arial" charset="0"/>
              </a:rPr>
              <a:t>: 4,38 </a:t>
            </a:r>
            <a:r>
              <a:rPr lang="pt-PT" sz="1800" dirty="0" smtClean="0">
                <a:latin typeface="Arial" charset="0"/>
                <a:cs typeface="Times New Roman" pitchFamily="18" charset="0"/>
              </a:rPr>
              <a:t>→ 4,4</a:t>
            </a:r>
          </a:p>
          <a:p>
            <a:pPr marL="0" indent="261938"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pt-PT" sz="2000" dirty="0" smtClean="0">
              <a:latin typeface="Arial" charset="0"/>
            </a:endParaRPr>
          </a:p>
          <a:p>
            <a:pPr marL="0" indent="261938" algn="just" eaLnBrk="1" hangingPunct="1">
              <a:lnSpc>
                <a:spcPct val="90000"/>
              </a:lnSpc>
            </a:pPr>
            <a:r>
              <a:rPr lang="pt-PT" sz="2000" dirty="0" smtClean="0">
                <a:latin typeface="Arial" charset="0"/>
              </a:rPr>
              <a:t>Se o algarismo a </a:t>
            </a:r>
            <a:r>
              <a:rPr lang="pt-PT" sz="2000" dirty="0">
                <a:latin typeface="Arial" charset="0"/>
              </a:rPr>
              <a:t>suprimir for 5, o algarismo anterior mantém-se, se for par, e aumenta uma </a:t>
            </a:r>
            <a:r>
              <a:rPr lang="pt-PT" sz="2000" dirty="0" smtClean="0">
                <a:latin typeface="Arial" charset="0"/>
              </a:rPr>
              <a:t>unidade, se for ímpar.</a:t>
            </a:r>
          </a:p>
          <a:p>
            <a:pPr marL="0" indent="261938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PT" sz="1800" dirty="0" smtClean="0">
                <a:solidFill>
                  <a:srgbClr val="96C832"/>
                </a:solidFill>
                <a:latin typeface="Arial" charset="0"/>
              </a:rPr>
              <a:t>Exemplo</a:t>
            </a:r>
            <a:r>
              <a:rPr lang="pt-PT" sz="1800" dirty="0" smtClean="0">
                <a:latin typeface="Arial" charset="0"/>
              </a:rPr>
              <a:t>:  9,45 </a:t>
            </a:r>
            <a:r>
              <a:rPr lang="pt-PT" sz="1800" dirty="0" smtClean="0">
                <a:latin typeface="Arial" charset="0"/>
                <a:cs typeface="Times New Roman" pitchFamily="18" charset="0"/>
              </a:rPr>
              <a:t>→ 9,4</a:t>
            </a:r>
          </a:p>
          <a:p>
            <a:pPr marL="0" indent="1343025"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pt-PT" sz="1800" dirty="0" smtClean="0">
                <a:latin typeface="Arial" charset="0"/>
              </a:rPr>
              <a:t>9,35 </a:t>
            </a:r>
            <a:r>
              <a:rPr lang="pt-PT" sz="1800" dirty="0">
                <a:latin typeface="Arial" charset="0"/>
              </a:rPr>
              <a:t>→ </a:t>
            </a:r>
            <a:r>
              <a:rPr lang="pt-PT" sz="1800" dirty="0" smtClean="0">
                <a:latin typeface="Arial" charset="0"/>
              </a:rPr>
              <a:t>9,4</a:t>
            </a:r>
            <a:endParaRPr lang="pt-PT" sz="2400" dirty="0" smtClean="0">
              <a:latin typeface="Arial" charset="0"/>
            </a:endParaRPr>
          </a:p>
          <a:p>
            <a:pPr marL="0" indent="261938" eaLnBrk="1" hangingPunct="1">
              <a:lnSpc>
                <a:spcPct val="90000"/>
              </a:lnSpc>
            </a:pPr>
            <a:endParaRPr lang="pt-PT" sz="2400" dirty="0" smtClean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823119" y="476672"/>
            <a:ext cx="7497763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400" dirty="0">
                <a:solidFill>
                  <a:srgbClr val="96C832"/>
                </a:solidFill>
              </a:rPr>
              <a:t> Regras para </a:t>
            </a:r>
            <a:r>
              <a:rPr lang="pt-PT" sz="3400" dirty="0" smtClean="0">
                <a:solidFill>
                  <a:srgbClr val="96C832"/>
                </a:solidFill>
              </a:rPr>
              <a:t>arredondamento </a:t>
            </a:r>
            <a:r>
              <a:rPr lang="pt-PT" sz="3400" dirty="0">
                <a:solidFill>
                  <a:srgbClr val="96C832"/>
                </a:solidFill>
              </a:rPr>
              <a:t>de </a:t>
            </a:r>
            <a:r>
              <a:rPr lang="pt-PT" sz="3400" dirty="0" smtClean="0">
                <a:solidFill>
                  <a:srgbClr val="96C832"/>
                </a:solidFill>
              </a:rPr>
              <a:t>números</a:t>
            </a:r>
            <a:endParaRPr lang="pt-PT" sz="3400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60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/>
          </p:cNvSpPr>
          <p:nvPr>
            <p:ph type="body" idx="4294967295"/>
          </p:nvPr>
        </p:nvSpPr>
        <p:spPr>
          <a:xfrm>
            <a:off x="611560" y="3907954"/>
            <a:ext cx="8075240" cy="2905422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pt-PT" sz="2500" dirty="0" smtClean="0">
                <a:latin typeface="Arial" charset="0"/>
              </a:rPr>
              <a:t>A contagem dos algarismos significativos é feita </a:t>
            </a:r>
            <a:r>
              <a:rPr lang="pt-PT" sz="2500" dirty="0" smtClean="0">
                <a:latin typeface="Arial" charset="0"/>
              </a:rPr>
              <a:t>a partir do </a:t>
            </a:r>
            <a:r>
              <a:rPr lang="pt-PT" sz="2500" dirty="0" smtClean="0">
                <a:latin typeface="Arial" charset="0"/>
              </a:rPr>
              <a:t>primeiro algarismo diferente de zero, da esquerda para a direita.</a:t>
            </a:r>
          </a:p>
          <a:p>
            <a:pPr algn="just" eaLnBrk="1" hangingPunct="1"/>
            <a:r>
              <a:rPr lang="pt-PT" sz="2500" dirty="0" smtClean="0">
                <a:latin typeface="Arial" charset="0"/>
              </a:rPr>
              <a:t>As potências de base 10 não contam como algarismos significativos.</a:t>
            </a:r>
          </a:p>
          <a:p>
            <a:pPr algn="just" eaLnBrk="1" hangingPunct="1"/>
            <a:endParaRPr lang="pt-PT" sz="2500" dirty="0" smtClean="0">
              <a:latin typeface="Arial" charset="0"/>
            </a:endParaRPr>
          </a:p>
          <a:p>
            <a:pPr algn="just" eaLnBrk="1" hangingPunct="1">
              <a:buFont typeface="Wingdings" pitchFamily="2" charset="2"/>
              <a:buNone/>
            </a:pPr>
            <a:endParaRPr lang="pt-PT" sz="2500" dirty="0" smtClean="0">
              <a:latin typeface="Arial" charset="0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764004" y="1584082"/>
            <a:ext cx="794845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500" dirty="0" smtClean="0"/>
              <a:t>As medidas devem ser apresentadas com um número de algarismos que tenha significado.</a:t>
            </a:r>
            <a:r>
              <a:rPr lang="pt-BR" sz="2500" dirty="0" smtClean="0"/>
              <a:t> Dado o resultado de uma medição, os algarismos significativos são todos aqueles contados, da esquerda para a direita, a partir do primeiro algarismo diferente de zero. </a:t>
            </a:r>
          </a:p>
          <a:p>
            <a:endParaRPr lang="pt-PT" sz="2500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823119" y="332656"/>
            <a:ext cx="7497763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dirty="0">
                <a:solidFill>
                  <a:srgbClr val="96C832"/>
                </a:solidFill>
              </a:rPr>
              <a:t> Algarismos </a:t>
            </a:r>
            <a:r>
              <a:rPr lang="pt-PT" dirty="0" smtClean="0">
                <a:solidFill>
                  <a:srgbClr val="96C832"/>
                </a:solidFill>
              </a:rPr>
              <a:t>significativos</a:t>
            </a:r>
            <a:endParaRPr lang="pt-PT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571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" r="2672"/>
          <a:stretch/>
        </p:blipFill>
        <p:spPr bwMode="auto">
          <a:xfrm>
            <a:off x="395536" y="2420656"/>
            <a:ext cx="6201347" cy="1458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85"/>
          <a:stretch/>
        </p:blipFill>
        <p:spPr bwMode="auto">
          <a:xfrm>
            <a:off x="395536" y="4255832"/>
            <a:ext cx="6201347" cy="147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823119" y="260648"/>
            <a:ext cx="7497763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800" dirty="0">
                <a:solidFill>
                  <a:srgbClr val="96C832"/>
                </a:solidFill>
              </a:rPr>
              <a:t> Algarismos </a:t>
            </a:r>
            <a:r>
              <a:rPr lang="pt-PT" sz="2800" dirty="0" smtClean="0">
                <a:solidFill>
                  <a:srgbClr val="96C832"/>
                </a:solidFill>
              </a:rPr>
              <a:t>significativos</a:t>
            </a:r>
            <a:endParaRPr lang="pt-PT" sz="2800" dirty="0">
              <a:solidFill>
                <a:srgbClr val="96C832"/>
              </a:solidFill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534964" y="1945200"/>
            <a:ext cx="5040560" cy="432048"/>
          </a:xfrm>
          <a:prstGeom prst="rect">
            <a:avLst/>
          </a:prstGeom>
          <a:solidFill>
            <a:srgbClr val="96C83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6" name="Conexão recta unidireccional 5"/>
          <p:cNvCxnSpPr/>
          <p:nvPr/>
        </p:nvCxnSpPr>
        <p:spPr>
          <a:xfrm>
            <a:off x="534964" y="1700576"/>
            <a:ext cx="5184000" cy="0"/>
          </a:xfrm>
          <a:prstGeom prst="straightConnector1">
            <a:avLst/>
          </a:prstGeom>
          <a:ln w="28575">
            <a:solidFill>
              <a:srgbClr val="CC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xão recta 7"/>
          <p:cNvCxnSpPr/>
          <p:nvPr/>
        </p:nvCxnSpPr>
        <p:spPr>
          <a:xfrm>
            <a:off x="534964" y="1556792"/>
            <a:ext cx="0" cy="3132000"/>
          </a:xfrm>
          <a:prstGeom prst="line">
            <a:avLst/>
          </a:prstGeom>
          <a:ln w="19050">
            <a:solidFill>
              <a:srgbClr val="CC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xão recta 14"/>
          <p:cNvCxnSpPr/>
          <p:nvPr/>
        </p:nvCxnSpPr>
        <p:spPr>
          <a:xfrm>
            <a:off x="5714603" y="1566085"/>
            <a:ext cx="0" cy="2844000"/>
          </a:xfrm>
          <a:prstGeom prst="line">
            <a:avLst/>
          </a:prstGeom>
          <a:ln w="19050">
            <a:solidFill>
              <a:srgbClr val="CC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7091185" y="2938126"/>
            <a:ext cx="1259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pt-PT" dirty="0" smtClean="0"/>
              <a:t> = 9,6 cm</a:t>
            </a:r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7105993" y="4809762"/>
            <a:ext cx="1387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pt-PT" dirty="0" smtClean="0"/>
              <a:t> = 9,65 cm</a:t>
            </a:r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6825955" y="2189799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Correto</a:t>
            </a:r>
            <a:endParaRPr lang="pt-PT" sz="1400" dirty="0">
              <a:solidFill>
                <a:srgbClr val="CC0000"/>
              </a:solidFill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7812360" y="2266767"/>
            <a:ext cx="931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smtClean="0">
                <a:solidFill>
                  <a:srgbClr val="FF3300"/>
                </a:solidFill>
                <a:cs typeface="Times New Roman" panose="02020603050405020304" pitchFamily="18" charset="0"/>
              </a:rPr>
              <a:t>Duvidoso</a:t>
            </a:r>
            <a:endParaRPr lang="pt-PT" sz="1400" dirty="0">
              <a:solidFill>
                <a:srgbClr val="FF3300"/>
              </a:solidFill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6929214" y="5515867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smtClean="0">
                <a:solidFill>
                  <a:srgbClr val="CC0000"/>
                </a:solidFill>
                <a:cs typeface="Times New Roman" panose="02020603050405020304" pitchFamily="18" charset="0"/>
              </a:rPr>
              <a:t>Corretos</a:t>
            </a:r>
            <a:endParaRPr lang="pt-PT" sz="1400" dirty="0">
              <a:solidFill>
                <a:srgbClr val="CC0000"/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7864830" y="5579135"/>
            <a:ext cx="931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400" dirty="0" smtClean="0">
                <a:solidFill>
                  <a:srgbClr val="FF3300"/>
                </a:solidFill>
                <a:cs typeface="Times New Roman" panose="02020603050405020304" pitchFamily="18" charset="0"/>
              </a:rPr>
              <a:t>Duvidoso</a:t>
            </a:r>
            <a:endParaRPr lang="pt-PT" sz="1400" dirty="0">
              <a:solidFill>
                <a:srgbClr val="FF3300"/>
              </a:solidFill>
            </a:endParaRPr>
          </a:p>
        </p:txBody>
      </p:sp>
      <p:cxnSp>
        <p:nvCxnSpPr>
          <p:cNvPr id="23" name="Conexão recta unidireccional 22"/>
          <p:cNvCxnSpPr/>
          <p:nvPr/>
        </p:nvCxnSpPr>
        <p:spPr>
          <a:xfrm>
            <a:off x="7330546" y="2497576"/>
            <a:ext cx="276392" cy="509522"/>
          </a:xfrm>
          <a:prstGeom prst="straightConnector1">
            <a:avLst/>
          </a:prstGeom>
          <a:ln w="9525">
            <a:solidFill>
              <a:srgbClr val="CC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xão recta unidireccional 25"/>
          <p:cNvCxnSpPr/>
          <p:nvPr/>
        </p:nvCxnSpPr>
        <p:spPr>
          <a:xfrm flipH="1">
            <a:off x="7825284" y="2574544"/>
            <a:ext cx="465832" cy="455308"/>
          </a:xfrm>
          <a:prstGeom prst="straightConnector1">
            <a:avLst/>
          </a:prstGeom>
          <a:ln w="9525">
            <a:solidFill>
              <a:srgbClr val="FF33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xão recta unidireccional 27"/>
          <p:cNvCxnSpPr/>
          <p:nvPr/>
        </p:nvCxnSpPr>
        <p:spPr>
          <a:xfrm flipV="1">
            <a:off x="7495877" y="5083881"/>
            <a:ext cx="131287" cy="431986"/>
          </a:xfrm>
          <a:prstGeom prst="straightConnector1">
            <a:avLst/>
          </a:prstGeom>
          <a:ln w="9525">
            <a:solidFill>
              <a:srgbClr val="CC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xão recta unidireccional 30"/>
          <p:cNvCxnSpPr/>
          <p:nvPr/>
        </p:nvCxnSpPr>
        <p:spPr>
          <a:xfrm flipV="1">
            <a:off x="7495877" y="5083879"/>
            <a:ext cx="304088" cy="431988"/>
          </a:xfrm>
          <a:prstGeom prst="straightConnector1">
            <a:avLst/>
          </a:prstGeom>
          <a:ln w="9525">
            <a:solidFill>
              <a:srgbClr val="CC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xão recta unidireccional 34"/>
          <p:cNvCxnSpPr>
            <a:stCxn id="22" idx="0"/>
          </p:cNvCxnSpPr>
          <p:nvPr/>
        </p:nvCxnSpPr>
        <p:spPr>
          <a:xfrm flipH="1" flipV="1">
            <a:off x="7971415" y="5083879"/>
            <a:ext cx="359248" cy="495256"/>
          </a:xfrm>
          <a:prstGeom prst="straightConnector1">
            <a:avLst/>
          </a:prstGeom>
          <a:ln w="9525">
            <a:solidFill>
              <a:srgbClr val="FF33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034185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-294953" y="278092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678185" y="2892053"/>
            <a:ext cx="7127875" cy="649287"/>
          </a:xfrm>
          <a:prstGeom prst="rect">
            <a:avLst/>
          </a:prstGeom>
          <a:solidFill>
            <a:schemeClr val="tx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424185" y="3541340"/>
            <a:ext cx="83169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676597" y="3541340"/>
            <a:ext cx="0" cy="3952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>
            <a:off x="2116460" y="3542928"/>
            <a:ext cx="0" cy="3952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>
            <a:off x="3556322" y="3541340"/>
            <a:ext cx="0" cy="3952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>
            <a:off x="4997772" y="3541340"/>
            <a:ext cx="0" cy="3952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>
            <a:off x="6437635" y="3542928"/>
            <a:ext cx="0" cy="3952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>
            <a:off x="7877497" y="3542928"/>
            <a:ext cx="0" cy="3952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>
            <a:off x="6582097" y="3541340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>
            <a:off x="8021960" y="3541340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77" name="Line 21"/>
          <p:cNvSpPr>
            <a:spLocks noChangeShapeType="1"/>
          </p:cNvSpPr>
          <p:nvPr/>
        </p:nvSpPr>
        <p:spPr bwMode="auto">
          <a:xfrm>
            <a:off x="8164835" y="3541340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>
            <a:off x="8309297" y="3541340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79" name="Line 23"/>
          <p:cNvSpPr>
            <a:spLocks noChangeShapeType="1"/>
          </p:cNvSpPr>
          <p:nvPr/>
        </p:nvSpPr>
        <p:spPr bwMode="auto">
          <a:xfrm>
            <a:off x="8453760" y="3541340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>
            <a:off x="6869435" y="3541340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81" name="Line 25"/>
          <p:cNvSpPr>
            <a:spLocks noChangeShapeType="1"/>
          </p:cNvSpPr>
          <p:nvPr/>
        </p:nvSpPr>
        <p:spPr bwMode="auto">
          <a:xfrm>
            <a:off x="7013897" y="3541340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82" name="Line 26"/>
          <p:cNvSpPr>
            <a:spLocks noChangeShapeType="1"/>
          </p:cNvSpPr>
          <p:nvPr/>
        </p:nvSpPr>
        <p:spPr bwMode="auto">
          <a:xfrm>
            <a:off x="7156772" y="3541340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83" name="Line 27"/>
          <p:cNvSpPr>
            <a:spLocks noChangeShapeType="1"/>
          </p:cNvSpPr>
          <p:nvPr/>
        </p:nvSpPr>
        <p:spPr bwMode="auto">
          <a:xfrm>
            <a:off x="6724972" y="3541340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84" name="Line 28"/>
          <p:cNvSpPr>
            <a:spLocks noChangeShapeType="1"/>
          </p:cNvSpPr>
          <p:nvPr/>
        </p:nvSpPr>
        <p:spPr bwMode="auto">
          <a:xfrm>
            <a:off x="7301235" y="3541340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85" name="Line 29"/>
          <p:cNvSpPr>
            <a:spLocks noChangeShapeType="1"/>
          </p:cNvSpPr>
          <p:nvPr/>
        </p:nvSpPr>
        <p:spPr bwMode="auto">
          <a:xfrm>
            <a:off x="7445697" y="3541340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86" name="Line 30"/>
          <p:cNvSpPr>
            <a:spLocks noChangeShapeType="1"/>
          </p:cNvSpPr>
          <p:nvPr/>
        </p:nvSpPr>
        <p:spPr bwMode="auto">
          <a:xfrm>
            <a:off x="7590160" y="3541340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87" name="Line 31"/>
          <p:cNvSpPr>
            <a:spLocks noChangeShapeType="1"/>
          </p:cNvSpPr>
          <p:nvPr/>
        </p:nvSpPr>
        <p:spPr bwMode="auto">
          <a:xfrm>
            <a:off x="7733035" y="3541340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19488" name="Text Box 32"/>
          <p:cNvSpPr txBox="1">
            <a:spLocks noChangeArrowheads="1"/>
          </p:cNvSpPr>
          <p:nvPr/>
        </p:nvSpPr>
        <p:spPr bwMode="auto">
          <a:xfrm>
            <a:off x="473397" y="4012828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PT" sz="2800" b="1" dirty="0" smtClean="0"/>
              <a:t>0</a:t>
            </a:r>
          </a:p>
        </p:txBody>
      </p:sp>
      <p:sp>
        <p:nvSpPr>
          <p:cNvPr id="19489" name="Text Box 33"/>
          <p:cNvSpPr txBox="1">
            <a:spLocks noChangeArrowheads="1"/>
          </p:cNvSpPr>
          <p:nvPr/>
        </p:nvSpPr>
        <p:spPr bwMode="auto">
          <a:xfrm>
            <a:off x="1914847" y="4009653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PT" sz="2800" b="1" dirty="0" smtClean="0"/>
              <a:t>1</a:t>
            </a:r>
          </a:p>
        </p:txBody>
      </p:sp>
      <p:sp>
        <p:nvSpPr>
          <p:cNvPr id="19490" name="Text Box 34"/>
          <p:cNvSpPr txBox="1">
            <a:spLocks noChangeArrowheads="1"/>
          </p:cNvSpPr>
          <p:nvPr/>
        </p:nvSpPr>
        <p:spPr bwMode="auto">
          <a:xfrm>
            <a:off x="3376935" y="4009653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PT" sz="2800" b="1" dirty="0" smtClean="0"/>
              <a:t>2</a:t>
            </a:r>
          </a:p>
        </p:txBody>
      </p:sp>
      <p:sp>
        <p:nvSpPr>
          <p:cNvPr id="19491" name="Text Box 35"/>
          <p:cNvSpPr txBox="1">
            <a:spLocks noChangeArrowheads="1"/>
          </p:cNvSpPr>
          <p:nvPr/>
        </p:nvSpPr>
        <p:spPr bwMode="auto">
          <a:xfrm>
            <a:off x="4794572" y="399536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PT" sz="2800" b="1" dirty="0" smtClean="0"/>
              <a:t>3</a:t>
            </a:r>
          </a:p>
        </p:txBody>
      </p:sp>
      <p:sp>
        <p:nvSpPr>
          <p:cNvPr id="19492" name="Text Box 36"/>
          <p:cNvSpPr txBox="1">
            <a:spLocks noChangeArrowheads="1"/>
          </p:cNvSpPr>
          <p:nvPr/>
        </p:nvSpPr>
        <p:spPr bwMode="auto">
          <a:xfrm>
            <a:off x="6234435" y="3995365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PT" sz="2800" b="1" dirty="0" smtClean="0"/>
              <a:t>4</a:t>
            </a:r>
          </a:p>
        </p:txBody>
      </p:sp>
      <p:sp>
        <p:nvSpPr>
          <p:cNvPr id="19493" name="Text Box 37"/>
          <p:cNvSpPr txBox="1">
            <a:spLocks noChangeArrowheads="1"/>
          </p:cNvSpPr>
          <p:nvPr/>
        </p:nvSpPr>
        <p:spPr bwMode="auto">
          <a:xfrm>
            <a:off x="7674297" y="4009653"/>
            <a:ext cx="3674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PT" sz="2800" b="1" dirty="0" smtClean="0"/>
              <a:t>5</a:t>
            </a:r>
          </a:p>
        </p:txBody>
      </p:sp>
      <p:sp>
        <p:nvSpPr>
          <p:cNvPr id="19494" name="Text Box 38"/>
          <p:cNvSpPr txBox="1">
            <a:spLocks noChangeArrowheads="1"/>
          </p:cNvSpPr>
          <p:nvPr/>
        </p:nvSpPr>
        <p:spPr bwMode="auto">
          <a:xfrm>
            <a:off x="6832922" y="4296990"/>
            <a:ext cx="62709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PT" sz="2800" b="1" dirty="0" smtClean="0"/>
              <a:t>cm</a:t>
            </a:r>
          </a:p>
        </p:txBody>
      </p:sp>
      <p:sp>
        <p:nvSpPr>
          <p:cNvPr id="19495" name="Rectangle 39"/>
          <p:cNvSpPr>
            <a:spLocks noChangeArrowheads="1"/>
          </p:cNvSpPr>
          <p:nvPr/>
        </p:nvSpPr>
        <p:spPr bwMode="auto">
          <a:xfrm>
            <a:off x="506240" y="1354029"/>
            <a:ext cx="3345036" cy="490795"/>
          </a:xfrm>
          <a:prstGeom prst="rect">
            <a:avLst/>
          </a:prstGeom>
          <a:solidFill>
            <a:srgbClr val="96C832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pt-PT" sz="2400" smtClean="0">
                <a:solidFill>
                  <a:srgbClr val="555555"/>
                </a:solidFill>
              </a:rPr>
              <a:t>Quanto mede a barra?</a:t>
            </a:r>
            <a:endParaRPr lang="pt-PT" sz="2400" dirty="0" smtClean="0">
              <a:solidFill>
                <a:srgbClr val="555555"/>
              </a:solidFill>
            </a:endParaRP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657100" y="5210870"/>
            <a:ext cx="7833717" cy="792163"/>
          </a:xfrm>
          <a:prstGeom prst="rect">
            <a:avLst/>
          </a:prstGeom>
          <a:solidFill>
            <a:srgbClr val="96C832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pt-PT" sz="3200" dirty="0" smtClean="0">
                <a:solidFill>
                  <a:srgbClr val="555555"/>
                </a:solidFill>
              </a:rPr>
              <a:t>4,938 cm	 5,0 cm	4,94 cm	  4,93 cm</a:t>
            </a: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4498603" y="5154513"/>
            <a:ext cx="4033837" cy="900683"/>
          </a:xfrm>
          <a:prstGeom prst="rect">
            <a:avLst/>
          </a:prstGeom>
          <a:solidFill>
            <a:schemeClr val="accent1">
              <a:alpha val="3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PT" sz="1600" dirty="0" smtClean="0">
              <a:solidFill>
                <a:srgbClr val="FDD303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PT" sz="1600" dirty="0" smtClean="0">
              <a:solidFill>
                <a:srgbClr val="FDD303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1600" dirty="0" smtClean="0">
                <a:solidFill>
                  <a:srgbClr val="CC0000"/>
                </a:solidFill>
              </a:rPr>
              <a:t>Leituras corretas entre outras possíveis</a:t>
            </a:r>
          </a:p>
        </p:txBody>
      </p:sp>
      <p:sp>
        <p:nvSpPr>
          <p:cNvPr id="38" name="Título 1"/>
          <p:cNvSpPr txBox="1">
            <a:spLocks/>
          </p:cNvSpPr>
          <p:nvPr/>
        </p:nvSpPr>
        <p:spPr>
          <a:xfrm>
            <a:off x="823119" y="283890"/>
            <a:ext cx="7497763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3400" dirty="0" smtClean="0">
                <a:solidFill>
                  <a:srgbClr val="96C832"/>
                </a:solidFill>
              </a:rPr>
              <a:t>Medições e erros</a:t>
            </a:r>
          </a:p>
        </p:txBody>
      </p:sp>
    </p:spTree>
    <p:extLst>
      <p:ext uri="{BB962C8B-B14F-4D97-AF65-F5344CB8AC3E}">
        <p14:creationId xmlns:p14="http://schemas.microsoft.com/office/powerpoint/2010/main" val="320637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-252536" y="198884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707108" y="2105593"/>
            <a:ext cx="7054850" cy="649287"/>
          </a:xfrm>
          <a:prstGeom prst="rect">
            <a:avLst/>
          </a:prstGeom>
          <a:solidFill>
            <a:schemeClr val="tx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466602" y="2749252"/>
            <a:ext cx="83169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719014" y="2749252"/>
            <a:ext cx="0" cy="3952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2158877" y="2750840"/>
            <a:ext cx="0" cy="3952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3598739" y="2749252"/>
            <a:ext cx="0" cy="3952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>
            <a:off x="5040189" y="2749252"/>
            <a:ext cx="0" cy="3952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11" name="Line 11"/>
          <p:cNvSpPr>
            <a:spLocks noChangeShapeType="1"/>
          </p:cNvSpPr>
          <p:nvPr/>
        </p:nvSpPr>
        <p:spPr bwMode="auto">
          <a:xfrm>
            <a:off x="6480052" y="2750840"/>
            <a:ext cx="0" cy="3952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>
            <a:off x="7919914" y="2750840"/>
            <a:ext cx="0" cy="3952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>
            <a:off x="6624514" y="2749252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>
            <a:off x="8064377" y="2749252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15" name="Line 15"/>
          <p:cNvSpPr>
            <a:spLocks noChangeShapeType="1"/>
          </p:cNvSpPr>
          <p:nvPr/>
        </p:nvSpPr>
        <p:spPr bwMode="auto">
          <a:xfrm>
            <a:off x="8207252" y="2749252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>
            <a:off x="8351714" y="2749252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>
            <a:off x="8496177" y="2749252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18" name="Line 18"/>
          <p:cNvSpPr>
            <a:spLocks noChangeShapeType="1"/>
          </p:cNvSpPr>
          <p:nvPr/>
        </p:nvSpPr>
        <p:spPr bwMode="auto">
          <a:xfrm>
            <a:off x="6911852" y="2749252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19" name="Line 19"/>
          <p:cNvSpPr>
            <a:spLocks noChangeShapeType="1"/>
          </p:cNvSpPr>
          <p:nvPr/>
        </p:nvSpPr>
        <p:spPr bwMode="auto">
          <a:xfrm>
            <a:off x="7056314" y="2749252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20" name="Line 20"/>
          <p:cNvSpPr>
            <a:spLocks noChangeShapeType="1"/>
          </p:cNvSpPr>
          <p:nvPr/>
        </p:nvSpPr>
        <p:spPr bwMode="auto">
          <a:xfrm>
            <a:off x="7199189" y="2749252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21" name="Line 21"/>
          <p:cNvSpPr>
            <a:spLocks noChangeShapeType="1"/>
          </p:cNvSpPr>
          <p:nvPr/>
        </p:nvSpPr>
        <p:spPr bwMode="auto">
          <a:xfrm>
            <a:off x="6767389" y="2749252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22" name="Line 22"/>
          <p:cNvSpPr>
            <a:spLocks noChangeShapeType="1"/>
          </p:cNvSpPr>
          <p:nvPr/>
        </p:nvSpPr>
        <p:spPr bwMode="auto">
          <a:xfrm>
            <a:off x="7343652" y="2749252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23" name="Line 23"/>
          <p:cNvSpPr>
            <a:spLocks noChangeShapeType="1"/>
          </p:cNvSpPr>
          <p:nvPr/>
        </p:nvSpPr>
        <p:spPr bwMode="auto">
          <a:xfrm>
            <a:off x="7488114" y="2749252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24" name="Line 24"/>
          <p:cNvSpPr>
            <a:spLocks noChangeShapeType="1"/>
          </p:cNvSpPr>
          <p:nvPr/>
        </p:nvSpPr>
        <p:spPr bwMode="auto">
          <a:xfrm>
            <a:off x="7632577" y="2749252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25" name="Line 25"/>
          <p:cNvSpPr>
            <a:spLocks noChangeShapeType="1"/>
          </p:cNvSpPr>
          <p:nvPr/>
        </p:nvSpPr>
        <p:spPr bwMode="auto">
          <a:xfrm>
            <a:off x="7775452" y="2749252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5626" name="Text Box 26"/>
          <p:cNvSpPr txBox="1">
            <a:spLocks noChangeArrowheads="1"/>
          </p:cNvSpPr>
          <p:nvPr/>
        </p:nvSpPr>
        <p:spPr bwMode="auto">
          <a:xfrm>
            <a:off x="515814" y="3220740"/>
            <a:ext cx="382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pt-PT"/>
            </a:defPPr>
            <a:lvl1pPr fontAlgn="base">
              <a:spcBef>
                <a:spcPct val="0"/>
              </a:spcBef>
              <a:spcAft>
                <a:spcPct val="0"/>
              </a:spcAft>
              <a:defRPr sz="2800" b="1"/>
            </a:lvl1pPr>
          </a:lstStyle>
          <a:p>
            <a:r>
              <a:rPr lang="pt-PT" dirty="0"/>
              <a:t>0</a:t>
            </a:r>
          </a:p>
        </p:txBody>
      </p:sp>
      <p:sp>
        <p:nvSpPr>
          <p:cNvPr id="25627" name="Text Box 27"/>
          <p:cNvSpPr txBox="1">
            <a:spLocks noChangeArrowheads="1"/>
          </p:cNvSpPr>
          <p:nvPr/>
        </p:nvSpPr>
        <p:spPr bwMode="auto">
          <a:xfrm>
            <a:off x="1957264" y="3217565"/>
            <a:ext cx="382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pt-PT"/>
            </a:defPPr>
            <a:lvl1pPr fontAlgn="base">
              <a:spcBef>
                <a:spcPct val="0"/>
              </a:spcBef>
              <a:spcAft>
                <a:spcPct val="0"/>
              </a:spcAft>
              <a:defRPr sz="2800" b="1"/>
            </a:lvl1pPr>
          </a:lstStyle>
          <a:p>
            <a:r>
              <a:rPr lang="pt-PT" dirty="0"/>
              <a:t>1</a:t>
            </a:r>
          </a:p>
        </p:txBody>
      </p:sp>
      <p:sp>
        <p:nvSpPr>
          <p:cNvPr id="25628" name="Text Box 28"/>
          <p:cNvSpPr txBox="1">
            <a:spLocks noChangeArrowheads="1"/>
          </p:cNvSpPr>
          <p:nvPr/>
        </p:nvSpPr>
        <p:spPr bwMode="auto">
          <a:xfrm>
            <a:off x="3419352" y="3217565"/>
            <a:ext cx="3825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pt-PT"/>
            </a:defPPr>
            <a:lvl1pPr fontAlgn="base">
              <a:spcBef>
                <a:spcPct val="0"/>
              </a:spcBef>
              <a:spcAft>
                <a:spcPct val="0"/>
              </a:spcAft>
              <a:defRPr sz="2800" b="1"/>
            </a:lvl1pPr>
          </a:lstStyle>
          <a:p>
            <a:r>
              <a:rPr lang="pt-PT" dirty="0"/>
              <a:t>2</a:t>
            </a:r>
          </a:p>
        </p:txBody>
      </p:sp>
      <p:sp>
        <p:nvSpPr>
          <p:cNvPr id="25629" name="Text Box 29"/>
          <p:cNvSpPr txBox="1">
            <a:spLocks noChangeArrowheads="1"/>
          </p:cNvSpPr>
          <p:nvPr/>
        </p:nvSpPr>
        <p:spPr bwMode="auto">
          <a:xfrm>
            <a:off x="4836989" y="3203277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pt-PT"/>
            </a:defPPr>
            <a:lvl1pPr fontAlgn="base">
              <a:spcBef>
                <a:spcPct val="0"/>
              </a:spcBef>
              <a:spcAft>
                <a:spcPct val="0"/>
              </a:spcAft>
              <a:defRPr sz="2800" b="1"/>
            </a:lvl1pPr>
          </a:lstStyle>
          <a:p>
            <a:r>
              <a:rPr lang="pt-PT" dirty="0"/>
              <a:t>3</a:t>
            </a:r>
          </a:p>
        </p:txBody>
      </p:sp>
      <p:sp>
        <p:nvSpPr>
          <p:cNvPr id="25630" name="Text Box 30"/>
          <p:cNvSpPr txBox="1">
            <a:spLocks noChangeArrowheads="1"/>
          </p:cNvSpPr>
          <p:nvPr/>
        </p:nvSpPr>
        <p:spPr bwMode="auto">
          <a:xfrm>
            <a:off x="6276852" y="3203277"/>
            <a:ext cx="3825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pt-PT"/>
            </a:defPPr>
            <a:lvl1pPr fontAlgn="base">
              <a:spcBef>
                <a:spcPct val="0"/>
              </a:spcBef>
              <a:spcAft>
                <a:spcPct val="0"/>
              </a:spcAft>
              <a:defRPr sz="2800" b="1"/>
            </a:lvl1pPr>
          </a:lstStyle>
          <a:p>
            <a:r>
              <a:rPr lang="pt-PT" dirty="0"/>
              <a:t>4</a:t>
            </a:r>
          </a:p>
        </p:txBody>
      </p:sp>
      <p:sp>
        <p:nvSpPr>
          <p:cNvPr id="25631" name="Text Box 31"/>
          <p:cNvSpPr txBox="1">
            <a:spLocks noChangeArrowheads="1"/>
          </p:cNvSpPr>
          <p:nvPr/>
        </p:nvSpPr>
        <p:spPr bwMode="auto">
          <a:xfrm>
            <a:off x="7716714" y="3217565"/>
            <a:ext cx="382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pt-PT"/>
            </a:defPPr>
            <a:lvl1pPr fontAlgn="base">
              <a:spcBef>
                <a:spcPct val="0"/>
              </a:spcBef>
              <a:spcAft>
                <a:spcPct val="0"/>
              </a:spcAft>
              <a:defRPr sz="2800" b="1"/>
            </a:lvl1pPr>
          </a:lstStyle>
          <a:p>
            <a:r>
              <a:rPr lang="pt-PT" dirty="0"/>
              <a:t>5</a:t>
            </a:r>
          </a:p>
        </p:txBody>
      </p:sp>
      <p:sp>
        <p:nvSpPr>
          <p:cNvPr id="25632" name="Text Box 32"/>
          <p:cNvSpPr txBox="1">
            <a:spLocks noChangeArrowheads="1"/>
          </p:cNvSpPr>
          <p:nvPr/>
        </p:nvSpPr>
        <p:spPr bwMode="auto">
          <a:xfrm>
            <a:off x="6875339" y="3504902"/>
            <a:ext cx="698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pt-PT"/>
            </a:defPPr>
            <a:lvl1pPr fontAlgn="base">
              <a:spcBef>
                <a:spcPct val="0"/>
              </a:spcBef>
              <a:spcAft>
                <a:spcPct val="0"/>
              </a:spcAft>
              <a:defRPr sz="2800" b="1"/>
            </a:lvl1pPr>
          </a:lstStyle>
          <a:p>
            <a:r>
              <a:rPr lang="pt-PT" dirty="0"/>
              <a:t>cm</a:t>
            </a:r>
          </a:p>
        </p:txBody>
      </p:sp>
      <p:sp>
        <p:nvSpPr>
          <p:cNvPr id="25633" name="Rectangle 33"/>
          <p:cNvSpPr>
            <a:spLocks noChangeArrowheads="1"/>
          </p:cNvSpPr>
          <p:nvPr/>
        </p:nvSpPr>
        <p:spPr bwMode="auto">
          <a:xfrm>
            <a:off x="1763688" y="4580831"/>
            <a:ext cx="5580062" cy="648369"/>
          </a:xfrm>
          <a:prstGeom prst="rect">
            <a:avLst/>
          </a:prstGeom>
          <a:solidFill>
            <a:srgbClr val="96C832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pt-PT" sz="3200" dirty="0">
                <a:solidFill>
                  <a:srgbClr val="555555"/>
                </a:solidFill>
              </a:rPr>
              <a:t>4,9 cm	  4,90 cm</a:t>
            </a:r>
          </a:p>
        </p:txBody>
      </p:sp>
      <p:sp>
        <p:nvSpPr>
          <p:cNvPr id="25635" name="Rectangle 35"/>
          <p:cNvSpPr>
            <a:spLocks noChangeArrowheads="1"/>
          </p:cNvSpPr>
          <p:nvPr/>
        </p:nvSpPr>
        <p:spPr bwMode="auto">
          <a:xfrm>
            <a:off x="4692625" y="4508599"/>
            <a:ext cx="1692275" cy="792609"/>
          </a:xfrm>
          <a:prstGeom prst="rect">
            <a:avLst/>
          </a:prstGeom>
          <a:solidFill>
            <a:schemeClr val="accent1">
              <a:alpha val="3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37" name="Título 1"/>
          <p:cNvSpPr txBox="1">
            <a:spLocks/>
          </p:cNvSpPr>
          <p:nvPr/>
        </p:nvSpPr>
        <p:spPr>
          <a:xfrm>
            <a:off x="823119" y="116632"/>
            <a:ext cx="7497763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400" dirty="0" smtClean="0">
                <a:solidFill>
                  <a:srgbClr val="96C832"/>
                </a:solidFill>
              </a:rPr>
              <a:t>Medições e erros</a:t>
            </a:r>
          </a:p>
        </p:txBody>
      </p:sp>
    </p:spTree>
    <p:extLst>
      <p:ext uri="{BB962C8B-B14F-4D97-AF65-F5344CB8AC3E}">
        <p14:creationId xmlns:p14="http://schemas.microsoft.com/office/powerpoint/2010/main" val="18833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35" grpId="0" animBg="1"/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-252536" y="2132856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635671" y="2243981"/>
            <a:ext cx="7272337" cy="649287"/>
          </a:xfrm>
          <a:prstGeom prst="rect">
            <a:avLst/>
          </a:prstGeom>
          <a:solidFill>
            <a:schemeClr val="tx1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tx1"/>
            </a:extrusionClr>
          </a:sp3d>
        </p:spPr>
        <p:txBody>
          <a:bodyPr wrap="none" anchor="ctr">
            <a:flatTx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30" name="Line 6"/>
          <p:cNvSpPr>
            <a:spLocks noChangeShapeType="1"/>
          </p:cNvSpPr>
          <p:nvPr/>
        </p:nvSpPr>
        <p:spPr bwMode="auto">
          <a:xfrm>
            <a:off x="466602" y="2893268"/>
            <a:ext cx="8316912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>
            <a:off x="647577" y="2893268"/>
            <a:ext cx="0" cy="3952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>
            <a:off x="2158877" y="2894856"/>
            <a:ext cx="0" cy="3952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>
            <a:off x="3598739" y="2893268"/>
            <a:ext cx="0" cy="3952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34" name="Line 10"/>
          <p:cNvSpPr>
            <a:spLocks noChangeShapeType="1"/>
          </p:cNvSpPr>
          <p:nvPr/>
        </p:nvSpPr>
        <p:spPr bwMode="auto">
          <a:xfrm>
            <a:off x="5040189" y="2893268"/>
            <a:ext cx="0" cy="3952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>
            <a:off x="6480052" y="2894856"/>
            <a:ext cx="0" cy="3952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36" name="Line 12"/>
          <p:cNvSpPr>
            <a:spLocks noChangeShapeType="1"/>
          </p:cNvSpPr>
          <p:nvPr/>
        </p:nvSpPr>
        <p:spPr bwMode="auto">
          <a:xfrm>
            <a:off x="7919914" y="2894856"/>
            <a:ext cx="0" cy="3952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>
            <a:off x="6624514" y="2893268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38" name="Line 14"/>
          <p:cNvSpPr>
            <a:spLocks noChangeShapeType="1"/>
          </p:cNvSpPr>
          <p:nvPr/>
        </p:nvSpPr>
        <p:spPr bwMode="auto">
          <a:xfrm>
            <a:off x="8064377" y="2893268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39" name="Line 15"/>
          <p:cNvSpPr>
            <a:spLocks noChangeShapeType="1"/>
          </p:cNvSpPr>
          <p:nvPr/>
        </p:nvSpPr>
        <p:spPr bwMode="auto">
          <a:xfrm>
            <a:off x="8207252" y="2893268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40" name="Line 16"/>
          <p:cNvSpPr>
            <a:spLocks noChangeShapeType="1"/>
          </p:cNvSpPr>
          <p:nvPr/>
        </p:nvSpPr>
        <p:spPr bwMode="auto">
          <a:xfrm>
            <a:off x="8351714" y="2893268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41" name="Line 17"/>
          <p:cNvSpPr>
            <a:spLocks noChangeShapeType="1"/>
          </p:cNvSpPr>
          <p:nvPr/>
        </p:nvSpPr>
        <p:spPr bwMode="auto">
          <a:xfrm>
            <a:off x="8496177" y="2893268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42" name="Line 18"/>
          <p:cNvSpPr>
            <a:spLocks noChangeShapeType="1"/>
          </p:cNvSpPr>
          <p:nvPr/>
        </p:nvSpPr>
        <p:spPr bwMode="auto">
          <a:xfrm>
            <a:off x="6911852" y="2893268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43" name="Line 19"/>
          <p:cNvSpPr>
            <a:spLocks noChangeShapeType="1"/>
          </p:cNvSpPr>
          <p:nvPr/>
        </p:nvSpPr>
        <p:spPr bwMode="auto">
          <a:xfrm>
            <a:off x="7056314" y="2893268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44" name="Line 20"/>
          <p:cNvSpPr>
            <a:spLocks noChangeShapeType="1"/>
          </p:cNvSpPr>
          <p:nvPr/>
        </p:nvSpPr>
        <p:spPr bwMode="auto">
          <a:xfrm>
            <a:off x="7199189" y="2893268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45" name="Line 21"/>
          <p:cNvSpPr>
            <a:spLocks noChangeShapeType="1"/>
          </p:cNvSpPr>
          <p:nvPr/>
        </p:nvSpPr>
        <p:spPr bwMode="auto">
          <a:xfrm>
            <a:off x="6767389" y="2893268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46" name="Line 22"/>
          <p:cNvSpPr>
            <a:spLocks noChangeShapeType="1"/>
          </p:cNvSpPr>
          <p:nvPr/>
        </p:nvSpPr>
        <p:spPr bwMode="auto">
          <a:xfrm>
            <a:off x="7343652" y="2893268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47" name="Line 23"/>
          <p:cNvSpPr>
            <a:spLocks noChangeShapeType="1"/>
          </p:cNvSpPr>
          <p:nvPr/>
        </p:nvSpPr>
        <p:spPr bwMode="auto">
          <a:xfrm>
            <a:off x="7488114" y="2893268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48" name="Line 24"/>
          <p:cNvSpPr>
            <a:spLocks noChangeShapeType="1"/>
          </p:cNvSpPr>
          <p:nvPr/>
        </p:nvSpPr>
        <p:spPr bwMode="auto">
          <a:xfrm>
            <a:off x="7632577" y="2893268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49" name="Line 25"/>
          <p:cNvSpPr>
            <a:spLocks noChangeShapeType="1"/>
          </p:cNvSpPr>
          <p:nvPr/>
        </p:nvSpPr>
        <p:spPr bwMode="auto">
          <a:xfrm>
            <a:off x="7775452" y="2893268"/>
            <a:ext cx="0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6650" name="Text Box 26"/>
          <p:cNvSpPr txBox="1">
            <a:spLocks noChangeArrowheads="1"/>
          </p:cNvSpPr>
          <p:nvPr/>
        </p:nvSpPr>
        <p:spPr bwMode="auto">
          <a:xfrm>
            <a:off x="515814" y="3364756"/>
            <a:ext cx="382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pt-PT"/>
            </a:defPPr>
            <a:lvl1pPr fontAlgn="base">
              <a:spcBef>
                <a:spcPct val="0"/>
              </a:spcBef>
              <a:spcAft>
                <a:spcPct val="0"/>
              </a:spcAft>
              <a:defRPr sz="2800" b="1"/>
            </a:lvl1pPr>
          </a:lstStyle>
          <a:p>
            <a:r>
              <a:rPr lang="pt-PT" dirty="0"/>
              <a:t>0</a:t>
            </a:r>
          </a:p>
        </p:txBody>
      </p:sp>
      <p:sp>
        <p:nvSpPr>
          <p:cNvPr id="26651" name="Text Box 27"/>
          <p:cNvSpPr txBox="1">
            <a:spLocks noChangeArrowheads="1"/>
          </p:cNvSpPr>
          <p:nvPr/>
        </p:nvSpPr>
        <p:spPr bwMode="auto">
          <a:xfrm>
            <a:off x="1957264" y="3361581"/>
            <a:ext cx="382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pt-PT"/>
            </a:defPPr>
            <a:lvl1pPr fontAlgn="base">
              <a:spcBef>
                <a:spcPct val="0"/>
              </a:spcBef>
              <a:spcAft>
                <a:spcPct val="0"/>
              </a:spcAft>
              <a:defRPr sz="2800" b="1"/>
            </a:lvl1pPr>
          </a:lstStyle>
          <a:p>
            <a:r>
              <a:rPr lang="pt-PT" dirty="0"/>
              <a:t>1</a:t>
            </a:r>
          </a:p>
        </p:txBody>
      </p:sp>
      <p:sp>
        <p:nvSpPr>
          <p:cNvPr id="26652" name="Text Box 28"/>
          <p:cNvSpPr txBox="1">
            <a:spLocks noChangeArrowheads="1"/>
          </p:cNvSpPr>
          <p:nvPr/>
        </p:nvSpPr>
        <p:spPr bwMode="auto">
          <a:xfrm>
            <a:off x="3419352" y="3361581"/>
            <a:ext cx="3825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pt-PT"/>
            </a:defPPr>
            <a:lvl1pPr fontAlgn="base">
              <a:spcBef>
                <a:spcPct val="0"/>
              </a:spcBef>
              <a:spcAft>
                <a:spcPct val="0"/>
              </a:spcAft>
              <a:defRPr sz="2800" b="1"/>
            </a:lvl1pPr>
          </a:lstStyle>
          <a:p>
            <a:r>
              <a:rPr lang="pt-PT" dirty="0"/>
              <a:t>2</a:t>
            </a:r>
          </a:p>
        </p:txBody>
      </p:sp>
      <p:sp>
        <p:nvSpPr>
          <p:cNvPr id="26653" name="Text Box 29"/>
          <p:cNvSpPr txBox="1">
            <a:spLocks noChangeArrowheads="1"/>
          </p:cNvSpPr>
          <p:nvPr/>
        </p:nvSpPr>
        <p:spPr bwMode="auto">
          <a:xfrm>
            <a:off x="4836989" y="3347293"/>
            <a:ext cx="3825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pt-PT"/>
            </a:defPPr>
            <a:lvl1pPr fontAlgn="base">
              <a:spcBef>
                <a:spcPct val="0"/>
              </a:spcBef>
              <a:spcAft>
                <a:spcPct val="0"/>
              </a:spcAft>
              <a:defRPr sz="2800" b="1"/>
            </a:lvl1pPr>
          </a:lstStyle>
          <a:p>
            <a:r>
              <a:rPr lang="pt-PT" dirty="0"/>
              <a:t>3</a:t>
            </a:r>
          </a:p>
        </p:txBody>
      </p:sp>
      <p:sp>
        <p:nvSpPr>
          <p:cNvPr id="26654" name="Text Box 30"/>
          <p:cNvSpPr txBox="1">
            <a:spLocks noChangeArrowheads="1"/>
          </p:cNvSpPr>
          <p:nvPr/>
        </p:nvSpPr>
        <p:spPr bwMode="auto">
          <a:xfrm>
            <a:off x="6276852" y="3347293"/>
            <a:ext cx="3825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pt-PT"/>
            </a:defPPr>
            <a:lvl1pPr fontAlgn="base">
              <a:spcBef>
                <a:spcPct val="0"/>
              </a:spcBef>
              <a:spcAft>
                <a:spcPct val="0"/>
              </a:spcAft>
              <a:defRPr sz="2800" b="1"/>
            </a:lvl1pPr>
          </a:lstStyle>
          <a:p>
            <a:r>
              <a:rPr lang="pt-PT"/>
              <a:t>4</a:t>
            </a:r>
          </a:p>
        </p:txBody>
      </p:sp>
      <p:sp>
        <p:nvSpPr>
          <p:cNvPr id="26655" name="Text Box 31"/>
          <p:cNvSpPr txBox="1">
            <a:spLocks noChangeArrowheads="1"/>
          </p:cNvSpPr>
          <p:nvPr/>
        </p:nvSpPr>
        <p:spPr bwMode="auto">
          <a:xfrm>
            <a:off x="7716714" y="3361581"/>
            <a:ext cx="3825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pt-PT"/>
            </a:defPPr>
            <a:lvl1pPr fontAlgn="base">
              <a:spcBef>
                <a:spcPct val="0"/>
              </a:spcBef>
              <a:spcAft>
                <a:spcPct val="0"/>
              </a:spcAft>
              <a:defRPr sz="2800" b="1"/>
            </a:lvl1pPr>
          </a:lstStyle>
          <a:p>
            <a:r>
              <a:rPr lang="pt-PT" dirty="0"/>
              <a:t>5</a:t>
            </a:r>
          </a:p>
        </p:txBody>
      </p:sp>
      <p:sp>
        <p:nvSpPr>
          <p:cNvPr id="26656" name="Text Box 32"/>
          <p:cNvSpPr txBox="1">
            <a:spLocks noChangeArrowheads="1"/>
          </p:cNvSpPr>
          <p:nvPr/>
        </p:nvSpPr>
        <p:spPr bwMode="auto">
          <a:xfrm>
            <a:off x="6875339" y="3648918"/>
            <a:ext cx="698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defPPr>
              <a:defRPr lang="pt-PT"/>
            </a:defPPr>
            <a:lvl1pPr fontAlgn="base">
              <a:spcBef>
                <a:spcPct val="0"/>
              </a:spcBef>
              <a:spcAft>
                <a:spcPct val="0"/>
              </a:spcAft>
              <a:defRPr sz="2800" b="1"/>
            </a:lvl1pPr>
          </a:lstStyle>
          <a:p>
            <a:r>
              <a:rPr lang="pt-PT" dirty="0"/>
              <a:t>cm</a:t>
            </a:r>
          </a:p>
        </p:txBody>
      </p:sp>
      <p:sp>
        <p:nvSpPr>
          <p:cNvPr id="26657" name="Rectangle 33"/>
          <p:cNvSpPr>
            <a:spLocks noChangeArrowheads="1"/>
          </p:cNvSpPr>
          <p:nvPr/>
        </p:nvSpPr>
        <p:spPr bwMode="auto">
          <a:xfrm>
            <a:off x="2122364" y="4724201"/>
            <a:ext cx="4752975" cy="577007"/>
          </a:xfrm>
          <a:prstGeom prst="rect">
            <a:avLst/>
          </a:prstGeom>
          <a:solidFill>
            <a:srgbClr val="96C832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pt-PT" sz="3200" dirty="0">
                <a:solidFill>
                  <a:srgbClr val="555555"/>
                </a:solidFill>
              </a:rPr>
              <a:t>5 cm	 	 5,00 cm</a:t>
            </a:r>
          </a:p>
        </p:txBody>
      </p:sp>
      <p:sp>
        <p:nvSpPr>
          <p:cNvPr id="26659" name="Rectangle 35"/>
          <p:cNvSpPr>
            <a:spLocks noChangeArrowheads="1"/>
          </p:cNvSpPr>
          <p:nvPr/>
        </p:nvSpPr>
        <p:spPr bwMode="auto">
          <a:xfrm>
            <a:off x="4625058" y="4652615"/>
            <a:ext cx="1692275" cy="720601"/>
          </a:xfrm>
          <a:prstGeom prst="rect">
            <a:avLst/>
          </a:prstGeom>
          <a:solidFill>
            <a:schemeClr val="accent1">
              <a:alpha val="3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37" name="Título 1"/>
          <p:cNvSpPr txBox="1">
            <a:spLocks/>
          </p:cNvSpPr>
          <p:nvPr/>
        </p:nvSpPr>
        <p:spPr>
          <a:xfrm>
            <a:off x="823119" y="116632"/>
            <a:ext cx="7497763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400" dirty="0" smtClean="0">
                <a:solidFill>
                  <a:srgbClr val="96C832"/>
                </a:solidFill>
              </a:rPr>
              <a:t>Medições e erros</a:t>
            </a:r>
          </a:p>
        </p:txBody>
      </p:sp>
    </p:spTree>
    <p:extLst>
      <p:ext uri="{BB962C8B-B14F-4D97-AF65-F5344CB8AC3E}">
        <p14:creationId xmlns:p14="http://schemas.microsoft.com/office/powerpoint/2010/main" val="43639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59" grpId="0" animBg="1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1539" name="Rectangle 35"/>
          <p:cNvSpPr>
            <a:spLocks noChangeArrowheads="1"/>
          </p:cNvSpPr>
          <p:nvPr/>
        </p:nvSpPr>
        <p:spPr bwMode="auto">
          <a:xfrm>
            <a:off x="503548" y="1640796"/>
            <a:ext cx="8136904" cy="954107"/>
          </a:xfrm>
          <a:prstGeom prst="rect">
            <a:avLst/>
          </a:prstGeom>
          <a:solidFill>
            <a:srgbClr val="FFFFC5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800" b="1" dirty="0" smtClean="0">
                <a:solidFill>
                  <a:schemeClr val="accent6">
                    <a:lumMod val="50000"/>
                  </a:schemeClr>
                </a:solidFill>
              </a:rPr>
              <a:t>Algarismos significativos</a:t>
            </a:r>
            <a:r>
              <a:rPr lang="pt-PT" sz="2800" dirty="0" smtClean="0">
                <a:solidFill>
                  <a:schemeClr val="accent6">
                    <a:lumMod val="50000"/>
                  </a:schemeClr>
                </a:solidFill>
              </a:rPr>
              <a:t>: são aqueles a que é possível atribuir um significado físico concreto. </a:t>
            </a:r>
          </a:p>
        </p:txBody>
      </p:sp>
      <p:sp>
        <p:nvSpPr>
          <p:cNvPr id="21540" name="Rectangle 36"/>
          <p:cNvSpPr>
            <a:spLocks noChangeArrowheads="1"/>
          </p:cNvSpPr>
          <p:nvPr/>
        </p:nvSpPr>
        <p:spPr bwMode="auto">
          <a:xfrm>
            <a:off x="2613772" y="3113673"/>
            <a:ext cx="391645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PT" sz="7200" spc="500" dirty="0" smtClean="0"/>
              <a:t>4,94 cm</a:t>
            </a:r>
          </a:p>
        </p:txBody>
      </p:sp>
      <p:sp>
        <p:nvSpPr>
          <p:cNvPr id="21541" name="Rectangle 37"/>
          <p:cNvSpPr>
            <a:spLocks noChangeArrowheads="1"/>
          </p:cNvSpPr>
          <p:nvPr/>
        </p:nvSpPr>
        <p:spPr bwMode="auto">
          <a:xfrm>
            <a:off x="2680742" y="3326398"/>
            <a:ext cx="527152" cy="835844"/>
          </a:xfrm>
          <a:prstGeom prst="rect">
            <a:avLst/>
          </a:prstGeom>
          <a:solidFill>
            <a:schemeClr val="accent1">
              <a:alpha val="3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1542" name="Rectangle 38"/>
          <p:cNvSpPr>
            <a:spLocks noChangeArrowheads="1"/>
          </p:cNvSpPr>
          <p:nvPr/>
        </p:nvSpPr>
        <p:spPr bwMode="auto">
          <a:xfrm>
            <a:off x="3578363" y="3326398"/>
            <a:ext cx="540000" cy="827088"/>
          </a:xfrm>
          <a:prstGeom prst="rect">
            <a:avLst/>
          </a:prstGeom>
          <a:solidFill>
            <a:schemeClr val="accent1">
              <a:alpha val="3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1543" name="Rectangle 39"/>
          <p:cNvSpPr>
            <a:spLocks noChangeArrowheads="1"/>
          </p:cNvSpPr>
          <p:nvPr/>
        </p:nvSpPr>
        <p:spPr bwMode="auto">
          <a:xfrm>
            <a:off x="4149477" y="3326398"/>
            <a:ext cx="531638" cy="827088"/>
          </a:xfrm>
          <a:prstGeom prst="rect">
            <a:avLst/>
          </a:prstGeom>
          <a:solidFill>
            <a:srgbClr val="FF6600">
              <a:alpha val="3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1544" name="Rectangle 40"/>
          <p:cNvSpPr>
            <a:spLocks noChangeArrowheads="1"/>
          </p:cNvSpPr>
          <p:nvPr/>
        </p:nvSpPr>
        <p:spPr bwMode="auto">
          <a:xfrm>
            <a:off x="917886" y="5085184"/>
            <a:ext cx="73082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400" dirty="0">
                <a:solidFill>
                  <a:schemeClr val="accent6">
                    <a:lumMod val="50000"/>
                  </a:schemeClr>
                </a:solidFill>
              </a:rPr>
              <a:t>O algarismo obtido por estimativa também se considera </a:t>
            </a:r>
            <a:r>
              <a:rPr lang="pt-PT" sz="2400" dirty="0" smtClean="0">
                <a:solidFill>
                  <a:schemeClr val="accent6">
                    <a:lumMod val="50000"/>
                  </a:schemeClr>
                </a:solidFill>
              </a:rPr>
              <a:t>significativo.</a:t>
            </a:r>
            <a:endParaRPr lang="pt-PT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823119" y="260648"/>
            <a:ext cx="7497763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800" dirty="0">
                <a:solidFill>
                  <a:srgbClr val="96C832"/>
                </a:solidFill>
              </a:rPr>
              <a:t> Algarismos </a:t>
            </a:r>
            <a:r>
              <a:rPr lang="pt-PT" sz="2800" dirty="0" smtClean="0">
                <a:solidFill>
                  <a:srgbClr val="96C832"/>
                </a:solidFill>
              </a:rPr>
              <a:t>significativos</a:t>
            </a:r>
            <a:endParaRPr lang="pt-PT" sz="2800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0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41" grpId="0" animBg="1"/>
      <p:bldP spid="21542" grpId="0" animBg="1"/>
      <p:bldP spid="21543" grpId="0" animBg="1"/>
      <p:bldP spid="21544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807207" y="1412776"/>
            <a:ext cx="7529587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3000" dirty="0" smtClean="0">
                <a:solidFill>
                  <a:schemeClr val="accent6">
                    <a:lumMod val="50000"/>
                  </a:schemeClr>
                </a:solidFill>
              </a:rPr>
              <a:t>Ao </a:t>
            </a:r>
            <a:r>
              <a:rPr lang="pt-PT" sz="3000" dirty="0" smtClean="0">
                <a:solidFill>
                  <a:schemeClr val="accent6">
                    <a:lumMod val="50000"/>
                  </a:schemeClr>
                </a:solidFill>
              </a:rPr>
              <a:t>efetuar </a:t>
            </a:r>
            <a:r>
              <a:rPr lang="pt-PT" sz="3000" dirty="0">
                <a:solidFill>
                  <a:schemeClr val="accent6">
                    <a:lumMod val="50000"/>
                  </a:schemeClr>
                </a:solidFill>
              </a:rPr>
              <a:t>mudanças de unidades o número de algarismos significativos não se altera: 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755675" y="3349441"/>
            <a:ext cx="763265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5400" dirty="0" smtClean="0"/>
              <a:t>4,94 cm = 0,0494 m</a:t>
            </a:r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1079500" y="5118283"/>
            <a:ext cx="6985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400" dirty="0">
                <a:solidFill>
                  <a:schemeClr val="accent6">
                    <a:lumMod val="50000"/>
                  </a:schemeClr>
                </a:solidFill>
              </a:rPr>
              <a:t>Os zeros posicionados à esquerda do número não são contados como algarismos significativos.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823119" y="260648"/>
            <a:ext cx="7497763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800" dirty="0">
                <a:solidFill>
                  <a:srgbClr val="96C832"/>
                </a:solidFill>
              </a:rPr>
              <a:t> Algarismos </a:t>
            </a:r>
            <a:r>
              <a:rPr lang="pt-PT" sz="2800" dirty="0" smtClean="0">
                <a:solidFill>
                  <a:srgbClr val="96C832"/>
                </a:solidFill>
              </a:rPr>
              <a:t>significativos</a:t>
            </a:r>
            <a:endParaRPr lang="pt-PT" sz="2800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84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8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539750" y="260648"/>
            <a:ext cx="7920038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pt-PT" sz="3600" b="1" dirty="0" smtClean="0">
                <a:solidFill>
                  <a:schemeClr val="tx2"/>
                </a:solidFill>
              </a:rPr>
              <a:t>Algarismos Significativos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 sz="2000" smtClean="0">
              <a:solidFill>
                <a:srgbClr val="FBEAD3"/>
              </a:solidFill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736502" y="1159584"/>
            <a:ext cx="757991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3000" dirty="0" smtClean="0">
                <a:solidFill>
                  <a:schemeClr val="accent6">
                    <a:lumMod val="50000"/>
                  </a:schemeClr>
                </a:solidFill>
              </a:rPr>
              <a:t>Ao </a:t>
            </a:r>
            <a:r>
              <a:rPr lang="pt-PT" sz="3000" dirty="0" smtClean="0">
                <a:solidFill>
                  <a:schemeClr val="accent6">
                    <a:lumMod val="50000"/>
                  </a:schemeClr>
                </a:solidFill>
              </a:rPr>
              <a:t>efetuar </a:t>
            </a:r>
            <a:r>
              <a:rPr lang="pt-PT" sz="3000" dirty="0">
                <a:solidFill>
                  <a:schemeClr val="accent6">
                    <a:lumMod val="50000"/>
                  </a:schemeClr>
                </a:solidFill>
              </a:rPr>
              <a:t>mudanças de unidades o número de algarismos significativos não se altera: 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53752" y="3061409"/>
            <a:ext cx="903649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5400" dirty="0" smtClean="0"/>
              <a:t>494 m = 494 </a:t>
            </a:r>
            <a:r>
              <a:rPr lang="pt-PT" sz="5400" dirty="0" smtClean="0">
                <a:sym typeface="Symbol"/>
              </a:rPr>
              <a:t></a:t>
            </a:r>
            <a:r>
              <a:rPr lang="pt-PT" sz="5400" dirty="0" smtClean="0"/>
              <a:t> 10</a:t>
            </a:r>
            <a:r>
              <a:rPr lang="pt-PT" sz="5400" baseline="30000" dirty="0" smtClean="0"/>
              <a:t>3</a:t>
            </a:r>
            <a:r>
              <a:rPr lang="pt-PT" sz="5400" dirty="0" smtClean="0"/>
              <a:t> mm</a:t>
            </a:r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795027" y="4676943"/>
            <a:ext cx="75213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400" dirty="0">
                <a:solidFill>
                  <a:schemeClr val="accent6">
                    <a:lumMod val="50000"/>
                  </a:schemeClr>
                </a:solidFill>
              </a:rPr>
              <a:t>A mudança para uma unidade menor não pode aumentar o número de algarismos significativos </a:t>
            </a:r>
            <a:r>
              <a:rPr lang="pt-PT" sz="2400" dirty="0" smtClean="0">
                <a:solidFill>
                  <a:schemeClr val="accent6">
                    <a:lumMod val="50000"/>
                  </a:schemeClr>
                </a:solidFill>
              </a:rPr>
              <a:t>― uso </a:t>
            </a:r>
            <a:r>
              <a:rPr lang="pt-PT" sz="2400" dirty="0">
                <a:solidFill>
                  <a:schemeClr val="accent6">
                    <a:lumMod val="50000"/>
                  </a:schemeClr>
                </a:solidFill>
              </a:rPr>
              <a:t>de potências de 10.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823119" y="260648"/>
            <a:ext cx="7497763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FF66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800" dirty="0">
                <a:solidFill>
                  <a:srgbClr val="96C832"/>
                </a:solidFill>
              </a:rPr>
              <a:t> Algarismos </a:t>
            </a:r>
            <a:r>
              <a:rPr lang="pt-PT" sz="2800" dirty="0" smtClean="0">
                <a:solidFill>
                  <a:srgbClr val="96C832"/>
                </a:solidFill>
              </a:rPr>
              <a:t>significativos</a:t>
            </a:r>
            <a:endParaRPr lang="pt-PT" sz="2800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81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9" grpId="0" animBg="1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395536" y="800745"/>
            <a:ext cx="80057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400" b="1" dirty="0" smtClean="0"/>
              <a:t>EXERCÍCIO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400" dirty="0" smtClean="0"/>
              <a:t>Qual é o número de algarismos significativos das seguintes medições?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347613"/>
              </p:ext>
            </p:extLst>
          </p:nvPr>
        </p:nvGraphicFramePr>
        <p:xfrm>
          <a:off x="1115616" y="2420888"/>
          <a:ext cx="7272808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0384"/>
                <a:gridCol w="4832424"/>
              </a:tblGrid>
              <a:tr h="360040">
                <a:tc>
                  <a:txBody>
                    <a:bodyPr/>
                    <a:lstStyle/>
                    <a:p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 smtClean="0">
                          <a:solidFill>
                            <a:srgbClr val="555555"/>
                          </a:solidFill>
                        </a:rPr>
                        <a:t>Núm.  algarismos significativos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0,0056 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10,2 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°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5,600 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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  <a:r>
                        <a:rPr lang="pt-PT" sz="2400" b="1" kern="1200" baseline="300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−4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1,2300 g/cm</a:t>
                      </a:r>
                      <a:r>
                        <a:rPr lang="pt-PT" sz="2400" b="1" kern="1200" baseline="300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pt-PT" sz="2400" b="1" kern="1200" dirty="0" smtClean="0">
                        <a:solidFill>
                          <a:srgbClr val="55555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672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330965"/>
              </p:ext>
            </p:extLst>
          </p:nvPr>
        </p:nvGraphicFramePr>
        <p:xfrm>
          <a:off x="1115616" y="2420888"/>
          <a:ext cx="7272808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0384"/>
                <a:gridCol w="4832424"/>
              </a:tblGrid>
              <a:tr h="360040">
                <a:tc>
                  <a:txBody>
                    <a:bodyPr/>
                    <a:lstStyle/>
                    <a:p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 smtClean="0">
                          <a:solidFill>
                            <a:srgbClr val="555555"/>
                          </a:solidFill>
                        </a:rPr>
                        <a:t>Núm.  algarismos significativos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0,0056 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smtClean="0"/>
                        <a:t>2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10,2 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°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5,600 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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  <a:r>
                        <a:rPr lang="pt-PT" sz="2400" b="1" kern="1200" baseline="300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−4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1,2300 g/cm</a:t>
                      </a:r>
                      <a:r>
                        <a:rPr lang="pt-PT" sz="2400" b="1" kern="1200" baseline="300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pt-PT" sz="2400" b="1" kern="1200" dirty="0" smtClean="0">
                        <a:solidFill>
                          <a:srgbClr val="55555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95536" y="800745"/>
            <a:ext cx="80057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400" b="1" dirty="0" smtClean="0"/>
              <a:t>EXERCÍCIO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400" dirty="0" smtClean="0"/>
              <a:t>Qual é o número de algarismos significativos das seguintes medições?</a:t>
            </a:r>
          </a:p>
        </p:txBody>
      </p:sp>
    </p:spTree>
    <p:extLst>
      <p:ext uri="{BB962C8B-B14F-4D97-AF65-F5344CB8AC3E}">
        <p14:creationId xmlns:p14="http://schemas.microsoft.com/office/powerpoint/2010/main" val="49099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085155"/>
              </p:ext>
            </p:extLst>
          </p:nvPr>
        </p:nvGraphicFramePr>
        <p:xfrm>
          <a:off x="1115616" y="2420888"/>
          <a:ext cx="7272808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0384"/>
                <a:gridCol w="4832424"/>
              </a:tblGrid>
              <a:tr h="360040">
                <a:tc>
                  <a:txBody>
                    <a:bodyPr/>
                    <a:lstStyle/>
                    <a:p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 smtClean="0">
                          <a:solidFill>
                            <a:srgbClr val="555555"/>
                          </a:solidFill>
                        </a:rPr>
                        <a:t>Núm.  algarismos significativos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0,0056 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smtClean="0"/>
                        <a:t>2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10,2 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°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smtClean="0"/>
                        <a:t>3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5,600 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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  <a:r>
                        <a:rPr lang="pt-PT" sz="2400" b="1" kern="1200" baseline="300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−4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1,2300 g/cm</a:t>
                      </a:r>
                      <a:r>
                        <a:rPr lang="pt-PT" sz="2400" b="1" kern="1200" baseline="300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pt-PT" sz="2400" b="1" kern="1200" dirty="0" smtClean="0">
                        <a:solidFill>
                          <a:srgbClr val="55555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95536" y="800745"/>
            <a:ext cx="80057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400" b="1" dirty="0" smtClean="0"/>
              <a:t>EXERCÍCIO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400" dirty="0" smtClean="0"/>
              <a:t>Qual é o número de algarismos significativos das seguintes medições?</a:t>
            </a:r>
          </a:p>
        </p:txBody>
      </p:sp>
    </p:spTree>
    <p:extLst>
      <p:ext uri="{BB962C8B-B14F-4D97-AF65-F5344CB8AC3E}">
        <p14:creationId xmlns:p14="http://schemas.microsoft.com/office/powerpoint/2010/main" val="359054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664124"/>
              </p:ext>
            </p:extLst>
          </p:nvPr>
        </p:nvGraphicFramePr>
        <p:xfrm>
          <a:off x="1115616" y="2420888"/>
          <a:ext cx="7272808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0384"/>
                <a:gridCol w="4832424"/>
              </a:tblGrid>
              <a:tr h="360040">
                <a:tc>
                  <a:txBody>
                    <a:bodyPr/>
                    <a:lstStyle/>
                    <a:p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 smtClean="0">
                          <a:solidFill>
                            <a:srgbClr val="555555"/>
                          </a:solidFill>
                        </a:rPr>
                        <a:t>Núm.  algarismos significativos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0,0056 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smtClean="0"/>
                        <a:t>2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10,2 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°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smtClean="0"/>
                        <a:t>3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5,600 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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  <a:r>
                        <a:rPr lang="pt-PT" sz="2400" b="1" kern="1200" baseline="300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−4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smtClean="0"/>
                        <a:t>4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1,2300 g/cm</a:t>
                      </a:r>
                      <a:r>
                        <a:rPr lang="pt-PT" sz="2400" b="1" kern="1200" baseline="300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pt-PT" sz="2400" b="1" kern="1200" dirty="0" smtClean="0">
                        <a:solidFill>
                          <a:srgbClr val="55555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95536" y="800745"/>
            <a:ext cx="80057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400" b="1" dirty="0" smtClean="0"/>
              <a:t>EXERCÍCIO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400" dirty="0" smtClean="0"/>
              <a:t>Qual é o número de algarismos significativos das seguintes medições?</a:t>
            </a:r>
          </a:p>
        </p:txBody>
      </p:sp>
    </p:spTree>
    <p:extLst>
      <p:ext uri="{BB962C8B-B14F-4D97-AF65-F5344CB8AC3E}">
        <p14:creationId xmlns:p14="http://schemas.microsoft.com/office/powerpoint/2010/main" val="359054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713836"/>
              </p:ext>
            </p:extLst>
          </p:nvPr>
        </p:nvGraphicFramePr>
        <p:xfrm>
          <a:off x="1115616" y="2420888"/>
          <a:ext cx="7272808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0384"/>
                <a:gridCol w="4832424"/>
              </a:tblGrid>
              <a:tr h="360040">
                <a:tc>
                  <a:txBody>
                    <a:bodyPr/>
                    <a:lstStyle/>
                    <a:p>
                      <a:endParaRPr lang="pt-P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dirty="0" smtClean="0">
                          <a:solidFill>
                            <a:srgbClr val="555555"/>
                          </a:solidFill>
                        </a:rPr>
                        <a:t>Núm.  algarismos significativos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0,0056 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smtClean="0"/>
                        <a:t>2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10,2 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°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smtClean="0"/>
                        <a:t>3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5,600 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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  <a:r>
                        <a:rPr lang="pt-PT" sz="2400" b="1" kern="1200" baseline="300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−4</a:t>
                      </a: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 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smtClean="0"/>
                        <a:t>4</a:t>
                      </a:r>
                      <a:endParaRPr lang="pt-PT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400" b="1" kern="12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1,2300 g/cm</a:t>
                      </a:r>
                      <a:r>
                        <a:rPr lang="pt-PT" sz="2400" b="1" kern="1200" baseline="30000" dirty="0" smtClean="0">
                          <a:solidFill>
                            <a:srgbClr val="555555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pt-PT" sz="2400" b="1" kern="1200" dirty="0" smtClean="0">
                        <a:solidFill>
                          <a:srgbClr val="55555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400" dirty="0" smtClean="0"/>
                        <a:t>5</a:t>
                      </a:r>
                      <a:endParaRPr lang="pt-PT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95536" y="800745"/>
            <a:ext cx="80057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400" b="1" dirty="0" smtClean="0"/>
              <a:t>EXERCÍCIO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2400" dirty="0" smtClean="0"/>
              <a:t>Qual é o número de algarismos significativos das seguintes medições?</a:t>
            </a:r>
          </a:p>
        </p:txBody>
      </p:sp>
    </p:spTree>
    <p:extLst>
      <p:ext uri="{BB962C8B-B14F-4D97-AF65-F5344CB8AC3E}">
        <p14:creationId xmlns:p14="http://schemas.microsoft.com/office/powerpoint/2010/main" val="359054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1132</Words>
  <Application>Microsoft Office PowerPoint</Application>
  <PresentationFormat>On-screen Show (4:3)</PresentationFormat>
  <Paragraphs>212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Medição e medida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75</cp:revision>
  <dcterms:created xsi:type="dcterms:W3CDTF">2011-12-12T15:36:58Z</dcterms:created>
  <dcterms:modified xsi:type="dcterms:W3CDTF">2015-03-07T11:24:23Z</dcterms:modified>
</cp:coreProperties>
</file>