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266" r:id="rId2"/>
    <p:sldId id="279" r:id="rId3"/>
    <p:sldId id="280" r:id="rId4"/>
    <p:sldId id="281" r:id="rId5"/>
    <p:sldId id="282" r:id="rId6"/>
    <p:sldId id="283" r:id="rId7"/>
    <p:sldId id="285" r:id="rId8"/>
    <p:sldId id="284" r:id="rId9"/>
    <p:sldId id="286" r:id="rId10"/>
    <p:sldId id="288" r:id="rId11"/>
  </p:sldIdLst>
  <p:sldSz cx="9144000" cy="6858000" type="screen4x3"/>
  <p:notesSz cx="6858000" cy="9144000"/>
  <p:custDataLst>
    <p:tags r:id="rId13"/>
  </p:custDataLst>
  <p:defaultTextStyle>
    <a:defPPr>
      <a:defRPr lang="pt-P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0000"/>
    <a:srgbClr val="FF6600"/>
    <a:srgbClr val="FFFFC5"/>
    <a:srgbClr val="FFFFCC"/>
    <a:srgbClr val="555555"/>
    <a:srgbClr val="FF3300"/>
    <a:srgbClr val="DB5531"/>
    <a:srgbClr val="008080"/>
    <a:srgbClr val="006666"/>
    <a:srgbClr val="0099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00" d="100"/>
          <a:sy n="100" d="100"/>
        </p:scale>
        <p:origin x="-1224" y="-15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102" d="100"/>
          <a:sy n="102" d="100"/>
        </p:scale>
        <p:origin x="-3558" y="-90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gs" Target="tags/tag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3" name="Marcador de Posição d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E7C8FF8-27BF-43F9-A342-5A87BDAF45A4}" type="datetimeFigureOut">
              <a:rPr lang="pt-PT" smtClean="0"/>
              <a:pPr/>
              <a:t>06-03-2015</a:t>
            </a:fld>
            <a:endParaRPr lang="pt-PT"/>
          </a:p>
        </p:txBody>
      </p:sp>
      <p:sp>
        <p:nvSpPr>
          <p:cNvPr id="4" name="Marcador de Posição da Imagem do Diapositivo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PT"/>
          </a:p>
        </p:txBody>
      </p:sp>
      <p:sp>
        <p:nvSpPr>
          <p:cNvPr id="5" name="Marcador de Posição de Nota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9A1F0F2-6CF6-4A71-A559-C706F1A51E4F}" type="slidenum">
              <a:rPr lang="pt-PT" smtClean="0"/>
              <a:pPr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656325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Marcador de Posição da Imagem do Diapositivo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243" name="Marcador de Posição de Nota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pt-PT" smtClean="0"/>
          </a:p>
        </p:txBody>
      </p:sp>
      <p:sp>
        <p:nvSpPr>
          <p:cNvPr id="10244" name="Marcador de Posição do Número do Diapositivo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C240F10E-3BB7-4BAF-A0F6-5CAD60366096}" type="slidenum">
              <a:rPr lang="pt-PT"/>
              <a:pPr fontAlgn="base">
                <a:spcBef>
                  <a:spcPct val="0"/>
                </a:spcBef>
                <a:spcAft>
                  <a:spcPct val="0"/>
                </a:spcAft>
              </a:pPr>
              <a:t>1</a:t>
            </a:fld>
            <a:endParaRPr lang="pt-PT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Marcador de Posição da Imagem do Diapositivo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243" name="Marcador de Posição de Nota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pt-PT" smtClean="0"/>
          </a:p>
        </p:txBody>
      </p:sp>
      <p:sp>
        <p:nvSpPr>
          <p:cNvPr id="10244" name="Marcador de Posição do Número do Diapositivo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C240F10E-3BB7-4BAF-A0F6-5CAD60366096}" type="slidenum">
              <a:rPr lang="pt-PT"/>
              <a:pPr fontAlgn="base">
                <a:spcBef>
                  <a:spcPct val="0"/>
                </a:spcBef>
                <a:spcAft>
                  <a:spcPct val="0"/>
                </a:spcAft>
              </a:pPr>
              <a:t>2</a:t>
            </a:fld>
            <a:endParaRPr lang="pt-PT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Marcador de Posição da Imagem do Diapositivo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243" name="Marcador de Posição de Nota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pt-PT" smtClean="0"/>
          </a:p>
        </p:txBody>
      </p:sp>
      <p:sp>
        <p:nvSpPr>
          <p:cNvPr id="10244" name="Marcador de Posição do Número do Diapositivo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C240F10E-3BB7-4BAF-A0F6-5CAD60366096}" type="slidenum">
              <a:rPr lang="pt-PT"/>
              <a:pPr fontAlgn="base">
                <a:spcBef>
                  <a:spcPct val="0"/>
                </a:spcBef>
                <a:spcAft>
                  <a:spcPct val="0"/>
                </a:spcAft>
              </a:pPr>
              <a:t>3</a:t>
            </a:fld>
            <a:endParaRPr lang="pt-PT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Marcador de Posição da Imagem do Diapositivo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243" name="Marcador de Posição de Nota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pt-PT" smtClean="0"/>
          </a:p>
        </p:txBody>
      </p:sp>
      <p:sp>
        <p:nvSpPr>
          <p:cNvPr id="10244" name="Marcador de Posição do Número do Diapositivo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C240F10E-3BB7-4BAF-A0F6-5CAD60366096}" type="slidenum">
              <a:rPr lang="pt-PT"/>
              <a:pPr fontAlgn="base">
                <a:spcBef>
                  <a:spcPct val="0"/>
                </a:spcBef>
                <a:spcAft>
                  <a:spcPct val="0"/>
                </a:spcAft>
              </a:pPr>
              <a:t>4</a:t>
            </a:fld>
            <a:endParaRPr lang="pt-PT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>
                <a:solidFill>
                  <a:srgbClr val="FF6600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pt-PT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rgbClr val="555555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193478637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03649" y="172269"/>
            <a:ext cx="6786614" cy="107013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dirty="0" smtClean="0"/>
              <a:t>Click to edit Master title style</a:t>
            </a:r>
            <a:endParaRPr lang="pt-PT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75340"/>
            <a:ext cx="8229600" cy="44930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pt-PT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4828" y="188640"/>
            <a:ext cx="361391" cy="442785"/>
          </a:xfrm>
          <a:prstGeom prst="rect">
            <a:avLst/>
          </a:prstGeom>
        </p:spPr>
      </p:pic>
      <p:sp>
        <p:nvSpPr>
          <p:cNvPr id="12" name="TextBox 11"/>
          <p:cNvSpPr txBox="1"/>
          <p:nvPr userDrawn="1"/>
        </p:nvSpPr>
        <p:spPr>
          <a:xfrm>
            <a:off x="3778002" y="6597932"/>
            <a:ext cx="519070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PT" sz="800" b="1" dirty="0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QUÍMICA 10 </a:t>
            </a:r>
            <a:r>
              <a:rPr lang="pt-PT" sz="800" b="1" dirty="0" smtClean="0">
                <a:solidFill>
                  <a:srgbClr val="FF3300"/>
                </a:solidFill>
                <a:latin typeface="Arial"/>
                <a:cs typeface="Arial"/>
              </a:rPr>
              <a:t>•</a:t>
            </a:r>
            <a:r>
              <a:rPr lang="pt-PT" sz="800" b="1" dirty="0" smtClean="0">
                <a:solidFill>
                  <a:srgbClr val="555555"/>
                </a:solidFill>
                <a:latin typeface="Arial"/>
                <a:cs typeface="Arial"/>
              </a:rPr>
              <a:t> </a:t>
            </a:r>
            <a:r>
              <a:rPr lang="pt-PT" sz="800" b="1" dirty="0" smtClean="0">
                <a:solidFill>
                  <a:srgbClr val="555555"/>
                </a:solidFill>
                <a:latin typeface="Arial" pitchFamily="34" charset="0"/>
                <a:cs typeface="Arial" pitchFamily="34" charset="0"/>
              </a:rPr>
              <a:t>Física e Química A</a:t>
            </a:r>
            <a:r>
              <a:rPr lang="pt-PT" sz="800" b="1" baseline="0" dirty="0" smtClean="0">
                <a:solidFill>
                  <a:srgbClr val="FF3300"/>
                </a:solidFill>
                <a:latin typeface="Arial" pitchFamily="34" charset="0"/>
                <a:cs typeface="Arial" pitchFamily="34" charset="0"/>
              </a:rPr>
              <a:t> l</a:t>
            </a:r>
            <a:r>
              <a:rPr lang="pt-PT" sz="800" b="1" baseline="0" dirty="0" smtClean="0">
                <a:solidFill>
                  <a:srgbClr val="555555"/>
                </a:solidFill>
                <a:latin typeface="Arial" pitchFamily="34" charset="0"/>
                <a:cs typeface="Arial" pitchFamily="34" charset="0"/>
              </a:rPr>
              <a:t> 10.º ano</a:t>
            </a:r>
            <a:endParaRPr lang="pt-PT" sz="800" b="1" dirty="0">
              <a:solidFill>
                <a:srgbClr val="555555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3" y="211618"/>
            <a:ext cx="792088" cy="419807"/>
          </a:xfrm>
          <a:prstGeom prst="rect">
            <a:avLst/>
          </a:prstGeom>
        </p:spPr>
      </p:pic>
      <p:sp>
        <p:nvSpPr>
          <p:cNvPr id="7" name="CaixaDeTexto 6"/>
          <p:cNvSpPr txBox="1"/>
          <p:nvPr userDrawn="1"/>
        </p:nvSpPr>
        <p:spPr>
          <a:xfrm>
            <a:off x="6099231" y="237496"/>
            <a:ext cx="236955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pt-PT" sz="600" b="1" dirty="0">
                <a:solidFill>
                  <a:srgbClr val="CC0000"/>
                </a:solidFill>
              </a:rPr>
              <a:t>DOMÍNIO 1 </a:t>
            </a:r>
            <a:r>
              <a:rPr lang="pt-PT" sz="600" dirty="0"/>
              <a:t>| ELEMENTOS QUÍMICOS E SUA </a:t>
            </a:r>
            <a:r>
              <a:rPr lang="pt-PT" sz="600" dirty="0" smtClean="0"/>
              <a:t>ORGANIZAÇÃO</a:t>
            </a:r>
          </a:p>
          <a:p>
            <a:pPr algn="r"/>
            <a:r>
              <a:rPr lang="pt-PT" sz="600" dirty="0"/>
              <a:t>Massa e </a:t>
            </a:r>
            <a:r>
              <a:rPr lang="pt-PT" sz="600" dirty="0" smtClean="0"/>
              <a:t>tamanho</a:t>
            </a:r>
            <a:r>
              <a:rPr lang="pt-PT" sz="600" baseline="0" dirty="0" smtClean="0"/>
              <a:t> </a:t>
            </a:r>
            <a:r>
              <a:rPr lang="pt-PT" sz="600" dirty="0" smtClean="0"/>
              <a:t>dos </a:t>
            </a:r>
            <a:r>
              <a:rPr lang="pt-PT" sz="600" dirty="0"/>
              <a:t>átomos</a:t>
            </a:r>
          </a:p>
        </p:txBody>
      </p:sp>
    </p:spTree>
    <p:extLst>
      <p:ext uri="{BB962C8B-B14F-4D97-AF65-F5344CB8AC3E}">
        <p14:creationId xmlns:p14="http://schemas.microsoft.com/office/powerpoint/2010/main" val="23122043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000" kern="1200">
          <a:solidFill>
            <a:srgbClr val="FF6600"/>
          </a:solidFill>
          <a:latin typeface="Arial" pitchFamily="34" charset="0"/>
          <a:ea typeface="+mj-ea"/>
          <a:cs typeface="Arial" pitchFamily="34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rgbClr val="555555"/>
          </a:solidFill>
          <a:latin typeface="Arial" pitchFamily="34" charset="0"/>
          <a:ea typeface="+mn-ea"/>
          <a:cs typeface="Arial" pitchFamily="34" charset="0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rgbClr val="CC0000"/>
          </a:solidFill>
          <a:latin typeface="Arial" pitchFamily="34" charset="0"/>
          <a:ea typeface="+mn-ea"/>
          <a:cs typeface="Arial" pitchFamily="34" charset="0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rgbClr val="555555"/>
          </a:solidFill>
          <a:latin typeface="Arial" pitchFamily="34" charset="0"/>
          <a:ea typeface="+mn-ea"/>
          <a:cs typeface="Arial" pitchFamily="34" charset="0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rgbClr val="FF3300"/>
          </a:solidFill>
          <a:latin typeface="Arial" pitchFamily="34" charset="0"/>
          <a:ea typeface="+mn-ea"/>
          <a:cs typeface="Arial" pitchFamily="34" charset="0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rgbClr val="DB5531"/>
          </a:solidFill>
          <a:latin typeface="Arial" pitchFamily="34" charset="0"/>
          <a:ea typeface="+mn-ea"/>
          <a:cs typeface="Arial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P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5" Type="http://schemas.microsoft.com/office/2007/relationships/hdphoto" Target="../media/hdphoto1.wdp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02726" y="2924944"/>
            <a:ext cx="3214123" cy="32102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79512" y="1340768"/>
            <a:ext cx="7704856" cy="2664296"/>
          </a:xfrm>
        </p:spPr>
        <p:txBody>
          <a:bodyPr rtlCol="0">
            <a:noAutofit/>
          </a:bodyPr>
          <a:lstStyle/>
          <a:p>
            <a:pPr algn="l"/>
            <a:r>
              <a:rPr lang="pt-PT" sz="4800" b="1" dirty="0">
                <a:solidFill>
                  <a:schemeClr val="tx1"/>
                </a:solidFill>
              </a:rPr>
              <a:t>Constituição do átomo. </a:t>
            </a:r>
            <a:endParaRPr lang="pt-PT" sz="4800" b="1" dirty="0" smtClean="0">
              <a:solidFill>
                <a:schemeClr val="tx1"/>
              </a:solidFill>
            </a:endParaRPr>
          </a:p>
          <a:p>
            <a:pPr algn="l"/>
            <a:endParaRPr lang="pt-PT" sz="1050" b="1" dirty="0" smtClean="0">
              <a:solidFill>
                <a:schemeClr val="tx1"/>
              </a:solidFill>
            </a:endParaRPr>
          </a:p>
          <a:p>
            <a:pPr algn="l"/>
            <a:r>
              <a:rPr lang="pt-PT" sz="4800" b="1" dirty="0" smtClean="0">
                <a:solidFill>
                  <a:schemeClr val="tx1"/>
                </a:solidFill>
              </a:rPr>
              <a:t>Número </a:t>
            </a:r>
            <a:r>
              <a:rPr lang="pt-PT" sz="4800" b="1" dirty="0">
                <a:solidFill>
                  <a:schemeClr val="tx1"/>
                </a:solidFill>
              </a:rPr>
              <a:t>atómico e </a:t>
            </a:r>
            <a:endParaRPr lang="pt-PT" sz="4800" b="1" dirty="0" smtClean="0">
              <a:solidFill>
                <a:schemeClr val="tx1"/>
              </a:solidFill>
            </a:endParaRPr>
          </a:p>
          <a:p>
            <a:pPr algn="l"/>
            <a:r>
              <a:rPr lang="pt-PT" sz="4800" b="1" dirty="0" smtClean="0">
                <a:solidFill>
                  <a:schemeClr val="tx1"/>
                </a:solidFill>
              </a:rPr>
              <a:t>número </a:t>
            </a:r>
            <a:r>
              <a:rPr lang="pt-PT" sz="4800" b="1" dirty="0">
                <a:solidFill>
                  <a:schemeClr val="tx1"/>
                </a:solidFill>
              </a:rPr>
              <a:t>de massa</a:t>
            </a:r>
            <a:r>
              <a:rPr lang="pt-PT" sz="4800" b="1" dirty="0" smtClean="0">
                <a:solidFill>
                  <a:schemeClr val="tx1"/>
                </a:solidFill>
              </a:rPr>
              <a:t>.</a:t>
            </a:r>
            <a:endParaRPr lang="pt-PT" sz="48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722720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1"/>
          <p:cNvSpPr txBox="1">
            <a:spLocks/>
          </p:cNvSpPr>
          <p:nvPr/>
        </p:nvSpPr>
        <p:spPr>
          <a:xfrm>
            <a:off x="457200" y="476672"/>
            <a:ext cx="8229600" cy="70609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000" kern="1200">
                <a:solidFill>
                  <a:srgbClr val="FF6600"/>
                </a:solidFill>
                <a:latin typeface="Arial" pitchFamily="34" charset="0"/>
                <a:ea typeface="+mj-ea"/>
                <a:cs typeface="Arial" pitchFamily="34" charset="0"/>
              </a:defRPr>
            </a:lvl1pPr>
          </a:lstStyle>
          <a:p>
            <a:r>
              <a:rPr lang="pt-PT" sz="3200" b="1" dirty="0" smtClean="0">
                <a:solidFill>
                  <a:srgbClr val="CC0000"/>
                </a:solidFill>
              </a:rPr>
              <a:t>Constituição do átomo</a:t>
            </a:r>
            <a:endParaRPr lang="pt-PT" sz="3200" b="1" dirty="0">
              <a:solidFill>
                <a:srgbClr val="CC0000"/>
              </a:solidFill>
            </a:endParaRPr>
          </a:p>
        </p:txBody>
      </p:sp>
      <p:sp>
        <p:nvSpPr>
          <p:cNvPr id="4" name="CaixaDeTexto 3"/>
          <p:cNvSpPr txBox="1"/>
          <p:nvPr/>
        </p:nvSpPr>
        <p:spPr>
          <a:xfrm>
            <a:off x="831271" y="3456708"/>
            <a:ext cx="208454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t-PT" sz="4000" b="1" dirty="0" smtClean="0"/>
              <a:t>ÁTOMO</a:t>
            </a:r>
            <a:endParaRPr lang="pt-PT" sz="4000" b="1" dirty="0"/>
          </a:p>
        </p:txBody>
      </p:sp>
      <p:sp>
        <p:nvSpPr>
          <p:cNvPr id="7" name="CaixaDeTexto 6"/>
          <p:cNvSpPr txBox="1"/>
          <p:nvPr/>
        </p:nvSpPr>
        <p:spPr>
          <a:xfrm>
            <a:off x="3557897" y="2257741"/>
            <a:ext cx="168667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t-PT" sz="3200" b="1" dirty="0" smtClean="0"/>
              <a:t>protões</a:t>
            </a:r>
            <a:endParaRPr lang="pt-PT" sz="3200" b="1" dirty="0"/>
          </a:p>
        </p:txBody>
      </p:sp>
      <p:sp>
        <p:nvSpPr>
          <p:cNvPr id="8" name="CaixaDeTexto 7"/>
          <p:cNvSpPr txBox="1"/>
          <p:nvPr/>
        </p:nvSpPr>
        <p:spPr>
          <a:xfrm>
            <a:off x="3557897" y="3518263"/>
            <a:ext cx="191430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t-PT" sz="3200" b="1" dirty="0" smtClean="0"/>
              <a:t>neutrões</a:t>
            </a:r>
            <a:endParaRPr lang="pt-PT" sz="3200" b="1" dirty="0"/>
          </a:p>
        </p:txBody>
      </p:sp>
      <p:sp>
        <p:nvSpPr>
          <p:cNvPr id="9" name="CaixaDeTexto 8"/>
          <p:cNvSpPr txBox="1"/>
          <p:nvPr/>
        </p:nvSpPr>
        <p:spPr>
          <a:xfrm>
            <a:off x="3557897" y="4719571"/>
            <a:ext cx="175560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t-PT" sz="3200" b="1" dirty="0" smtClean="0"/>
              <a:t>eletrões</a:t>
            </a:r>
            <a:endParaRPr lang="pt-PT" sz="3200" b="1" dirty="0"/>
          </a:p>
        </p:txBody>
      </p:sp>
      <p:sp>
        <p:nvSpPr>
          <p:cNvPr id="10" name="CaixaDeTexto 9"/>
          <p:cNvSpPr txBox="1"/>
          <p:nvPr/>
        </p:nvSpPr>
        <p:spPr>
          <a:xfrm>
            <a:off x="5925177" y="2770475"/>
            <a:ext cx="195919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PT" sz="3200" b="1" dirty="0" smtClean="0"/>
              <a:t>nucleões</a:t>
            </a:r>
            <a:endParaRPr lang="pt-PT" sz="3200" b="1" dirty="0"/>
          </a:p>
        </p:txBody>
      </p:sp>
      <p:cxnSp>
        <p:nvCxnSpPr>
          <p:cNvPr id="11" name="Conexão recta 10"/>
          <p:cNvCxnSpPr/>
          <p:nvPr/>
        </p:nvCxnSpPr>
        <p:spPr>
          <a:xfrm>
            <a:off x="3218102" y="2548353"/>
            <a:ext cx="0" cy="2484000"/>
          </a:xfrm>
          <a:prstGeom prst="line">
            <a:avLst/>
          </a:prstGeom>
          <a:ln w="38100">
            <a:solidFill>
              <a:srgbClr val="CC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Conexão recta 12"/>
          <p:cNvCxnSpPr/>
          <p:nvPr/>
        </p:nvCxnSpPr>
        <p:spPr>
          <a:xfrm>
            <a:off x="5834697" y="2516563"/>
            <a:ext cx="0" cy="1327175"/>
          </a:xfrm>
          <a:prstGeom prst="line">
            <a:avLst/>
          </a:prstGeom>
          <a:ln w="38100">
            <a:solidFill>
              <a:srgbClr val="CC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Conexão recta 14"/>
          <p:cNvCxnSpPr/>
          <p:nvPr/>
        </p:nvCxnSpPr>
        <p:spPr>
          <a:xfrm>
            <a:off x="5484745" y="2516563"/>
            <a:ext cx="368424" cy="0"/>
          </a:xfrm>
          <a:prstGeom prst="line">
            <a:avLst/>
          </a:prstGeom>
          <a:ln w="38100">
            <a:solidFill>
              <a:srgbClr val="CC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Conexão recta 16"/>
          <p:cNvCxnSpPr/>
          <p:nvPr/>
        </p:nvCxnSpPr>
        <p:spPr>
          <a:xfrm>
            <a:off x="5484745" y="3843738"/>
            <a:ext cx="368424" cy="0"/>
          </a:xfrm>
          <a:prstGeom prst="line">
            <a:avLst/>
          </a:prstGeom>
          <a:ln w="38100">
            <a:solidFill>
              <a:srgbClr val="CC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Conexão recta 17"/>
          <p:cNvCxnSpPr/>
          <p:nvPr/>
        </p:nvCxnSpPr>
        <p:spPr>
          <a:xfrm>
            <a:off x="3203848" y="2550129"/>
            <a:ext cx="216000" cy="0"/>
          </a:xfrm>
          <a:prstGeom prst="line">
            <a:avLst/>
          </a:prstGeom>
          <a:ln w="38100">
            <a:solidFill>
              <a:srgbClr val="CC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Conexão recta 19"/>
          <p:cNvCxnSpPr/>
          <p:nvPr/>
        </p:nvCxnSpPr>
        <p:spPr>
          <a:xfrm>
            <a:off x="3218102" y="3817286"/>
            <a:ext cx="216000" cy="0"/>
          </a:xfrm>
          <a:prstGeom prst="line">
            <a:avLst/>
          </a:prstGeom>
          <a:ln w="38100">
            <a:solidFill>
              <a:srgbClr val="CC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Conexão recta 20"/>
          <p:cNvCxnSpPr/>
          <p:nvPr/>
        </p:nvCxnSpPr>
        <p:spPr>
          <a:xfrm>
            <a:off x="3211914" y="5011959"/>
            <a:ext cx="216000" cy="0"/>
          </a:xfrm>
          <a:prstGeom prst="line">
            <a:avLst/>
          </a:prstGeom>
          <a:ln w="38100">
            <a:solidFill>
              <a:srgbClr val="CC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Conexão recta 21"/>
          <p:cNvCxnSpPr/>
          <p:nvPr/>
        </p:nvCxnSpPr>
        <p:spPr>
          <a:xfrm>
            <a:off x="3002102" y="3817286"/>
            <a:ext cx="216000" cy="0"/>
          </a:xfrm>
          <a:prstGeom prst="line">
            <a:avLst/>
          </a:prstGeom>
          <a:ln w="38100">
            <a:solidFill>
              <a:srgbClr val="CC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021425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ítulo 1"/>
          <p:cNvSpPr txBox="1">
            <a:spLocks/>
          </p:cNvSpPr>
          <p:nvPr/>
        </p:nvSpPr>
        <p:spPr>
          <a:xfrm>
            <a:off x="107504" y="478552"/>
            <a:ext cx="8928992" cy="115024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000" kern="1200">
                <a:solidFill>
                  <a:srgbClr val="FF6600"/>
                </a:solidFill>
                <a:latin typeface="Arial" pitchFamily="34" charset="0"/>
                <a:ea typeface="+mj-ea"/>
                <a:cs typeface="Arial" pitchFamily="34" charset="0"/>
              </a:defRPr>
            </a:lvl1pPr>
          </a:lstStyle>
          <a:p>
            <a:r>
              <a:rPr lang="pt-PT" sz="3200" b="1" dirty="0">
                <a:solidFill>
                  <a:srgbClr val="CC0000"/>
                </a:solidFill>
              </a:rPr>
              <a:t>Modelo </a:t>
            </a:r>
            <a:r>
              <a:rPr lang="pt-PT" sz="3200" b="1" dirty="0" smtClean="0">
                <a:solidFill>
                  <a:srgbClr val="CC0000"/>
                </a:solidFill>
              </a:rPr>
              <a:t>atual: modelo </a:t>
            </a:r>
            <a:r>
              <a:rPr lang="pt-PT" sz="3200" b="1" dirty="0">
                <a:solidFill>
                  <a:srgbClr val="CC0000"/>
                </a:solidFill>
              </a:rPr>
              <a:t>da </a:t>
            </a:r>
            <a:r>
              <a:rPr lang="pt-PT" sz="3200" b="1" dirty="0" smtClean="0">
                <a:solidFill>
                  <a:srgbClr val="CC0000"/>
                </a:solidFill>
              </a:rPr>
              <a:t>nuvem eletrónica</a:t>
            </a:r>
            <a:endParaRPr lang="pt-PT" sz="3200" b="1" dirty="0">
              <a:solidFill>
                <a:srgbClr val="CC0000"/>
              </a:solidFill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86380" y="2357430"/>
            <a:ext cx="3186331" cy="32998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" name="Marcador de Posição de Conteúdo 2"/>
          <p:cNvSpPr txBox="1">
            <a:spLocks/>
          </p:cNvSpPr>
          <p:nvPr/>
        </p:nvSpPr>
        <p:spPr>
          <a:xfrm>
            <a:off x="467544" y="1857375"/>
            <a:ext cx="4752528" cy="447198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rgbClr val="555555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6213" indent="-176213" algn="just">
              <a:buFont typeface="Arial" panose="020B0604020202020204" pitchFamily="34" charset="0"/>
              <a:buChar char="•"/>
            </a:pPr>
            <a:r>
              <a:rPr lang="pt-PT" sz="1900" dirty="0" smtClean="0">
                <a:latin typeface="+mj-lt"/>
                <a:cs typeface="Times New Roman" pitchFamily="18" charset="0"/>
              </a:rPr>
              <a:t>O átomo possui um núcleo central de reduzidas dimensões e uma nuvem eletrónica.</a:t>
            </a:r>
          </a:p>
          <a:p>
            <a:pPr marL="176213" indent="-176213" algn="just">
              <a:buFont typeface="Arial" panose="020B0604020202020204" pitchFamily="34" charset="0"/>
              <a:buChar char="•"/>
            </a:pPr>
            <a:r>
              <a:rPr lang="pt-PT" sz="1900" dirty="0" smtClean="0">
                <a:latin typeface="+mj-lt"/>
                <a:cs typeface="Times New Roman" pitchFamily="18" charset="0"/>
              </a:rPr>
              <a:t>No núcleo encontram-se os protões e os neutrões.</a:t>
            </a:r>
          </a:p>
          <a:p>
            <a:pPr marL="176213" indent="-176213" algn="just">
              <a:buFont typeface="Arial" panose="020B0604020202020204" pitchFamily="34" charset="0"/>
              <a:buChar char="•"/>
            </a:pPr>
            <a:r>
              <a:rPr lang="pt-PT" sz="1900" dirty="0" smtClean="0">
                <a:latin typeface="+mj-lt"/>
                <a:cs typeface="Times New Roman" pitchFamily="18" charset="0"/>
              </a:rPr>
              <a:t>Os eletrões encontram-se à volta do núcleo, na nuvem eletrónica.</a:t>
            </a:r>
          </a:p>
          <a:p>
            <a:pPr marL="176213" indent="-176213" algn="just">
              <a:buFont typeface="Arial" panose="020B0604020202020204" pitchFamily="34" charset="0"/>
              <a:buChar char="•"/>
            </a:pPr>
            <a:r>
              <a:rPr lang="pt-PT" sz="1900" dirty="0" smtClean="0">
                <a:latin typeface="+mj-lt"/>
                <a:cs typeface="Times New Roman" pitchFamily="18" charset="0"/>
              </a:rPr>
              <a:t>Os eletrões nos átomos movem-se em torno do núcleo com elevada rapidez.</a:t>
            </a:r>
          </a:p>
          <a:p>
            <a:pPr marL="176213" indent="-176213" algn="just">
              <a:buFont typeface="Arial" panose="020B0604020202020204" pitchFamily="34" charset="0"/>
              <a:buChar char="•"/>
            </a:pPr>
            <a:r>
              <a:rPr lang="pt-PT" sz="1900" dirty="0" smtClean="0">
                <a:latin typeface="+mj-lt"/>
                <a:cs typeface="Times New Roman" pitchFamily="18" charset="0"/>
              </a:rPr>
              <a:t>É possível falar em zonas onde a probabilidade de encontrar o eletrão é maior</a:t>
            </a:r>
          </a:p>
        </p:txBody>
      </p:sp>
      <p:sp>
        <p:nvSpPr>
          <p:cNvPr id="25" name="CaixaDeTexto 24"/>
          <p:cNvSpPr txBox="1"/>
          <p:nvPr/>
        </p:nvSpPr>
        <p:spPr>
          <a:xfrm>
            <a:off x="1920255" y="5298900"/>
            <a:ext cx="1571625" cy="4000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PT" sz="2000" b="1" dirty="0">
                <a:solidFill>
                  <a:srgbClr val="55555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ORBITAIS</a:t>
            </a:r>
          </a:p>
        </p:txBody>
      </p:sp>
      <p:cxnSp>
        <p:nvCxnSpPr>
          <p:cNvPr id="3" name="Conexão recta unidireccional 2"/>
          <p:cNvCxnSpPr/>
          <p:nvPr/>
        </p:nvCxnSpPr>
        <p:spPr>
          <a:xfrm>
            <a:off x="1547664" y="5498925"/>
            <a:ext cx="432048" cy="0"/>
          </a:xfrm>
          <a:prstGeom prst="straightConnector1">
            <a:avLst/>
          </a:prstGeom>
          <a:ln w="28575">
            <a:solidFill>
              <a:srgbClr val="CC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onexão recta 11"/>
          <p:cNvCxnSpPr>
            <a:stCxn id="2050" idx="2"/>
          </p:cNvCxnSpPr>
          <p:nvPr/>
        </p:nvCxnSpPr>
        <p:spPr>
          <a:xfrm rot="5400000" flipH="1">
            <a:off x="6076130" y="4853832"/>
            <a:ext cx="1585303" cy="21528"/>
          </a:xfrm>
          <a:prstGeom prst="line">
            <a:avLst/>
          </a:prstGeom>
          <a:ln>
            <a:solidFill>
              <a:srgbClr val="CC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Conexão recta 25"/>
          <p:cNvCxnSpPr/>
          <p:nvPr/>
        </p:nvCxnSpPr>
        <p:spPr>
          <a:xfrm flipV="1">
            <a:off x="7858148" y="4286256"/>
            <a:ext cx="0" cy="1712193"/>
          </a:xfrm>
          <a:prstGeom prst="line">
            <a:avLst/>
          </a:prstGeom>
          <a:ln>
            <a:solidFill>
              <a:srgbClr val="CC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CaixaDeTexto 28"/>
          <p:cNvSpPr txBox="1"/>
          <p:nvPr/>
        </p:nvSpPr>
        <p:spPr>
          <a:xfrm>
            <a:off x="6072198" y="5715016"/>
            <a:ext cx="1571625" cy="477054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PT" sz="1400" b="1" dirty="0" smtClean="0">
                <a:solidFill>
                  <a:srgbClr val="55555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Núcleo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PT" sz="1100" b="1" dirty="0" smtClean="0">
                <a:solidFill>
                  <a:srgbClr val="55555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(protões e neutrões)</a:t>
            </a:r>
            <a:endParaRPr lang="pt-PT" sz="1100" b="1" dirty="0">
              <a:solidFill>
                <a:srgbClr val="55555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0" name="CaixaDeTexto 29"/>
          <p:cNvSpPr txBox="1"/>
          <p:nvPr/>
        </p:nvSpPr>
        <p:spPr>
          <a:xfrm>
            <a:off x="7464871" y="5805264"/>
            <a:ext cx="1571625" cy="52322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PT" sz="1400" b="1" dirty="0" smtClean="0">
                <a:solidFill>
                  <a:srgbClr val="55555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Nuvem eletrónica</a:t>
            </a:r>
            <a:endParaRPr lang="pt-PT" sz="1400" b="1" dirty="0">
              <a:solidFill>
                <a:srgbClr val="55555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1" name="Imagem 10" descr="nucleo.jpg"/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25000"/>
                    </a14:imgEffect>
                    <a14:imgEffect>
                      <a14:brightnessContrast bright="20000" contrast="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561707" y="1357298"/>
            <a:ext cx="1582292" cy="1357322"/>
          </a:xfrm>
          <a:prstGeom prst="rect">
            <a:avLst/>
          </a:prstGeom>
        </p:spPr>
      </p:pic>
      <p:sp>
        <p:nvSpPr>
          <p:cNvPr id="13" name="Oval 12"/>
          <p:cNvSpPr/>
          <p:nvPr/>
        </p:nvSpPr>
        <p:spPr>
          <a:xfrm>
            <a:off x="6786578" y="3929066"/>
            <a:ext cx="142876" cy="142876"/>
          </a:xfrm>
          <a:prstGeom prst="ellipse">
            <a:avLst/>
          </a:prstGeom>
          <a:noFill/>
          <a:ln>
            <a:solidFill>
              <a:srgbClr val="FF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6" name="Oval 15"/>
          <p:cNvSpPr/>
          <p:nvPr/>
        </p:nvSpPr>
        <p:spPr>
          <a:xfrm>
            <a:off x="7643834" y="1319198"/>
            <a:ext cx="1357322" cy="1285884"/>
          </a:xfrm>
          <a:prstGeom prst="ellipse">
            <a:avLst/>
          </a:prstGeom>
          <a:noFill/>
          <a:ln>
            <a:solidFill>
              <a:srgbClr val="FF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cxnSp>
        <p:nvCxnSpPr>
          <p:cNvPr id="17" name="Conexão recta 16"/>
          <p:cNvCxnSpPr/>
          <p:nvPr/>
        </p:nvCxnSpPr>
        <p:spPr>
          <a:xfrm flipV="1">
            <a:off x="6858016" y="1628800"/>
            <a:ext cx="882336" cy="2300267"/>
          </a:xfrm>
          <a:prstGeom prst="line">
            <a:avLst/>
          </a:prstGeom>
          <a:ln w="28575">
            <a:solidFill>
              <a:srgbClr val="FF66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Conexão recta 26"/>
          <p:cNvCxnSpPr>
            <a:endCxn id="16" idx="5"/>
          </p:cNvCxnSpPr>
          <p:nvPr/>
        </p:nvCxnSpPr>
        <p:spPr>
          <a:xfrm flipV="1">
            <a:off x="6929454" y="2416769"/>
            <a:ext cx="1872927" cy="1545635"/>
          </a:xfrm>
          <a:prstGeom prst="line">
            <a:avLst/>
          </a:prstGeom>
          <a:ln w="28575">
            <a:solidFill>
              <a:srgbClr val="FF66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264884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build="p"/>
      <p:bldP spid="25" grpId="0"/>
      <p:bldP spid="29" grpId="0"/>
      <p:bldP spid="30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ítulo 1"/>
          <p:cNvSpPr txBox="1">
            <a:spLocks/>
          </p:cNvSpPr>
          <p:nvPr/>
        </p:nvSpPr>
        <p:spPr>
          <a:xfrm>
            <a:off x="107504" y="478552"/>
            <a:ext cx="8928992" cy="115024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000" kern="1200">
                <a:solidFill>
                  <a:srgbClr val="FF6600"/>
                </a:solidFill>
                <a:latin typeface="Arial" pitchFamily="34" charset="0"/>
                <a:ea typeface="+mj-ea"/>
                <a:cs typeface="Arial" pitchFamily="34" charset="0"/>
              </a:defRPr>
            </a:lvl1pPr>
          </a:lstStyle>
          <a:p>
            <a:r>
              <a:rPr lang="pt-PT" sz="3200" b="1" dirty="0">
                <a:solidFill>
                  <a:srgbClr val="CC0000"/>
                </a:solidFill>
              </a:rPr>
              <a:t>Características das partículas subatómicas</a:t>
            </a:r>
          </a:p>
        </p:txBody>
      </p:sp>
      <p:sp>
        <p:nvSpPr>
          <p:cNvPr id="11" name="Marcador de Posição de Conteúdo 2"/>
          <p:cNvSpPr txBox="1">
            <a:spLocks/>
          </p:cNvSpPr>
          <p:nvPr/>
        </p:nvSpPr>
        <p:spPr>
          <a:xfrm>
            <a:off x="457200" y="1700808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rgbClr val="555555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8288" indent="-268288" algn="just">
              <a:buFont typeface="Wingdings" panose="05000000000000000000" pitchFamily="2" charset="2"/>
              <a:buChar char="§"/>
            </a:pPr>
            <a:r>
              <a:rPr lang="pt-PT" sz="2400" dirty="0" smtClean="0"/>
              <a:t>O protão e o neutrão têm, aproximadamente, a mesma massa, sendo o neutrão ligeiramente maior.</a:t>
            </a:r>
          </a:p>
          <a:p>
            <a:pPr marL="268288" indent="-268288" algn="just">
              <a:buFont typeface="Wingdings" panose="05000000000000000000" pitchFamily="2" charset="2"/>
              <a:buChar char="§"/>
            </a:pPr>
            <a:endParaRPr lang="pt-PT" sz="2400" dirty="0" smtClean="0"/>
          </a:p>
          <a:p>
            <a:pPr marL="268288" indent="-268288" algn="just">
              <a:buFont typeface="Wingdings" panose="05000000000000000000" pitchFamily="2" charset="2"/>
              <a:buChar char="§"/>
            </a:pPr>
            <a:r>
              <a:rPr lang="pt-PT" sz="2400" dirty="0" smtClean="0"/>
              <a:t>O eletrão é muito menor do que os nucleões (tem uma massa quase 2000 </a:t>
            </a:r>
            <a:r>
              <a:rPr lang="pt-PT" sz="2400" b="1" dirty="0" smtClean="0">
                <a:sym typeface="Symbol"/>
              </a:rPr>
              <a:t></a:t>
            </a:r>
            <a:r>
              <a:rPr lang="pt-PT" sz="2400" dirty="0" smtClean="0"/>
              <a:t> menor).</a:t>
            </a:r>
          </a:p>
          <a:p>
            <a:pPr marL="268288" indent="-268288" algn="just">
              <a:buFont typeface="Wingdings" panose="05000000000000000000" pitchFamily="2" charset="2"/>
              <a:buChar char="§"/>
            </a:pPr>
            <a:endParaRPr lang="pt-PT" sz="2400" dirty="0" smtClean="0"/>
          </a:p>
          <a:p>
            <a:pPr marL="268288" indent="-268288" algn="just">
              <a:buFont typeface="Wingdings" panose="05000000000000000000" pitchFamily="2" charset="2"/>
              <a:buChar char="§"/>
            </a:pPr>
            <a:r>
              <a:rPr lang="pt-PT" sz="2400" dirty="0" smtClean="0"/>
              <a:t>Os protões têm carga elétrica positiva e os eletrões têm carga elétrica negativa.</a:t>
            </a:r>
          </a:p>
          <a:p>
            <a:pPr marL="268288" indent="-268288" algn="just">
              <a:buFont typeface="Wingdings" panose="05000000000000000000" pitchFamily="2" charset="2"/>
              <a:buChar char="§"/>
            </a:pPr>
            <a:endParaRPr lang="pt-PT" sz="2400" dirty="0" smtClean="0"/>
          </a:p>
          <a:p>
            <a:pPr marL="268288" indent="-268288" algn="just">
              <a:buFont typeface="Wingdings" panose="05000000000000000000" pitchFamily="2" charset="2"/>
              <a:buChar char="§"/>
            </a:pPr>
            <a:r>
              <a:rPr lang="pt-PT" sz="2400" dirty="0" smtClean="0"/>
              <a:t>Os neutrões não têm carga elétrica.</a:t>
            </a:r>
          </a:p>
          <a:p>
            <a:pPr marL="342900" indent="-342900" algn="just">
              <a:buFont typeface="Wingdings" panose="05000000000000000000" pitchFamily="2" charset="2"/>
              <a:buChar char="§"/>
            </a:pPr>
            <a:endParaRPr lang="pt-PT" sz="2400" dirty="0"/>
          </a:p>
        </p:txBody>
      </p:sp>
    </p:spTree>
    <p:extLst>
      <p:ext uri="{BB962C8B-B14F-4D97-AF65-F5344CB8AC3E}">
        <p14:creationId xmlns:p14="http://schemas.microsoft.com/office/powerpoint/2010/main" val="41933789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1"/>
          <p:cNvSpPr txBox="1">
            <a:spLocks/>
          </p:cNvSpPr>
          <p:nvPr/>
        </p:nvSpPr>
        <p:spPr>
          <a:xfrm>
            <a:off x="107504" y="478552"/>
            <a:ext cx="8928992" cy="115024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000" kern="1200">
                <a:solidFill>
                  <a:srgbClr val="FF6600"/>
                </a:solidFill>
                <a:latin typeface="Arial" pitchFamily="34" charset="0"/>
                <a:ea typeface="+mj-ea"/>
                <a:cs typeface="Arial" pitchFamily="34" charset="0"/>
              </a:defRPr>
            </a:lvl1pPr>
          </a:lstStyle>
          <a:p>
            <a:r>
              <a:rPr lang="pt-PT" sz="3200" b="1" dirty="0">
                <a:solidFill>
                  <a:srgbClr val="CC0000"/>
                </a:solidFill>
                <a:latin typeface="+mn-lt"/>
              </a:rPr>
              <a:t>Representação simbólica de </a:t>
            </a:r>
          </a:p>
          <a:p>
            <a:r>
              <a:rPr lang="pt-PT" sz="3200" b="1" dirty="0">
                <a:solidFill>
                  <a:srgbClr val="CC0000"/>
                </a:solidFill>
                <a:latin typeface="+mn-lt"/>
              </a:rPr>
              <a:t>um elemento químico </a:t>
            </a:r>
            <a:r>
              <a:rPr lang="pt-PT" sz="3200" b="1" dirty="0">
                <a:solidFill>
                  <a:srgbClr val="CC0000"/>
                </a:solidFill>
                <a:latin typeface="+mn-lt"/>
                <a:cs typeface="Times New Roman" panose="02020603050405020304" pitchFamily="18" charset="0"/>
              </a:rPr>
              <a:t>X</a:t>
            </a:r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921" t="49463" r="64308" b="27079"/>
          <a:stretch/>
        </p:blipFill>
        <p:spPr bwMode="auto">
          <a:xfrm>
            <a:off x="3286317" y="4368465"/>
            <a:ext cx="1020530" cy="10258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6083" b="78084"/>
          <a:stretch/>
        </p:blipFill>
        <p:spPr bwMode="auto">
          <a:xfrm>
            <a:off x="1269989" y="2204864"/>
            <a:ext cx="2952328" cy="9325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5139" r="59024"/>
          <a:stretch/>
        </p:blipFill>
        <p:spPr bwMode="auto">
          <a:xfrm>
            <a:off x="1619672" y="5447280"/>
            <a:ext cx="2725948" cy="10468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826" t="31632" r="2206" b="37110"/>
          <a:stretch/>
        </p:blipFill>
        <p:spPr bwMode="auto">
          <a:xfrm>
            <a:off x="5938091" y="3645024"/>
            <a:ext cx="2391428" cy="12462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26" t="21387" r="41979" b="27079"/>
          <a:stretch/>
        </p:blipFill>
        <p:spPr bwMode="auto">
          <a:xfrm>
            <a:off x="4320886" y="3140968"/>
            <a:ext cx="1547258" cy="22536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917" t="21387" r="62167" b="56331"/>
          <a:stretch/>
        </p:blipFill>
        <p:spPr bwMode="auto">
          <a:xfrm>
            <a:off x="3177689" y="3140968"/>
            <a:ext cx="1237787" cy="974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947005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1"/>
          <p:cNvSpPr txBox="1">
            <a:spLocks/>
          </p:cNvSpPr>
          <p:nvPr/>
        </p:nvSpPr>
        <p:spPr>
          <a:xfrm>
            <a:off x="107504" y="188640"/>
            <a:ext cx="8928992" cy="115024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000" kern="1200">
                <a:solidFill>
                  <a:srgbClr val="FF6600"/>
                </a:solidFill>
                <a:latin typeface="Arial" pitchFamily="34" charset="0"/>
                <a:ea typeface="+mj-ea"/>
                <a:cs typeface="Arial" pitchFamily="34" charset="0"/>
              </a:defRPr>
            </a:lvl1pPr>
          </a:lstStyle>
          <a:p>
            <a:r>
              <a:rPr lang="pt-PT" sz="2000" b="1" dirty="0">
                <a:solidFill>
                  <a:srgbClr val="CC0000"/>
                </a:solidFill>
                <a:latin typeface="+mj-lt"/>
              </a:rPr>
              <a:t>Representação simbólica </a:t>
            </a:r>
            <a:r>
              <a:rPr lang="pt-PT" sz="2000" b="1" dirty="0" smtClean="0">
                <a:solidFill>
                  <a:srgbClr val="CC0000"/>
                </a:solidFill>
                <a:latin typeface="+mj-lt"/>
              </a:rPr>
              <a:t>de um </a:t>
            </a:r>
            <a:r>
              <a:rPr lang="pt-PT" sz="2000" b="1" dirty="0">
                <a:solidFill>
                  <a:srgbClr val="CC0000"/>
                </a:solidFill>
                <a:latin typeface="+mj-lt"/>
              </a:rPr>
              <a:t>elemento químico </a:t>
            </a:r>
            <a:r>
              <a:rPr lang="pt-PT" sz="2000" b="1" dirty="0">
                <a:solidFill>
                  <a:srgbClr val="CC0000"/>
                </a:solidFill>
                <a:latin typeface="+mj-lt"/>
                <a:cs typeface="Times New Roman" panose="02020603050405020304" pitchFamily="18" charset="0"/>
              </a:rPr>
              <a:t>X</a:t>
            </a:r>
          </a:p>
        </p:txBody>
      </p:sp>
      <p:sp>
        <p:nvSpPr>
          <p:cNvPr id="9" name="Text Box 13"/>
          <p:cNvSpPr txBox="1">
            <a:spLocks noChangeArrowheads="1"/>
          </p:cNvSpPr>
          <p:nvPr/>
        </p:nvSpPr>
        <p:spPr bwMode="auto">
          <a:xfrm>
            <a:off x="251520" y="1836113"/>
            <a:ext cx="8640960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pt-PT" sz="3200" b="1" dirty="0">
                <a:latin typeface="Arial" panose="020B0604020202020204" pitchFamily="34" charset="0"/>
                <a:cs typeface="Arial" panose="020B0604020202020204" pitchFamily="34" charset="0"/>
              </a:rPr>
              <a:t>Número  atómico </a:t>
            </a:r>
            <a:r>
              <a:rPr lang="pt-PT" sz="3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pt-PT" sz="3200" b="1" i="1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Z</a:t>
            </a:r>
            <a:r>
              <a:rPr lang="pt-PT" sz="3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) </a:t>
            </a:r>
            <a:r>
              <a:rPr lang="pt-PT" sz="3200" b="1" dirty="0">
                <a:latin typeface="Arial" panose="020B0604020202020204" pitchFamily="34" charset="0"/>
                <a:cs typeface="Arial" panose="020B0604020202020204" pitchFamily="34" charset="0"/>
              </a:rPr>
              <a:t>= número de protões</a:t>
            </a:r>
          </a:p>
        </p:txBody>
      </p:sp>
      <p:sp>
        <p:nvSpPr>
          <p:cNvPr id="10" name="Text Box 19"/>
          <p:cNvSpPr txBox="1">
            <a:spLocks noChangeArrowheads="1"/>
          </p:cNvSpPr>
          <p:nvPr/>
        </p:nvSpPr>
        <p:spPr bwMode="auto">
          <a:xfrm>
            <a:off x="827584" y="3424932"/>
            <a:ext cx="7488832" cy="23083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pt-PT" sz="3200" dirty="0">
                <a:latin typeface="Arial" panose="020B0604020202020204" pitchFamily="34" charset="0"/>
                <a:cs typeface="Arial" panose="020B0604020202020204" pitchFamily="34" charset="0"/>
              </a:rPr>
              <a:t>Como o átomo é uma partícula globalmente neutra então: </a:t>
            </a:r>
            <a:endParaRPr lang="pt-PT" sz="3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spcBef>
                <a:spcPct val="50000"/>
              </a:spcBef>
            </a:pPr>
            <a:r>
              <a:rPr lang="pt-PT" sz="3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o </a:t>
            </a:r>
            <a:r>
              <a:rPr lang="pt-PT" sz="3200" b="1" dirty="0">
                <a:latin typeface="Arial" panose="020B0604020202020204" pitchFamily="34" charset="0"/>
                <a:cs typeface="Arial" panose="020B0604020202020204" pitchFamily="34" charset="0"/>
              </a:rPr>
              <a:t>número de protões é igual ao número de </a:t>
            </a:r>
            <a:r>
              <a:rPr lang="pt-PT" sz="3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eletrões</a:t>
            </a:r>
            <a:r>
              <a:rPr lang="pt-PT" sz="3200" b="1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0741985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58" presetClass="entr" presetSubtype="0" ac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1"/>
          <p:cNvSpPr txBox="1">
            <a:spLocks/>
          </p:cNvSpPr>
          <p:nvPr/>
        </p:nvSpPr>
        <p:spPr>
          <a:xfrm>
            <a:off x="107504" y="188640"/>
            <a:ext cx="8928992" cy="115024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000" kern="1200">
                <a:solidFill>
                  <a:srgbClr val="FF6600"/>
                </a:solidFill>
                <a:latin typeface="Arial" pitchFamily="34" charset="0"/>
                <a:ea typeface="+mj-ea"/>
                <a:cs typeface="Arial" pitchFamily="34" charset="0"/>
              </a:defRPr>
            </a:lvl1pPr>
          </a:lstStyle>
          <a:p>
            <a:r>
              <a:rPr lang="pt-PT" sz="2000" b="1" dirty="0">
                <a:solidFill>
                  <a:srgbClr val="CC0000"/>
                </a:solidFill>
                <a:latin typeface="+mj-lt"/>
              </a:rPr>
              <a:t>Representação simbólica </a:t>
            </a:r>
            <a:r>
              <a:rPr lang="pt-PT" sz="2000" b="1" dirty="0" smtClean="0">
                <a:solidFill>
                  <a:srgbClr val="CC0000"/>
                </a:solidFill>
                <a:latin typeface="+mj-lt"/>
              </a:rPr>
              <a:t>de um </a:t>
            </a:r>
            <a:r>
              <a:rPr lang="pt-PT" sz="2000" b="1" dirty="0">
                <a:solidFill>
                  <a:srgbClr val="CC0000"/>
                </a:solidFill>
                <a:latin typeface="+mj-lt"/>
              </a:rPr>
              <a:t>elemento químico </a:t>
            </a:r>
            <a:r>
              <a:rPr lang="pt-PT" sz="2000" b="1" dirty="0">
                <a:solidFill>
                  <a:srgbClr val="CC0000"/>
                </a:solidFill>
                <a:latin typeface="+mj-lt"/>
                <a:cs typeface="Times New Roman" panose="02020603050405020304" pitchFamily="18" charset="0"/>
              </a:rPr>
              <a:t>X</a:t>
            </a:r>
          </a:p>
        </p:txBody>
      </p:sp>
      <p:sp>
        <p:nvSpPr>
          <p:cNvPr id="9" name="Text Box 13"/>
          <p:cNvSpPr txBox="1">
            <a:spLocks noChangeArrowheads="1"/>
          </p:cNvSpPr>
          <p:nvPr/>
        </p:nvSpPr>
        <p:spPr bwMode="auto">
          <a:xfrm>
            <a:off x="310527" y="1836113"/>
            <a:ext cx="8640960" cy="107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pt-PT" sz="3200" b="1" dirty="0">
                <a:latin typeface="Arial" panose="020B0604020202020204" pitchFamily="34" charset="0"/>
                <a:cs typeface="Arial" panose="020B0604020202020204" pitchFamily="34" charset="0"/>
              </a:rPr>
              <a:t>Número  </a:t>
            </a:r>
            <a:r>
              <a:rPr lang="pt-PT" sz="3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de massa </a:t>
            </a:r>
            <a:r>
              <a:rPr lang="pt-PT" sz="3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pt-PT" sz="3200" b="1" i="1" dirty="0" smtClean="0">
                <a:solidFill>
                  <a:srgbClr val="CC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pt-PT" sz="3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) </a:t>
            </a:r>
            <a:r>
              <a:rPr lang="pt-PT" sz="3200" b="1" dirty="0">
                <a:latin typeface="Arial" panose="020B0604020202020204" pitchFamily="34" charset="0"/>
                <a:cs typeface="Arial" panose="020B0604020202020204" pitchFamily="34" charset="0"/>
              </a:rPr>
              <a:t>= número de </a:t>
            </a:r>
            <a:r>
              <a:rPr lang="pt-PT" sz="3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protões + número de neutrões</a:t>
            </a:r>
            <a:endParaRPr lang="pt-PT" sz="3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xt Box 19"/>
          <p:cNvSpPr txBox="1">
            <a:spLocks noChangeArrowheads="1"/>
          </p:cNvSpPr>
          <p:nvPr/>
        </p:nvSpPr>
        <p:spPr bwMode="auto">
          <a:xfrm>
            <a:off x="827584" y="3812847"/>
            <a:ext cx="7488832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pt-PT" sz="7200" b="1" i="1" dirty="0" smtClean="0">
                <a:solidFill>
                  <a:srgbClr val="CC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pt-PT" sz="72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= </a:t>
            </a:r>
            <a:r>
              <a:rPr lang="pt-PT" sz="7200" b="1" i="1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Z</a:t>
            </a:r>
            <a:r>
              <a:rPr lang="pt-PT" sz="72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+ N</a:t>
            </a:r>
            <a:endParaRPr lang="pt-PT" sz="72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614192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58" presetClass="entr" presetSubtype="0" ac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1"/>
          <p:cNvSpPr txBox="1">
            <a:spLocks/>
          </p:cNvSpPr>
          <p:nvPr/>
        </p:nvSpPr>
        <p:spPr>
          <a:xfrm>
            <a:off x="107504" y="188640"/>
            <a:ext cx="8928992" cy="115024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000" kern="1200">
                <a:solidFill>
                  <a:srgbClr val="FF6600"/>
                </a:solidFill>
                <a:latin typeface="Arial" pitchFamily="34" charset="0"/>
                <a:ea typeface="+mj-ea"/>
                <a:cs typeface="Arial" pitchFamily="34" charset="0"/>
              </a:defRPr>
            </a:lvl1pPr>
          </a:lstStyle>
          <a:p>
            <a:r>
              <a:rPr lang="pt-PT" sz="2000" b="1" dirty="0">
                <a:solidFill>
                  <a:srgbClr val="CC0000"/>
                </a:solidFill>
                <a:latin typeface="+mj-lt"/>
              </a:rPr>
              <a:t>Representação simbólica </a:t>
            </a:r>
            <a:r>
              <a:rPr lang="pt-PT" sz="2000" b="1" dirty="0" smtClean="0">
                <a:solidFill>
                  <a:srgbClr val="CC0000"/>
                </a:solidFill>
                <a:latin typeface="+mj-lt"/>
              </a:rPr>
              <a:t>de um </a:t>
            </a:r>
            <a:r>
              <a:rPr lang="pt-PT" sz="2000" b="1" dirty="0">
                <a:solidFill>
                  <a:srgbClr val="CC0000"/>
                </a:solidFill>
                <a:latin typeface="+mj-lt"/>
              </a:rPr>
              <a:t>elemento químico </a:t>
            </a:r>
            <a:r>
              <a:rPr lang="pt-PT" sz="2000" b="1" dirty="0">
                <a:solidFill>
                  <a:srgbClr val="CC0000"/>
                </a:solidFill>
                <a:latin typeface="+mj-lt"/>
                <a:cs typeface="Times New Roman" panose="02020603050405020304" pitchFamily="18" charset="0"/>
              </a:rPr>
              <a:t>X</a:t>
            </a:r>
          </a:p>
        </p:txBody>
      </p:sp>
      <p:sp>
        <p:nvSpPr>
          <p:cNvPr id="9" name="Text Box 13"/>
          <p:cNvSpPr txBox="1">
            <a:spLocks noChangeArrowheads="1"/>
          </p:cNvSpPr>
          <p:nvPr/>
        </p:nvSpPr>
        <p:spPr bwMode="auto">
          <a:xfrm>
            <a:off x="510049" y="1412776"/>
            <a:ext cx="8123903" cy="2031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algn="just">
              <a:spcBef>
                <a:spcPct val="50000"/>
              </a:spcBef>
            </a:pPr>
            <a:r>
              <a:rPr lang="pt-PT" sz="2800" dirty="0">
                <a:latin typeface="Arial" panose="020B0604020202020204" pitchFamily="34" charset="0"/>
                <a:cs typeface="Arial" panose="020B0604020202020204" pitchFamily="34" charset="0"/>
              </a:rPr>
              <a:t>Cada elemento químico tem um número atómico característico</a:t>
            </a:r>
            <a:r>
              <a:rPr lang="pt-PT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algn="just">
              <a:spcBef>
                <a:spcPct val="50000"/>
              </a:spcBef>
            </a:pPr>
            <a:r>
              <a:rPr lang="pt-PT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Todos </a:t>
            </a:r>
            <a:r>
              <a:rPr lang="pt-PT" sz="2800" dirty="0">
                <a:latin typeface="Arial" panose="020B0604020202020204" pitchFamily="34" charset="0"/>
                <a:cs typeface="Arial" panose="020B0604020202020204" pitchFamily="34" charset="0"/>
              </a:rPr>
              <a:t>os átomos do mesmo elemento têm o mesmo número atómico</a:t>
            </a:r>
            <a:r>
              <a:rPr lang="pt-PT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pt-PT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xt Box 19"/>
          <p:cNvSpPr txBox="1">
            <a:spLocks noChangeArrowheads="1"/>
          </p:cNvSpPr>
          <p:nvPr/>
        </p:nvSpPr>
        <p:spPr bwMode="auto">
          <a:xfrm>
            <a:off x="827584" y="3925505"/>
            <a:ext cx="7488832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pt-PT" sz="6000" b="1" dirty="0" smtClean="0">
                <a:solidFill>
                  <a:srgbClr val="CC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Mas…</a:t>
            </a:r>
            <a:endParaRPr lang="pt-PT" sz="6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 Box 8"/>
          <p:cNvSpPr txBox="1">
            <a:spLocks noChangeArrowheads="1"/>
          </p:cNvSpPr>
          <p:nvPr/>
        </p:nvSpPr>
        <p:spPr bwMode="auto">
          <a:xfrm>
            <a:off x="215107" y="4944070"/>
            <a:ext cx="8713787" cy="107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pt-PT" sz="3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os </a:t>
            </a:r>
            <a:r>
              <a:rPr lang="pt-PT" sz="3200" b="1" dirty="0">
                <a:latin typeface="Arial" panose="020B0604020202020204" pitchFamily="34" charset="0"/>
                <a:cs typeface="Arial" panose="020B0604020202020204" pitchFamily="34" charset="0"/>
              </a:rPr>
              <a:t>átomos de um elemento podem apresentar diferente </a:t>
            </a:r>
            <a:r>
              <a:rPr lang="pt-PT" sz="3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n.º </a:t>
            </a:r>
            <a:r>
              <a:rPr lang="pt-PT" sz="3200" b="1" dirty="0">
                <a:latin typeface="Arial" panose="020B0604020202020204" pitchFamily="34" charset="0"/>
                <a:cs typeface="Arial" panose="020B0604020202020204" pitchFamily="34" charset="0"/>
              </a:rPr>
              <a:t>de neutrões.</a:t>
            </a:r>
          </a:p>
        </p:txBody>
      </p:sp>
    </p:spTree>
    <p:extLst>
      <p:ext uri="{BB962C8B-B14F-4D97-AF65-F5344CB8AC3E}">
        <p14:creationId xmlns:p14="http://schemas.microsoft.com/office/powerpoint/2010/main" val="15528814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58" presetClass="entr" presetSubtype="0" ac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8" grpId="0" autoUpdateAnimBg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ângulo 1"/>
          <p:cNvSpPr/>
          <p:nvPr/>
        </p:nvSpPr>
        <p:spPr>
          <a:xfrm>
            <a:off x="366032" y="1458705"/>
            <a:ext cx="8382432" cy="943711"/>
          </a:xfrm>
          <a:prstGeom prst="rect">
            <a:avLst/>
          </a:prstGeom>
          <a:solidFill>
            <a:srgbClr val="FFFFC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9" name="Text Box 13"/>
          <p:cNvSpPr txBox="1">
            <a:spLocks noChangeArrowheads="1"/>
          </p:cNvSpPr>
          <p:nvPr/>
        </p:nvSpPr>
        <p:spPr bwMode="auto">
          <a:xfrm>
            <a:off x="438040" y="1467941"/>
            <a:ext cx="8238415" cy="8617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algn="just">
              <a:spcBef>
                <a:spcPct val="50000"/>
              </a:spcBef>
            </a:pPr>
            <a:r>
              <a:rPr lang="pt-PT" sz="2500" dirty="0" smtClean="0">
                <a:latin typeface="Arial" panose="020B0604020202020204" pitchFamily="34" charset="0"/>
                <a:cs typeface="Arial" panose="020B0604020202020204" pitchFamily="34" charset="0"/>
              </a:rPr>
              <a:t>Átomos </a:t>
            </a:r>
            <a:r>
              <a:rPr lang="pt-PT" sz="2500" dirty="0">
                <a:latin typeface="Arial" panose="020B0604020202020204" pitchFamily="34" charset="0"/>
                <a:cs typeface="Arial" panose="020B0604020202020204" pitchFamily="34" charset="0"/>
              </a:rPr>
              <a:t>do mesmo elemento químico (com o mesmo número atómico) e com diferente número de massa. </a:t>
            </a:r>
          </a:p>
        </p:txBody>
      </p:sp>
      <p:sp>
        <p:nvSpPr>
          <p:cNvPr id="7" name="Título 1"/>
          <p:cNvSpPr txBox="1">
            <a:spLocks/>
          </p:cNvSpPr>
          <p:nvPr/>
        </p:nvSpPr>
        <p:spPr>
          <a:xfrm>
            <a:off x="107504" y="332656"/>
            <a:ext cx="8928992" cy="115024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000" kern="1200">
                <a:solidFill>
                  <a:srgbClr val="FF6600"/>
                </a:solidFill>
                <a:latin typeface="Arial" pitchFamily="34" charset="0"/>
                <a:ea typeface="+mj-ea"/>
                <a:cs typeface="Arial" pitchFamily="34" charset="0"/>
              </a:defRPr>
            </a:lvl1pPr>
          </a:lstStyle>
          <a:p>
            <a:r>
              <a:rPr lang="pt-PT" b="1" dirty="0" smtClean="0">
                <a:solidFill>
                  <a:srgbClr val="CC0000"/>
                </a:solidFill>
                <a:latin typeface="+mn-lt"/>
              </a:rPr>
              <a:t>Isótopos</a:t>
            </a:r>
            <a:endParaRPr lang="pt-PT" b="1" dirty="0">
              <a:solidFill>
                <a:srgbClr val="CC0000"/>
              </a:solidFill>
              <a:latin typeface="+mn-lt"/>
              <a:cs typeface="Times New Roman" panose="02020603050405020304" pitchFamily="18" charset="0"/>
            </a:endParaRPr>
          </a:p>
        </p:txBody>
      </p:sp>
      <p:sp>
        <p:nvSpPr>
          <p:cNvPr id="11" name="Text Box 17"/>
          <p:cNvSpPr txBox="1">
            <a:spLocks noChangeArrowheads="1"/>
          </p:cNvSpPr>
          <p:nvPr/>
        </p:nvSpPr>
        <p:spPr bwMode="auto">
          <a:xfrm>
            <a:off x="251520" y="5206995"/>
            <a:ext cx="2809875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algn="ctr"/>
            <a:r>
              <a:rPr lang="pt-PT" sz="2000" dirty="0">
                <a:latin typeface="Arial" panose="020B0604020202020204" pitchFamily="34" charset="0"/>
                <a:cs typeface="Arial" panose="020B0604020202020204" pitchFamily="34" charset="0"/>
              </a:rPr>
              <a:t>6 protões</a:t>
            </a:r>
          </a:p>
          <a:p>
            <a:pPr algn="ctr"/>
            <a:r>
              <a:rPr lang="pt-PT" sz="2000" dirty="0">
                <a:latin typeface="Arial" panose="020B0604020202020204" pitchFamily="34" charset="0"/>
                <a:cs typeface="Arial" panose="020B0604020202020204" pitchFamily="34" charset="0"/>
              </a:rPr>
              <a:t>6 neutrões</a:t>
            </a:r>
          </a:p>
          <a:p>
            <a:pPr algn="ctr"/>
            <a:r>
              <a:rPr lang="pt-PT" sz="2000" dirty="0">
                <a:latin typeface="Arial" panose="020B0604020202020204" pitchFamily="34" charset="0"/>
                <a:cs typeface="Arial" panose="020B0604020202020204" pitchFamily="34" charset="0"/>
              </a:rPr>
              <a:t>6 </a:t>
            </a:r>
            <a:r>
              <a:rPr lang="pt-PT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eletrões</a:t>
            </a:r>
            <a:endParaRPr lang="pt-PT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Text Box 18"/>
          <p:cNvSpPr txBox="1">
            <a:spLocks noChangeArrowheads="1"/>
          </p:cNvSpPr>
          <p:nvPr/>
        </p:nvSpPr>
        <p:spPr bwMode="auto">
          <a:xfrm>
            <a:off x="3167063" y="5221649"/>
            <a:ext cx="2809875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algn="ctr"/>
            <a:r>
              <a:rPr lang="pt-PT" sz="2000" dirty="0">
                <a:latin typeface="Arial" panose="020B0604020202020204" pitchFamily="34" charset="0"/>
                <a:cs typeface="Arial" panose="020B0604020202020204" pitchFamily="34" charset="0"/>
              </a:rPr>
              <a:t>6 protões</a:t>
            </a:r>
          </a:p>
          <a:p>
            <a:pPr algn="ctr"/>
            <a:r>
              <a:rPr lang="pt-PT" sz="2000" dirty="0">
                <a:latin typeface="Arial" panose="020B0604020202020204" pitchFamily="34" charset="0"/>
                <a:cs typeface="Arial" panose="020B0604020202020204" pitchFamily="34" charset="0"/>
              </a:rPr>
              <a:t>7 neutrões</a:t>
            </a:r>
          </a:p>
          <a:p>
            <a:pPr algn="ctr"/>
            <a:r>
              <a:rPr lang="pt-PT" sz="2000" dirty="0">
                <a:latin typeface="Arial" panose="020B0604020202020204" pitchFamily="34" charset="0"/>
                <a:cs typeface="Arial" panose="020B0604020202020204" pitchFamily="34" charset="0"/>
              </a:rPr>
              <a:t>6 </a:t>
            </a:r>
            <a:r>
              <a:rPr lang="pt-PT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eletrões</a:t>
            </a:r>
            <a:endParaRPr lang="pt-PT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Text Box 19"/>
          <p:cNvSpPr txBox="1">
            <a:spLocks noChangeArrowheads="1"/>
          </p:cNvSpPr>
          <p:nvPr/>
        </p:nvSpPr>
        <p:spPr bwMode="auto">
          <a:xfrm>
            <a:off x="6298629" y="5221649"/>
            <a:ext cx="2809875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algn="ctr"/>
            <a:r>
              <a:rPr lang="pt-PT" sz="2000" dirty="0">
                <a:latin typeface="Arial" panose="020B0604020202020204" pitchFamily="34" charset="0"/>
                <a:cs typeface="Arial" panose="020B0604020202020204" pitchFamily="34" charset="0"/>
              </a:rPr>
              <a:t>6 protões</a:t>
            </a:r>
          </a:p>
          <a:p>
            <a:pPr algn="ctr"/>
            <a:r>
              <a:rPr lang="pt-PT" sz="2000" dirty="0">
                <a:latin typeface="Arial" panose="020B0604020202020204" pitchFamily="34" charset="0"/>
                <a:cs typeface="Arial" panose="020B0604020202020204" pitchFamily="34" charset="0"/>
              </a:rPr>
              <a:t>8 neutrões</a:t>
            </a:r>
          </a:p>
          <a:p>
            <a:pPr algn="ctr"/>
            <a:r>
              <a:rPr lang="pt-PT" sz="2000" dirty="0">
                <a:latin typeface="Arial" panose="020B0604020202020204" pitchFamily="34" charset="0"/>
                <a:cs typeface="Arial" panose="020B0604020202020204" pitchFamily="34" charset="0"/>
              </a:rPr>
              <a:t>6 </a:t>
            </a:r>
            <a:r>
              <a:rPr lang="pt-PT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eletrões</a:t>
            </a:r>
            <a:endParaRPr lang="pt-PT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Text Box 21"/>
          <p:cNvSpPr txBox="1">
            <a:spLocks noChangeArrowheads="1"/>
          </p:cNvSpPr>
          <p:nvPr/>
        </p:nvSpPr>
        <p:spPr bwMode="auto">
          <a:xfrm>
            <a:off x="179512" y="3271441"/>
            <a:ext cx="2809875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pt-PT" b="1" dirty="0">
                <a:latin typeface="Arial" panose="020B0604020202020204" pitchFamily="34" charset="0"/>
                <a:cs typeface="Arial" panose="020B0604020202020204" pitchFamily="34" charset="0"/>
              </a:rPr>
              <a:t>Carbono-12</a:t>
            </a:r>
          </a:p>
        </p:txBody>
      </p:sp>
      <p:sp>
        <p:nvSpPr>
          <p:cNvPr id="15" name="Text Box 22"/>
          <p:cNvSpPr txBox="1">
            <a:spLocks noChangeArrowheads="1"/>
          </p:cNvSpPr>
          <p:nvPr/>
        </p:nvSpPr>
        <p:spPr bwMode="auto">
          <a:xfrm>
            <a:off x="3167063" y="3271441"/>
            <a:ext cx="2809875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pt-PT" b="1" dirty="0">
                <a:latin typeface="Arial" panose="020B0604020202020204" pitchFamily="34" charset="0"/>
                <a:cs typeface="Arial" panose="020B0604020202020204" pitchFamily="34" charset="0"/>
              </a:rPr>
              <a:t>Carbono-13</a:t>
            </a:r>
          </a:p>
        </p:txBody>
      </p:sp>
      <p:sp>
        <p:nvSpPr>
          <p:cNvPr id="16" name="Text Box 23"/>
          <p:cNvSpPr txBox="1">
            <a:spLocks noChangeArrowheads="1"/>
          </p:cNvSpPr>
          <p:nvPr/>
        </p:nvSpPr>
        <p:spPr bwMode="auto">
          <a:xfrm>
            <a:off x="6082605" y="3279577"/>
            <a:ext cx="2809875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pt-PT" b="1" dirty="0">
                <a:latin typeface="Arial" panose="020B0604020202020204" pitchFamily="34" charset="0"/>
                <a:cs typeface="Arial" panose="020B0604020202020204" pitchFamily="34" charset="0"/>
              </a:rPr>
              <a:t>Carbono-14</a:t>
            </a:r>
          </a:p>
        </p:txBody>
      </p:sp>
      <p:sp>
        <p:nvSpPr>
          <p:cNvPr id="4" name="CaixaDeTexto 3"/>
          <p:cNvSpPr txBox="1"/>
          <p:nvPr/>
        </p:nvSpPr>
        <p:spPr>
          <a:xfrm>
            <a:off x="1328317" y="3888924"/>
            <a:ext cx="795411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PT" sz="6600" b="1" dirty="0" smtClean="0"/>
              <a:t>C</a:t>
            </a:r>
            <a:endParaRPr lang="pt-PT" sz="6600" b="1" dirty="0"/>
          </a:p>
        </p:txBody>
      </p:sp>
      <p:sp>
        <p:nvSpPr>
          <p:cNvPr id="17" name="CaixaDeTexto 16"/>
          <p:cNvSpPr txBox="1"/>
          <p:nvPr/>
        </p:nvSpPr>
        <p:spPr>
          <a:xfrm>
            <a:off x="4280645" y="3888924"/>
            <a:ext cx="795411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PT" sz="6600" b="1" dirty="0" smtClean="0"/>
              <a:t>C</a:t>
            </a:r>
            <a:endParaRPr lang="pt-PT" sz="6600" b="1" dirty="0"/>
          </a:p>
        </p:txBody>
      </p:sp>
      <p:sp>
        <p:nvSpPr>
          <p:cNvPr id="18" name="CaixaDeTexto 17"/>
          <p:cNvSpPr txBox="1"/>
          <p:nvPr/>
        </p:nvSpPr>
        <p:spPr>
          <a:xfrm>
            <a:off x="7232973" y="3888924"/>
            <a:ext cx="795411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PT" sz="6600" b="1" dirty="0" smtClean="0"/>
              <a:t>C</a:t>
            </a:r>
            <a:endParaRPr lang="pt-PT" sz="6600" b="1" dirty="0"/>
          </a:p>
        </p:txBody>
      </p:sp>
      <p:sp>
        <p:nvSpPr>
          <p:cNvPr id="19" name="CaixaDeTexto 18"/>
          <p:cNvSpPr txBox="1"/>
          <p:nvPr/>
        </p:nvSpPr>
        <p:spPr>
          <a:xfrm>
            <a:off x="895300" y="3919702"/>
            <a:ext cx="58541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PT" sz="2800" b="1" dirty="0" smtClean="0"/>
              <a:t>12</a:t>
            </a:r>
            <a:endParaRPr lang="pt-PT" sz="2800" b="1" dirty="0"/>
          </a:p>
        </p:txBody>
      </p:sp>
      <p:sp>
        <p:nvSpPr>
          <p:cNvPr id="20" name="CaixaDeTexto 19"/>
          <p:cNvSpPr txBox="1"/>
          <p:nvPr/>
        </p:nvSpPr>
        <p:spPr>
          <a:xfrm>
            <a:off x="3851920" y="3919702"/>
            <a:ext cx="58541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PT" sz="2800" b="1" dirty="0" smtClean="0"/>
              <a:t>13</a:t>
            </a:r>
            <a:endParaRPr lang="pt-PT" sz="2800" b="1" dirty="0"/>
          </a:p>
        </p:txBody>
      </p:sp>
      <p:sp>
        <p:nvSpPr>
          <p:cNvPr id="21" name="CaixaDeTexto 20"/>
          <p:cNvSpPr txBox="1"/>
          <p:nvPr/>
        </p:nvSpPr>
        <p:spPr>
          <a:xfrm>
            <a:off x="6804248" y="3919702"/>
            <a:ext cx="58541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PT" sz="2800" b="1" dirty="0" smtClean="0"/>
              <a:t>14</a:t>
            </a:r>
            <a:endParaRPr lang="pt-PT" sz="2800" b="1" dirty="0"/>
          </a:p>
        </p:txBody>
      </p:sp>
      <p:sp>
        <p:nvSpPr>
          <p:cNvPr id="22" name="CaixaDeTexto 21"/>
          <p:cNvSpPr txBox="1"/>
          <p:nvPr/>
        </p:nvSpPr>
        <p:spPr>
          <a:xfrm>
            <a:off x="1090614" y="4473700"/>
            <a:ext cx="38504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PT" sz="2800" b="1" dirty="0" smtClean="0"/>
              <a:t>6</a:t>
            </a:r>
            <a:endParaRPr lang="pt-PT" sz="2800" b="1" dirty="0"/>
          </a:p>
        </p:txBody>
      </p:sp>
      <p:sp>
        <p:nvSpPr>
          <p:cNvPr id="23" name="CaixaDeTexto 22"/>
          <p:cNvSpPr txBox="1"/>
          <p:nvPr/>
        </p:nvSpPr>
        <p:spPr>
          <a:xfrm>
            <a:off x="4042942" y="4459893"/>
            <a:ext cx="38504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PT" sz="2800" b="1" dirty="0" smtClean="0"/>
              <a:t>6</a:t>
            </a:r>
            <a:endParaRPr lang="pt-PT" sz="2800" b="1" dirty="0"/>
          </a:p>
        </p:txBody>
      </p:sp>
      <p:sp>
        <p:nvSpPr>
          <p:cNvPr id="24" name="CaixaDeTexto 23"/>
          <p:cNvSpPr txBox="1"/>
          <p:nvPr/>
        </p:nvSpPr>
        <p:spPr>
          <a:xfrm>
            <a:off x="6995270" y="4442922"/>
            <a:ext cx="38504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PT" sz="2800" b="1" dirty="0" smtClean="0"/>
              <a:t>6</a:t>
            </a:r>
            <a:endParaRPr lang="pt-PT" sz="2800" b="1" dirty="0"/>
          </a:p>
        </p:txBody>
      </p:sp>
    </p:spTree>
    <p:extLst>
      <p:ext uri="{BB962C8B-B14F-4D97-AF65-F5344CB8AC3E}">
        <p14:creationId xmlns:p14="http://schemas.microsoft.com/office/powerpoint/2010/main" val="3518997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8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9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9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9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1" grpId="0"/>
      <p:bldP spid="12" grpId="0"/>
      <p:bldP spid="13" grpId="0"/>
      <p:bldP spid="14" grpId="0"/>
      <p:bldP spid="15" grpId="0"/>
      <p:bldP spid="1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1268760"/>
            <a:ext cx="1844600" cy="3755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2" name="Picture 6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20"/>
          <a:stretch/>
        </p:blipFill>
        <p:spPr bwMode="auto">
          <a:xfrm>
            <a:off x="539552" y="1772815"/>
            <a:ext cx="8208912" cy="17772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497538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2" val="e17d3c2dd6c49f91c56733f5c8ceaa537f2b0ec"/>
  <p:tag name="ISPRING_RESOURCE_PATHS_HASH_PRESENTER" val="552820aefbabc190cbf76abdab6ce160b86bde"/>
</p:tagLst>
</file>

<file path=ppt/theme/theme1.xml><?xml version="1.0" encoding="utf-8"?>
<a:theme xmlns:a="http://schemas.openxmlformats.org/drawingml/2006/main" name="Office Theme">
  <a:themeElements>
    <a:clrScheme name="Raiz">
      <a:dk1>
        <a:srgbClr val="555555"/>
      </a:dk1>
      <a:lt1>
        <a:srgbClr val="555555"/>
      </a:lt1>
      <a:dk2>
        <a:srgbClr val="FFFFFF"/>
      </a:dk2>
      <a:lt2>
        <a:srgbClr val="FFFFFF"/>
      </a:lt2>
      <a:accent1>
        <a:srgbClr val="96C832"/>
      </a:accent1>
      <a:accent2>
        <a:srgbClr val="7F7F7F"/>
      </a:accent2>
      <a:accent3>
        <a:srgbClr val="92D050"/>
      </a:accent3>
      <a:accent4>
        <a:srgbClr val="96C832"/>
      </a:accent4>
      <a:accent5>
        <a:srgbClr val="7F7F7F"/>
      </a:accent5>
      <a:accent6>
        <a:srgbClr val="555555"/>
      </a:accent6>
      <a:hlink>
        <a:srgbClr val="96C832"/>
      </a:hlink>
      <a:folHlink>
        <a:srgbClr val="555555"/>
      </a:folHlink>
    </a:clrScheme>
    <a:fontScheme name="Personalizado 1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382</TotalTime>
  <Words>325</Words>
  <Application>Microsoft Office PowerPoint</Application>
  <PresentationFormat>Apresentação no Ecrã (4:3)</PresentationFormat>
  <Paragraphs>69</Paragraphs>
  <Slides>10</Slides>
  <Notes>4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dos diapositivos</vt:lpstr>
      </vt:variant>
      <vt:variant>
        <vt:i4>10</vt:i4>
      </vt:variant>
    </vt:vector>
  </HeadingPairs>
  <TitlesOfParts>
    <vt:vector size="11" baseType="lpstr">
      <vt:lpstr>Office Theme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>Bloco Gráfico, Lda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csmartins</dc:creator>
  <cp:lastModifiedBy>Maria Lopes Santos</cp:lastModifiedBy>
  <cp:revision>37</cp:revision>
  <dcterms:created xsi:type="dcterms:W3CDTF">2011-12-12T15:36:58Z</dcterms:created>
  <dcterms:modified xsi:type="dcterms:W3CDTF">2015-03-06T11:20:30Z</dcterms:modified>
</cp:coreProperties>
</file>