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7" r:id="rId13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édio 2 - Destaqu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&#233;lio\Porto%20Editora\Manual%2010.&#186;%20ano%20Geografia%20A\Newsletter\Gr&#225;ficos%20e%20dados%20estat&#237;stico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Livro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&#233;lio\Porto%20Editora\Manual%2010.&#186;%20ano%20Geografia%20A\Newsletter\Gr&#225;ficos%20e%20dados%20estat&#237;stico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&#233;lio\Porto%20Editora\Manual%2010.&#186;%20ano%20Geografia%20A\Newsletter\Gr&#225;ficos%20e%20dados%20estat&#237;stico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Livro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&#233;lio\Porto%20Editora\Manual%2010.&#186;%20ano%20Geografia%20A\Newsletter\Gr&#225;ficos%20e%20dados%20estat&#237;sticos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&#233;lio\Porto%20Editora\Manual%2010.&#186;%20ano%20Geografia%20A\Newsletter\Gr&#225;ficos%20e%20dados%20estat&#237;sticos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&#233;lio\Porto%20Editora\Manual%2010.&#186;%20ano%20Geografia%20A\Newsletter\Gr&#225;ficos%20e%20dados%20estat&#237;sticos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&#233;lio\Porto%20Editora\Manual%2010.&#186;%20ano%20Geografia%20A\Newsletter\Gr&#225;ficos%20e%20dados%20estat&#237;sticos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&#233;lio\Porto%20Editora\Manual%2010.&#186;%20ano%20Geografia%20A\Newsletter\Gr&#225;ficos%20e%20dados%20estat&#237;stico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PT"/>
  <c:chart>
    <c:autoTitleDeleted val="1"/>
    <c:plotArea>
      <c:layout/>
      <c:lineChart>
        <c:grouping val="standard"/>
        <c:ser>
          <c:idx val="1"/>
          <c:order val="0"/>
          <c:spPr>
            <a:ln w="50800"/>
          </c:spPr>
          <c:marker>
            <c:symbol val="circle"/>
            <c:size val="8"/>
          </c:marker>
          <c:cat>
            <c:numRef>
              <c:f>Folha1!$A$2:$A$23</c:f>
              <c:numCache>
                <c:formatCode>General</c:formatCode>
                <c:ptCount val="2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</c:numCache>
            </c:numRef>
          </c:cat>
          <c:val>
            <c:numRef>
              <c:f>Folha1!$B$2:$B$23</c:f>
              <c:numCache>
                <c:formatCode>0</c:formatCode>
                <c:ptCount val="22"/>
                <c:pt idx="0">
                  <c:v>548983.27265290648</c:v>
                </c:pt>
                <c:pt idx="1">
                  <c:v>516891.16176015796</c:v>
                </c:pt>
                <c:pt idx="2">
                  <c:v>529194.25447671115</c:v>
                </c:pt>
                <c:pt idx="3">
                  <c:v>532467.70012270426</c:v>
                </c:pt>
                <c:pt idx="4">
                  <c:v>574531.90630580334</c:v>
                </c:pt>
                <c:pt idx="5">
                  <c:v>618092.81069622224</c:v>
                </c:pt>
                <c:pt idx="6">
                  <c:v>594813.81244201469</c:v>
                </c:pt>
                <c:pt idx="7">
                  <c:v>698808.91875579872</c:v>
                </c:pt>
                <c:pt idx="8">
                  <c:v>717235.19360341574</c:v>
                </c:pt>
                <c:pt idx="9">
                  <c:v>767651</c:v>
                </c:pt>
                <c:pt idx="10">
                  <c:v>813235</c:v>
                </c:pt>
                <c:pt idx="11">
                  <c:v>938673</c:v>
                </c:pt>
                <c:pt idx="12">
                  <c:v>934578</c:v>
                </c:pt>
                <c:pt idx="13">
                  <c:v>896916</c:v>
                </c:pt>
                <c:pt idx="14">
                  <c:v>979306</c:v>
                </c:pt>
                <c:pt idx="15">
                  <c:v>1096146.6740000003</c:v>
                </c:pt>
                <c:pt idx="16">
                  <c:v>1233608.1040000001</c:v>
                </c:pt>
                <c:pt idx="17">
                  <c:v>1330536.7220000001</c:v>
                </c:pt>
                <c:pt idx="18" formatCode="General">
                  <c:v>1121728</c:v>
                </c:pt>
                <c:pt idx="19">
                  <c:v>983465</c:v>
                </c:pt>
                <c:pt idx="20" formatCode="General">
                  <c:v>1205146</c:v>
                </c:pt>
                <c:pt idx="21">
                  <c:v>1144881</c:v>
                </c:pt>
              </c:numCache>
            </c:numRef>
          </c:val>
        </c:ser>
        <c:marker val="1"/>
        <c:axId val="64735104"/>
        <c:axId val="64736640"/>
      </c:lineChart>
      <c:catAx>
        <c:axId val="64735104"/>
        <c:scaling>
          <c:orientation val="minMax"/>
        </c:scaling>
        <c:axPos val="b"/>
        <c:numFmt formatCode="General" sourceLinked="1"/>
        <c:majorTickMark val="none"/>
        <c:minorTickMark val="out"/>
        <c:tickLblPos val="nextTo"/>
        <c:spPr>
          <a:ln w="19050" cap="rnd">
            <a:solidFill>
              <a:sysClr val="windowText" lastClr="000000"/>
            </a:solidFill>
            <a:round/>
            <a:headEnd type="none" w="sm" len="sm"/>
            <a:tailEnd type="none" w="sm" len="sm"/>
          </a:ln>
        </c:spPr>
        <c:txPr>
          <a:bodyPr rot="2700000" vert="horz" anchor="t" anchorCtr="0"/>
          <a:lstStyle/>
          <a:p>
            <a:pPr>
              <a:defRPr sz="1800" b="0"/>
            </a:pPr>
            <a:endParaRPr lang="pt-PT"/>
          </a:p>
        </c:txPr>
        <c:crossAx val="64736640"/>
        <c:crosses val="autoZero"/>
        <c:auto val="1"/>
        <c:lblAlgn val="ctr"/>
        <c:lblOffset val="50"/>
        <c:tickLblSkip val="5"/>
      </c:catAx>
      <c:valAx>
        <c:axId val="64736640"/>
        <c:scaling>
          <c:orientation val="minMax"/>
        </c:scaling>
        <c:axPos val="l"/>
        <c:majorGridlines>
          <c:spPr>
            <a:ln>
              <a:solidFill>
                <a:sysClr val="windowText" lastClr="000000">
                  <a:tint val="75000"/>
                  <a:shade val="95000"/>
                  <a:satMod val="105000"/>
                </a:sysClr>
              </a:solidFill>
              <a:prstDash val="sysDash"/>
            </a:ln>
          </c:spPr>
        </c:majorGridlines>
        <c:numFmt formatCode="0" sourceLinked="1"/>
        <c:tickLblPos val="nextTo"/>
        <c:spPr>
          <a:ln w="19050">
            <a:solidFill>
              <a:schemeClr val="tx1"/>
            </a:solidFill>
          </a:ln>
        </c:spPr>
        <c:txPr>
          <a:bodyPr/>
          <a:lstStyle/>
          <a:p>
            <a:pPr>
              <a:defRPr sz="1800">
                <a:latin typeface="+mn-lt"/>
                <a:cs typeface="Arial" pitchFamily="34" charset="0"/>
              </a:defRPr>
            </a:pPr>
            <a:endParaRPr lang="pt-PT"/>
          </a:p>
        </c:txPr>
        <c:crossAx val="64735104"/>
        <c:crosses val="autoZero"/>
        <c:crossBetween val="between"/>
        <c:dispUnits>
          <c:builtInUnit val="thousands"/>
        </c:dispUnits>
      </c:valAx>
    </c:plotArea>
    <c:plotVisOnly val="1"/>
  </c:chart>
  <c:spPr>
    <a:ln>
      <a:noFill/>
    </a:ln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PT"/>
  <c:chart>
    <c:autoTitleDeleted val="1"/>
    <c:plotArea>
      <c:layout>
        <c:manualLayout>
          <c:layoutTarget val="inner"/>
          <c:xMode val="edge"/>
          <c:yMode val="edge"/>
          <c:x val="0.15257076319404156"/>
          <c:y val="0.15578204421375358"/>
          <c:w val="0.726712164304538"/>
          <c:h val="0.65523021273162474"/>
        </c:manualLayout>
      </c:layout>
      <c:pieChart>
        <c:varyColors val="1"/>
        <c:dLbls>
          <c:showCatName val="1"/>
          <c:showPercent val="1"/>
        </c:dLbls>
        <c:firstSliceAng val="0"/>
      </c:pieChart>
    </c:plotArea>
    <c:plotVisOnly val="1"/>
    <c:dispBlanksAs val="zero"/>
  </c:chart>
  <c:spPr>
    <a:ln>
      <a:noFill/>
    </a:ln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PT"/>
  <c:chart>
    <c:autoTitleDeleted val="1"/>
    <c:plotArea>
      <c:layout/>
      <c:pieChart>
        <c:varyColors val="1"/>
        <c:ser>
          <c:idx val="0"/>
          <c:order val="0"/>
          <c:dPt>
            <c:idx val="0"/>
            <c:spPr>
              <a:solidFill>
                <a:schemeClr val="bg1">
                  <a:lumMod val="50000"/>
                </a:schemeClr>
              </a:solidFill>
            </c:spPr>
          </c:dPt>
          <c:dPt>
            <c:idx val="1"/>
            <c:spPr>
              <a:solidFill>
                <a:schemeClr val="accent4"/>
              </a:solidFill>
            </c:spPr>
          </c:dPt>
          <c:dPt>
            <c:idx val="2"/>
            <c:spPr>
              <a:solidFill>
                <a:srgbClr val="FFC000"/>
              </a:solidFill>
            </c:spPr>
          </c:dPt>
          <c:dPt>
            <c:idx val="3"/>
            <c:spPr>
              <a:solidFill>
                <a:schemeClr val="accent1"/>
              </a:solidFill>
            </c:spPr>
          </c:dPt>
          <c:dLbls>
            <c:delete val="1"/>
          </c:dLbls>
          <c:cat>
            <c:strRef>
              <c:f>Folha2!$B$1:$E$1</c:f>
              <c:strCache>
                <c:ptCount val="4"/>
                <c:pt idx="0">
                  <c:v>Minérios Metálicos</c:v>
                </c:pt>
                <c:pt idx="1">
                  <c:v>Minerais Industriais</c:v>
                </c:pt>
                <c:pt idx="2">
                  <c:v>Minerais para construção</c:v>
                </c:pt>
                <c:pt idx="3">
                  <c:v>Águas Minerais e de Nascente</c:v>
                </c:pt>
              </c:strCache>
            </c:strRef>
          </c:cat>
          <c:val>
            <c:numRef>
              <c:f>Folha2!$B$2:$E$2</c:f>
              <c:numCache>
                <c:formatCode>#,##0</c:formatCode>
                <c:ptCount val="4"/>
                <c:pt idx="0">
                  <c:v>449478</c:v>
                </c:pt>
                <c:pt idx="1">
                  <c:v>55497</c:v>
                </c:pt>
                <c:pt idx="2">
                  <c:v>402523</c:v>
                </c:pt>
                <c:pt idx="3">
                  <c:v>237383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</c:chart>
  <c:spPr>
    <a:ln>
      <a:noFill/>
    </a:ln>
  </c:sp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PT"/>
  <c:chart>
    <c:plotArea>
      <c:layout/>
      <c:barChart>
        <c:barDir val="col"/>
        <c:grouping val="clustered"/>
        <c:ser>
          <c:idx val="0"/>
          <c:order val="0"/>
          <c:spPr>
            <a:solidFill>
              <a:srgbClr val="FFC000"/>
            </a:solidFill>
          </c:spPr>
          <c:cat>
            <c:strRef>
              <c:f>Folha3!$B$1:$H$1</c:f>
              <c:strCache>
                <c:ptCount val="7"/>
                <c:pt idx="0">
                  <c:v>Areias e saibros</c:v>
                </c:pt>
                <c:pt idx="1">
                  <c:v>Pedra britada</c:v>
                </c:pt>
                <c:pt idx="2">
                  <c:v>Minerais para cimento e cal</c:v>
                </c:pt>
                <c:pt idx="3">
                  <c:v>Mármores e calcários</c:v>
                </c:pt>
                <c:pt idx="4">
                  <c:v>Pedra para calcetamento</c:v>
                </c:pt>
                <c:pt idx="5">
                  <c:v>Granitos e rochas similares</c:v>
                </c:pt>
                <c:pt idx="6">
                  <c:v>Outras rochas ornamentais</c:v>
                </c:pt>
              </c:strCache>
            </c:strRef>
          </c:cat>
          <c:val>
            <c:numRef>
              <c:f>Folha3!$B$2:$H$2</c:f>
              <c:numCache>
                <c:formatCode>0</c:formatCode>
                <c:ptCount val="7"/>
                <c:pt idx="0">
                  <c:v>34322</c:v>
                </c:pt>
                <c:pt idx="1">
                  <c:v>200696</c:v>
                </c:pt>
                <c:pt idx="2">
                  <c:v>20037</c:v>
                </c:pt>
                <c:pt idx="3">
                  <c:v>83704</c:v>
                </c:pt>
                <c:pt idx="4">
                  <c:v>19703</c:v>
                </c:pt>
                <c:pt idx="5">
                  <c:v>36514</c:v>
                </c:pt>
                <c:pt idx="6">
                  <c:v>7549</c:v>
                </c:pt>
              </c:numCache>
            </c:numRef>
          </c:val>
        </c:ser>
        <c:axId val="77212288"/>
        <c:axId val="77218176"/>
      </c:barChart>
      <c:catAx>
        <c:axId val="77212288"/>
        <c:scaling>
          <c:orientation val="minMax"/>
        </c:scaling>
        <c:axPos val="b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600"/>
            </a:pPr>
            <a:endParaRPr lang="pt-PT"/>
          </a:p>
        </c:txPr>
        <c:crossAx val="77218176"/>
        <c:crosses val="autoZero"/>
        <c:auto val="1"/>
        <c:lblAlgn val="ctr"/>
        <c:lblOffset val="100"/>
      </c:catAx>
      <c:valAx>
        <c:axId val="77218176"/>
        <c:scaling>
          <c:orientation val="minMax"/>
        </c:scaling>
        <c:axPos val="l"/>
        <c:majorGridlines>
          <c:spPr>
            <a:ln>
              <a:solidFill>
                <a:schemeClr val="bg1">
                  <a:lumMod val="50000"/>
                </a:schemeClr>
              </a:solidFill>
              <a:prstDash val="sysDash"/>
            </a:ln>
          </c:spPr>
        </c:majorGridlines>
        <c:numFmt formatCode="0" sourceLinked="1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800"/>
            </a:pPr>
            <a:endParaRPr lang="pt-PT"/>
          </a:p>
        </c:txPr>
        <c:crossAx val="77212288"/>
        <c:crosses val="autoZero"/>
        <c:crossBetween val="between"/>
        <c:dispUnits>
          <c:builtInUnit val="thousands"/>
        </c:dispUnits>
      </c:valAx>
    </c:plotArea>
    <c:plotVisOnly val="1"/>
  </c:chart>
  <c:spPr>
    <a:ln>
      <a:noFill/>
    </a:ln>
  </c:sp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PT"/>
  <c:chart>
    <c:view3D>
      <c:rotX val="30"/>
      <c:perspective val="30"/>
    </c:view3D>
    <c:plotArea>
      <c:layout/>
      <c:pie3DChart>
        <c:varyColors val="1"/>
      </c:pie3DChart>
    </c:plotArea>
    <c:plotVisOnly val="1"/>
    <c:dispBlanksAs val="zero"/>
  </c:chart>
  <c:spPr>
    <a:ln>
      <a:noFill/>
    </a:ln>
  </c:sp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PT"/>
  <c:chart>
    <c:view3D>
      <c:rotX val="30"/>
      <c:perspective val="30"/>
    </c:view3D>
    <c:plotArea>
      <c:layout/>
      <c:pie3DChart>
        <c:varyColors val="1"/>
        <c:ser>
          <c:idx val="0"/>
          <c:order val="0"/>
          <c:dPt>
            <c:idx val="1"/>
            <c:spPr>
              <a:solidFill>
                <a:schemeClr val="accent5"/>
              </a:solidFill>
            </c:spPr>
          </c:dPt>
          <c:dLbls>
            <c:dLbl>
              <c:idx val="0"/>
              <c:layout>
                <c:manualLayout>
                  <c:x val="-0.20692708485788738"/>
                  <c:y val="4.422717993584141E-2"/>
                </c:manualLayout>
              </c:layout>
              <c:showVal val="1"/>
            </c:dLbl>
            <c:dLbl>
              <c:idx val="1"/>
              <c:layout>
                <c:manualLayout>
                  <c:x val="0.21893598337382569"/>
                  <c:y val="-0.12697506561679789"/>
                </c:manualLayout>
              </c:layout>
              <c:showVal val="1"/>
            </c:dLbl>
            <c:txPr>
              <a:bodyPr/>
              <a:lstStyle/>
              <a:p>
                <a:pPr>
                  <a:defRPr sz="1800" b="1"/>
                </a:pPr>
                <a:endParaRPr lang="pt-PT"/>
              </a:p>
            </c:txPr>
            <c:showVal val="1"/>
            <c:showLeaderLines val="1"/>
          </c:dLbls>
          <c:cat>
            <c:strRef>
              <c:f>Folha4!$B$1:$C$1</c:f>
              <c:strCache>
                <c:ptCount val="2"/>
                <c:pt idx="0">
                  <c:v>Águas minerais</c:v>
                </c:pt>
                <c:pt idx="1">
                  <c:v>Águas de nascente</c:v>
                </c:pt>
              </c:strCache>
            </c:strRef>
          </c:cat>
          <c:val>
            <c:numRef>
              <c:f>Folha4!$B$2:$C$2</c:f>
              <c:numCache>
                <c:formatCode>0</c:formatCode>
                <c:ptCount val="2"/>
                <c:pt idx="0">
                  <c:v>571</c:v>
                </c:pt>
                <c:pt idx="1">
                  <c:v>683</c:v>
                </c:pt>
              </c:numCache>
            </c:numRef>
          </c:val>
        </c:ser>
      </c:pie3DChart>
    </c:plotArea>
    <c:plotVisOnly val="1"/>
  </c:chart>
  <c:spPr>
    <a:ln>
      <a:noFill/>
    </a:ln>
  </c:sp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PT"/>
  <c:chart>
    <c:view3D>
      <c:rotX val="30"/>
      <c:perspective val="30"/>
    </c:view3D>
    <c:plotArea>
      <c:layout/>
      <c:pie3DChart>
        <c:varyColors val="1"/>
        <c:ser>
          <c:idx val="0"/>
          <c:order val="0"/>
          <c:dPt>
            <c:idx val="1"/>
            <c:spPr>
              <a:solidFill>
                <a:schemeClr val="accent5"/>
              </a:solidFill>
            </c:spPr>
          </c:dPt>
          <c:dLbls>
            <c:dLbl>
              <c:idx val="0"/>
              <c:layout>
                <c:manualLayout>
                  <c:x val="-0.26181550743657045"/>
                  <c:y val="-0.17021762904636931"/>
                </c:manualLayout>
              </c:layout>
              <c:showVal val="1"/>
            </c:dLbl>
            <c:dLbl>
              <c:idx val="1"/>
              <c:layout>
                <c:manualLayout>
                  <c:x val="0.19007808398950132"/>
                  <c:y val="7.2900262467191598E-2"/>
                </c:manualLayout>
              </c:layout>
              <c:showVal val="1"/>
            </c:dLbl>
            <c:txPr>
              <a:bodyPr/>
              <a:lstStyle/>
              <a:p>
                <a:pPr>
                  <a:defRPr sz="1800" b="1"/>
                </a:pPr>
                <a:endParaRPr lang="pt-PT"/>
              </a:p>
            </c:txPr>
            <c:showVal val="1"/>
            <c:showLeaderLines val="1"/>
          </c:dLbls>
          <c:cat>
            <c:strRef>
              <c:f>Folha4!$J$1:$K$1</c:f>
              <c:strCache>
                <c:ptCount val="2"/>
                <c:pt idx="0">
                  <c:v>Águas minerais</c:v>
                </c:pt>
                <c:pt idx="1">
                  <c:v>Águas de nascente</c:v>
                </c:pt>
              </c:strCache>
            </c:strRef>
          </c:cat>
          <c:val>
            <c:numRef>
              <c:f>Folha4!$J$2:$K$2</c:f>
              <c:numCache>
                <c:formatCode>0</c:formatCode>
                <c:ptCount val="2"/>
                <c:pt idx="0">
                  <c:v>155</c:v>
                </c:pt>
                <c:pt idx="1">
                  <c:v>81</c:v>
                </c:pt>
              </c:numCache>
            </c:numRef>
          </c:val>
        </c:ser>
      </c:pie3DChart>
    </c:plotArea>
    <c:plotVisOnly val="1"/>
  </c:chart>
  <c:spPr>
    <a:ln>
      <a:noFill/>
    </a:ln>
  </c:sp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PT"/>
  <c:chart>
    <c:autoTitleDeleted val="1"/>
    <c:plotArea>
      <c:layout/>
      <c:barChart>
        <c:barDir val="bar"/>
        <c:grouping val="stacked"/>
        <c:ser>
          <c:idx val="0"/>
          <c:order val="0"/>
          <c:tx>
            <c:strRef>
              <c:f>Folha5!$B$1</c:f>
              <c:strCache>
                <c:ptCount val="1"/>
                <c:pt idx="0">
                  <c:v>Pedreiras</c:v>
                </c:pt>
              </c:strCache>
            </c:strRef>
          </c:tx>
          <c:spPr>
            <a:solidFill>
              <a:schemeClr val="accent2"/>
            </a:solidFill>
          </c:spPr>
          <c:cat>
            <c:strRef>
              <c:f>Folha5!$A$2:$A$19</c:f>
              <c:strCache>
                <c:ptCount val="18"/>
                <c:pt idx="0">
                  <c:v>Aveiro</c:v>
                </c:pt>
                <c:pt idx="1">
                  <c:v>Beja</c:v>
                </c:pt>
                <c:pt idx="2">
                  <c:v>Braga</c:v>
                </c:pt>
                <c:pt idx="3">
                  <c:v>Bragança</c:v>
                </c:pt>
                <c:pt idx="4">
                  <c:v>Castelo Branco</c:v>
                </c:pt>
                <c:pt idx="5">
                  <c:v>Coimbra</c:v>
                </c:pt>
                <c:pt idx="6">
                  <c:v>Évora</c:v>
                </c:pt>
                <c:pt idx="7">
                  <c:v>Faro</c:v>
                </c:pt>
                <c:pt idx="8">
                  <c:v>Guarda</c:v>
                </c:pt>
                <c:pt idx="9">
                  <c:v>Leiria</c:v>
                </c:pt>
                <c:pt idx="10">
                  <c:v>Lisboa</c:v>
                </c:pt>
                <c:pt idx="11">
                  <c:v>Portalegre</c:v>
                </c:pt>
                <c:pt idx="12">
                  <c:v>Porto</c:v>
                </c:pt>
                <c:pt idx="13">
                  <c:v>Santarém</c:v>
                </c:pt>
                <c:pt idx="14">
                  <c:v>Setúbal</c:v>
                </c:pt>
                <c:pt idx="15">
                  <c:v>Viana do Castelo</c:v>
                </c:pt>
                <c:pt idx="16">
                  <c:v>Vila Real</c:v>
                </c:pt>
                <c:pt idx="17">
                  <c:v>Viseu</c:v>
                </c:pt>
              </c:strCache>
            </c:strRef>
          </c:cat>
          <c:val>
            <c:numRef>
              <c:f>Folha5!$B$2:$B$19</c:f>
              <c:numCache>
                <c:formatCode>#,##0</c:formatCode>
                <c:ptCount val="18"/>
                <c:pt idx="0">
                  <c:v>14405.467419999999</c:v>
                </c:pt>
                <c:pt idx="1">
                  <c:v>7810.1868899999999</c:v>
                </c:pt>
                <c:pt idx="2">
                  <c:v>16973.32358</c:v>
                </c:pt>
                <c:pt idx="3">
                  <c:v>19460.034700000004</c:v>
                </c:pt>
                <c:pt idx="4">
                  <c:v>2760.3905700000005</c:v>
                </c:pt>
                <c:pt idx="5">
                  <c:v>16183.758510000001</c:v>
                </c:pt>
                <c:pt idx="6">
                  <c:v>40069.999670000005</c:v>
                </c:pt>
                <c:pt idx="7">
                  <c:v>12990.41316</c:v>
                </c:pt>
                <c:pt idx="8">
                  <c:v>14549.361849999998</c:v>
                </c:pt>
                <c:pt idx="9">
                  <c:v>60788.475190000005</c:v>
                </c:pt>
                <c:pt idx="10">
                  <c:v>26008.23979</c:v>
                </c:pt>
                <c:pt idx="11">
                  <c:v>5018.8421300000009</c:v>
                </c:pt>
                <c:pt idx="12">
                  <c:v>48550.091959999998</c:v>
                </c:pt>
                <c:pt idx="13">
                  <c:v>36444.926169999999</c:v>
                </c:pt>
                <c:pt idx="14">
                  <c:v>29312.088780000002</c:v>
                </c:pt>
                <c:pt idx="15">
                  <c:v>11372.73157</c:v>
                </c:pt>
                <c:pt idx="16">
                  <c:v>27143.706279999999</c:v>
                </c:pt>
                <c:pt idx="17">
                  <c:v>19323.3439</c:v>
                </c:pt>
              </c:numCache>
            </c:numRef>
          </c:val>
        </c:ser>
        <c:ser>
          <c:idx val="1"/>
          <c:order val="1"/>
          <c:tx>
            <c:strRef>
              <c:f>Folha5!$C$1</c:f>
              <c:strCache>
                <c:ptCount val="1"/>
                <c:pt idx="0">
                  <c:v>Minas</c:v>
                </c:pt>
              </c:strCache>
            </c:strRef>
          </c:tx>
          <c:spPr>
            <a:solidFill>
              <a:srgbClr val="FFC000"/>
            </a:solidFill>
          </c:spPr>
          <c:cat>
            <c:strRef>
              <c:f>Folha5!$A$2:$A$19</c:f>
              <c:strCache>
                <c:ptCount val="18"/>
                <c:pt idx="0">
                  <c:v>Aveiro</c:v>
                </c:pt>
                <c:pt idx="1">
                  <c:v>Beja</c:v>
                </c:pt>
                <c:pt idx="2">
                  <c:v>Braga</c:v>
                </c:pt>
                <c:pt idx="3">
                  <c:v>Bragança</c:v>
                </c:pt>
                <c:pt idx="4">
                  <c:v>Castelo Branco</c:v>
                </c:pt>
                <c:pt idx="5">
                  <c:v>Coimbra</c:v>
                </c:pt>
                <c:pt idx="6">
                  <c:v>Évora</c:v>
                </c:pt>
                <c:pt idx="7">
                  <c:v>Faro</c:v>
                </c:pt>
                <c:pt idx="8">
                  <c:v>Guarda</c:v>
                </c:pt>
                <c:pt idx="9">
                  <c:v>Leiria</c:v>
                </c:pt>
                <c:pt idx="10">
                  <c:v>Lisboa</c:v>
                </c:pt>
                <c:pt idx="11">
                  <c:v>Portalegre</c:v>
                </c:pt>
                <c:pt idx="12">
                  <c:v>Porto</c:v>
                </c:pt>
                <c:pt idx="13">
                  <c:v>Santarém</c:v>
                </c:pt>
                <c:pt idx="14">
                  <c:v>Setúbal</c:v>
                </c:pt>
                <c:pt idx="15">
                  <c:v>Viana do Castelo</c:v>
                </c:pt>
                <c:pt idx="16">
                  <c:v>Vila Real</c:v>
                </c:pt>
                <c:pt idx="17">
                  <c:v>Viseu</c:v>
                </c:pt>
              </c:strCache>
            </c:strRef>
          </c:cat>
          <c:val>
            <c:numRef>
              <c:f>Folha5!$C$2:$C$19</c:f>
              <c:numCache>
                <c:formatCode>#,##0</c:formatCode>
                <c:ptCount val="18"/>
                <c:pt idx="0">
                  <c:v>1722</c:v>
                </c:pt>
                <c:pt idx="1">
                  <c:v>425035.04499999998</c:v>
                </c:pt>
                <c:pt idx="2">
                  <c:v>5369.5434299999997</c:v>
                </c:pt>
                <c:pt idx="3">
                  <c:v>755</c:v>
                </c:pt>
                <c:pt idx="4">
                  <c:v>24588.84678</c:v>
                </c:pt>
                <c:pt idx="5">
                  <c:v>557</c:v>
                </c:pt>
                <c:pt idx="6">
                  <c:v>0</c:v>
                </c:pt>
                <c:pt idx="7">
                  <c:v>363</c:v>
                </c:pt>
                <c:pt idx="8">
                  <c:v>1853</c:v>
                </c:pt>
                <c:pt idx="9">
                  <c:v>11862.105799999999</c:v>
                </c:pt>
                <c:pt idx="10">
                  <c:v>1372.471</c:v>
                </c:pt>
                <c:pt idx="11">
                  <c:v>0</c:v>
                </c:pt>
                <c:pt idx="12">
                  <c:v>246</c:v>
                </c:pt>
                <c:pt idx="13">
                  <c:v>12723.75281</c:v>
                </c:pt>
                <c:pt idx="14">
                  <c:v>3996.08</c:v>
                </c:pt>
                <c:pt idx="15">
                  <c:v>6190.1469999999999</c:v>
                </c:pt>
                <c:pt idx="16">
                  <c:v>50</c:v>
                </c:pt>
                <c:pt idx="17">
                  <c:v>1648.7967599999999</c:v>
                </c:pt>
              </c:numCache>
            </c:numRef>
          </c:val>
        </c:ser>
        <c:overlap val="100"/>
        <c:axId val="43792256"/>
        <c:axId val="43793792"/>
      </c:barChart>
      <c:catAx>
        <c:axId val="43792256"/>
        <c:scaling>
          <c:orientation val="maxMin"/>
        </c:scaling>
        <c:axPos val="l"/>
        <c:maj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600"/>
            </a:pPr>
            <a:endParaRPr lang="pt-PT"/>
          </a:p>
        </c:txPr>
        <c:crossAx val="43793792"/>
        <c:crosses val="autoZero"/>
        <c:lblAlgn val="ctr"/>
        <c:lblOffset val="100"/>
        <c:tickLblSkip val="1"/>
      </c:catAx>
      <c:valAx>
        <c:axId val="43793792"/>
        <c:scaling>
          <c:orientation val="minMax"/>
        </c:scaling>
        <c:axPos val="t"/>
        <c:majorGridlines>
          <c:spPr>
            <a:ln>
              <a:solidFill>
                <a:schemeClr val="bg1">
                  <a:lumMod val="50000"/>
                </a:schemeClr>
              </a:solidFill>
              <a:prstDash val="sysDash"/>
            </a:ln>
          </c:spPr>
        </c:majorGridlines>
        <c:numFmt formatCode="#,##0" sourceLinked="1"/>
        <c:maj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600"/>
            </a:pPr>
            <a:endParaRPr lang="pt-PT"/>
          </a:p>
        </c:txPr>
        <c:crossAx val="43792256"/>
        <c:crosses val="autoZero"/>
        <c:crossBetween val="between"/>
        <c:dispUnits>
          <c:builtInUnit val="thousands"/>
        </c:dispUnits>
      </c:valAx>
    </c:plotArea>
    <c:plotVisOnly val="1"/>
  </c:chart>
  <c:spPr>
    <a:ln>
      <a:noFill/>
    </a:ln>
  </c:sp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PT"/>
  <c:chart>
    <c:plotArea>
      <c:layout/>
      <c:pie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</c:spPr>
          </c:dPt>
          <c:dPt>
            <c:idx val="1"/>
            <c:spPr>
              <a:solidFill>
                <a:schemeClr val="bg1">
                  <a:lumMod val="50000"/>
                </a:schemeClr>
              </a:solidFill>
            </c:spPr>
          </c:dPt>
          <c:dPt>
            <c:idx val="2"/>
            <c:spPr>
              <a:solidFill>
                <a:schemeClr val="accent4"/>
              </a:solidFill>
            </c:spPr>
          </c:dPt>
          <c:dPt>
            <c:idx val="3"/>
            <c:spPr>
              <a:solidFill>
                <a:srgbClr val="FFC000"/>
              </a:solidFill>
            </c:spPr>
          </c:dPt>
          <c:dPt>
            <c:idx val="4"/>
            <c:spPr>
              <a:solidFill>
                <a:schemeClr val="accent1"/>
              </a:solidFill>
            </c:spPr>
          </c:dPt>
          <c:cat>
            <c:strRef>
              <c:f>Folha6!$A$1:$E$1</c:f>
              <c:strCache>
                <c:ptCount val="5"/>
                <c:pt idx="0">
                  <c:v>energéticos</c:v>
                </c:pt>
                <c:pt idx="1">
                  <c:v>Minérios metálicos</c:v>
                </c:pt>
                <c:pt idx="2">
                  <c:v>Minerais industriais</c:v>
                </c:pt>
                <c:pt idx="3">
                  <c:v>Minerais para construção</c:v>
                </c:pt>
                <c:pt idx="4">
                  <c:v>Águas</c:v>
                </c:pt>
              </c:strCache>
            </c:strRef>
          </c:cat>
          <c:val>
            <c:numRef>
              <c:f>Folha6!$A$2:$E$2</c:f>
              <c:numCache>
                <c:formatCode>General</c:formatCode>
                <c:ptCount val="5"/>
                <c:pt idx="0">
                  <c:v>3108</c:v>
                </c:pt>
                <c:pt idx="1">
                  <c:v>459802</c:v>
                </c:pt>
                <c:pt idx="2">
                  <c:v>41414</c:v>
                </c:pt>
                <c:pt idx="3">
                  <c:v>302628</c:v>
                </c:pt>
                <c:pt idx="4">
                  <c:v>13844</c:v>
                </c:pt>
              </c:numCache>
            </c:numRef>
          </c:val>
        </c:ser>
        <c:firstSliceAng val="0"/>
      </c:pieChart>
    </c:plotArea>
    <c:plotVisOnly val="1"/>
  </c:chart>
  <c:spPr>
    <a:ln>
      <a:noFill/>
    </a:ln>
  </c:sp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PT"/>
  <c:chart>
    <c:plotArea>
      <c:layout/>
      <c:pieChart>
        <c:varyColors val="1"/>
        <c:ser>
          <c:idx val="0"/>
          <c:order val="0"/>
          <c:dPt>
            <c:idx val="0"/>
            <c:spPr>
              <a:solidFill>
                <a:srgbClr val="00B050"/>
              </a:solidFill>
            </c:spPr>
          </c:dPt>
          <c:dPt>
            <c:idx val="1"/>
            <c:spPr>
              <a:solidFill>
                <a:schemeClr val="accent4"/>
              </a:solidFill>
            </c:spPr>
          </c:dPt>
          <c:dPt>
            <c:idx val="2"/>
            <c:spPr>
              <a:solidFill>
                <a:schemeClr val="bg1">
                  <a:lumMod val="50000"/>
                </a:schemeClr>
              </a:solidFill>
            </c:spPr>
          </c:dPt>
          <c:dPt>
            <c:idx val="3"/>
            <c:spPr>
              <a:solidFill>
                <a:srgbClr val="FFC000"/>
              </a:solidFill>
            </c:spPr>
          </c:dPt>
          <c:cat>
            <c:strRef>
              <c:f>Folha6!$A$4:$D$4</c:f>
              <c:strCache>
                <c:ptCount val="4"/>
                <c:pt idx="0">
                  <c:v>Minerais energéticos</c:v>
                </c:pt>
                <c:pt idx="1">
                  <c:v>Minerais industriais</c:v>
                </c:pt>
                <c:pt idx="2">
                  <c:v>Minérios metálicos</c:v>
                </c:pt>
                <c:pt idx="3">
                  <c:v>Minerais para construção</c:v>
                </c:pt>
              </c:strCache>
            </c:strRef>
          </c:cat>
          <c:val>
            <c:numRef>
              <c:f>Folha6!$A$5:$D$5</c:f>
              <c:numCache>
                <c:formatCode>General</c:formatCode>
                <c:ptCount val="4"/>
                <c:pt idx="0">
                  <c:v>308898</c:v>
                </c:pt>
                <c:pt idx="1">
                  <c:v>101030</c:v>
                </c:pt>
                <c:pt idx="2">
                  <c:v>9584</c:v>
                </c:pt>
                <c:pt idx="3">
                  <c:v>48304</c:v>
                </c:pt>
              </c:numCache>
            </c:numRef>
          </c:val>
        </c:ser>
        <c:firstSliceAng val="0"/>
      </c:pieChart>
    </c:plotArea>
    <c:plotVisOnly val="1"/>
  </c:chart>
  <c:spPr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F447CB-F463-4A55-904B-5276A1089729}" type="doc">
      <dgm:prSet loTypeId="urn:microsoft.com/office/officeart/2005/8/layout/balance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02D25BF5-0610-4826-8F66-E538478CDF1A}">
      <dgm:prSet phldrT="[Texto]"/>
      <dgm:spPr>
        <a:solidFill>
          <a:schemeClr val="accent2">
            <a:lumMod val="60000"/>
            <a:lumOff val="40000"/>
            <a:alpha val="90000"/>
          </a:schemeClr>
        </a:solidFill>
        <a:ln>
          <a:noFill/>
        </a:ln>
      </dgm:spPr>
      <dgm:t>
        <a:bodyPr/>
        <a:lstStyle/>
        <a:p>
          <a:r>
            <a:rPr lang="pt-PT" b="1" dirty="0" smtClean="0"/>
            <a:t>Exportações</a:t>
          </a:r>
          <a:endParaRPr lang="pt-PT" b="1" dirty="0"/>
        </a:p>
      </dgm:t>
    </dgm:pt>
    <dgm:pt modelId="{BBCF27C6-8AB5-4EB2-B20D-BA83F5C73E6E}" type="parTrans" cxnId="{84197BBB-F5B3-4EC3-B2D1-00A1CD17783B}">
      <dgm:prSet/>
      <dgm:spPr/>
      <dgm:t>
        <a:bodyPr/>
        <a:lstStyle/>
        <a:p>
          <a:endParaRPr lang="pt-PT"/>
        </a:p>
      </dgm:t>
    </dgm:pt>
    <dgm:pt modelId="{925FB9F5-A2EE-4385-B99A-9E3B86E213A7}" type="sibTrans" cxnId="{84197BBB-F5B3-4EC3-B2D1-00A1CD17783B}">
      <dgm:prSet/>
      <dgm:spPr/>
      <dgm:t>
        <a:bodyPr/>
        <a:lstStyle/>
        <a:p>
          <a:endParaRPr lang="pt-PT"/>
        </a:p>
      </dgm:t>
    </dgm:pt>
    <dgm:pt modelId="{27098E8D-A8A5-49AF-BEF7-2FC469EFE67B}">
      <dgm:prSet phldrT="[Texto]"/>
      <dgm:spPr>
        <a:solidFill>
          <a:schemeClr val="accent2">
            <a:lumMod val="60000"/>
            <a:lumOff val="40000"/>
            <a:alpha val="90000"/>
          </a:schemeClr>
        </a:solidFill>
        <a:ln>
          <a:noFill/>
        </a:ln>
      </dgm:spPr>
      <dgm:t>
        <a:bodyPr/>
        <a:lstStyle/>
        <a:p>
          <a:r>
            <a:rPr lang="pt-PT" b="1" dirty="0" smtClean="0"/>
            <a:t>Importações</a:t>
          </a:r>
          <a:endParaRPr lang="pt-PT" b="1" dirty="0"/>
        </a:p>
      </dgm:t>
    </dgm:pt>
    <dgm:pt modelId="{1C3FFF6A-D03B-4512-BD7A-31FEF404D391}" type="parTrans" cxnId="{CDB9C8DD-35B6-4EBE-B796-C54A5C3079F4}">
      <dgm:prSet/>
      <dgm:spPr/>
      <dgm:t>
        <a:bodyPr/>
        <a:lstStyle/>
        <a:p>
          <a:endParaRPr lang="pt-PT"/>
        </a:p>
      </dgm:t>
    </dgm:pt>
    <dgm:pt modelId="{2DFF157E-7AE5-4E74-9B98-C7C9D7A772D9}" type="sibTrans" cxnId="{CDB9C8DD-35B6-4EBE-B796-C54A5C3079F4}">
      <dgm:prSet/>
      <dgm:spPr/>
      <dgm:t>
        <a:bodyPr/>
        <a:lstStyle/>
        <a:p>
          <a:endParaRPr lang="pt-PT"/>
        </a:p>
      </dgm:t>
    </dgm:pt>
    <dgm:pt modelId="{4888187E-2586-4BD7-9B0F-4AC7CB052C99}">
      <dgm:prSet/>
      <dgm:spPr>
        <a:solidFill>
          <a:schemeClr val="accent2"/>
        </a:solidFill>
      </dgm:spPr>
      <dgm:t>
        <a:bodyPr/>
        <a:lstStyle/>
        <a:p>
          <a:endParaRPr lang="pt-PT"/>
        </a:p>
      </dgm:t>
    </dgm:pt>
    <dgm:pt modelId="{B4863A18-56C1-4399-A2F1-1C94ED33BE52}" type="parTrans" cxnId="{4BCB345F-CCC1-43F9-B137-49BEDC88EB75}">
      <dgm:prSet/>
      <dgm:spPr/>
      <dgm:t>
        <a:bodyPr/>
        <a:lstStyle/>
        <a:p>
          <a:endParaRPr lang="pt-PT"/>
        </a:p>
      </dgm:t>
    </dgm:pt>
    <dgm:pt modelId="{49567578-3B20-418A-8410-3A687071833B}" type="sibTrans" cxnId="{4BCB345F-CCC1-43F9-B137-49BEDC88EB75}">
      <dgm:prSet/>
      <dgm:spPr/>
      <dgm:t>
        <a:bodyPr/>
        <a:lstStyle/>
        <a:p>
          <a:endParaRPr lang="pt-PT"/>
        </a:p>
      </dgm:t>
    </dgm:pt>
    <dgm:pt modelId="{2C0DC167-AD92-44CD-B675-64BB28E3E84C}">
      <dgm:prSet/>
      <dgm:spPr>
        <a:solidFill>
          <a:schemeClr val="accent2"/>
        </a:solidFill>
      </dgm:spPr>
      <dgm:t>
        <a:bodyPr/>
        <a:lstStyle/>
        <a:p>
          <a:endParaRPr lang="pt-PT"/>
        </a:p>
      </dgm:t>
    </dgm:pt>
    <dgm:pt modelId="{5993F8BB-D3C6-4DA4-9079-0308714DF758}" type="parTrans" cxnId="{F7AFC5AB-CB0A-4863-A271-39BF0E50915A}">
      <dgm:prSet/>
      <dgm:spPr/>
      <dgm:t>
        <a:bodyPr/>
        <a:lstStyle/>
        <a:p>
          <a:endParaRPr lang="pt-PT"/>
        </a:p>
      </dgm:t>
    </dgm:pt>
    <dgm:pt modelId="{5D031CB1-F5E4-4E76-B8AE-C11042CFD345}" type="sibTrans" cxnId="{F7AFC5AB-CB0A-4863-A271-39BF0E50915A}">
      <dgm:prSet/>
      <dgm:spPr/>
      <dgm:t>
        <a:bodyPr/>
        <a:lstStyle/>
        <a:p>
          <a:endParaRPr lang="pt-PT"/>
        </a:p>
      </dgm:t>
    </dgm:pt>
    <dgm:pt modelId="{4EC24472-0E4C-44AC-B969-6F3219098706}">
      <dgm:prSet/>
      <dgm:spPr>
        <a:solidFill>
          <a:schemeClr val="accent2"/>
        </a:solidFill>
      </dgm:spPr>
      <dgm:t>
        <a:bodyPr/>
        <a:lstStyle/>
        <a:p>
          <a:endParaRPr lang="pt-PT"/>
        </a:p>
      </dgm:t>
    </dgm:pt>
    <dgm:pt modelId="{E0CE5350-E603-4F80-80A6-313B0701070E}" type="parTrans" cxnId="{882BC22A-B172-4D85-BE8D-52C826C01A4C}">
      <dgm:prSet/>
      <dgm:spPr/>
      <dgm:t>
        <a:bodyPr/>
        <a:lstStyle/>
        <a:p>
          <a:endParaRPr lang="pt-PT"/>
        </a:p>
      </dgm:t>
    </dgm:pt>
    <dgm:pt modelId="{17E4232E-8565-4F48-9284-014CDB684615}" type="sibTrans" cxnId="{882BC22A-B172-4D85-BE8D-52C826C01A4C}">
      <dgm:prSet/>
      <dgm:spPr/>
      <dgm:t>
        <a:bodyPr/>
        <a:lstStyle/>
        <a:p>
          <a:endParaRPr lang="pt-PT"/>
        </a:p>
      </dgm:t>
    </dgm:pt>
    <dgm:pt modelId="{8C78618D-1015-450D-A1AA-E7F1319C3C4E}">
      <dgm:prSet/>
      <dgm:spPr>
        <a:solidFill>
          <a:schemeClr val="accent2"/>
        </a:solidFill>
      </dgm:spPr>
      <dgm:t>
        <a:bodyPr/>
        <a:lstStyle/>
        <a:p>
          <a:endParaRPr lang="pt-PT"/>
        </a:p>
      </dgm:t>
    </dgm:pt>
    <dgm:pt modelId="{D88182E0-36CD-4D16-B3C8-525D2725E593}" type="parTrans" cxnId="{7E45E331-E5A3-488F-BC30-1EC3877899C1}">
      <dgm:prSet/>
      <dgm:spPr/>
      <dgm:t>
        <a:bodyPr/>
        <a:lstStyle/>
        <a:p>
          <a:endParaRPr lang="pt-PT"/>
        </a:p>
      </dgm:t>
    </dgm:pt>
    <dgm:pt modelId="{4D3F8084-DA75-4331-A21F-B87C222FE13B}" type="sibTrans" cxnId="{7E45E331-E5A3-488F-BC30-1EC3877899C1}">
      <dgm:prSet/>
      <dgm:spPr/>
      <dgm:t>
        <a:bodyPr/>
        <a:lstStyle/>
        <a:p>
          <a:endParaRPr lang="pt-PT"/>
        </a:p>
      </dgm:t>
    </dgm:pt>
    <dgm:pt modelId="{1604FD0D-E3E8-422D-AE24-73EBB13764E0}" type="pres">
      <dgm:prSet presAssocID="{6EF447CB-F463-4A55-904B-5276A1089729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040ECC45-327B-4CCB-BA6D-91D1D16E5284}" type="pres">
      <dgm:prSet presAssocID="{6EF447CB-F463-4A55-904B-5276A1089729}" presName="dummyMaxCanvas" presStyleCnt="0"/>
      <dgm:spPr/>
    </dgm:pt>
    <dgm:pt modelId="{9BA92EB6-EC9A-48DE-B894-F72D7FA2F1EC}" type="pres">
      <dgm:prSet presAssocID="{6EF447CB-F463-4A55-904B-5276A1089729}" presName="parentComposite" presStyleCnt="0"/>
      <dgm:spPr/>
    </dgm:pt>
    <dgm:pt modelId="{3FEF877A-5D3B-461C-A3D5-50C0F5FC3821}" type="pres">
      <dgm:prSet presAssocID="{6EF447CB-F463-4A55-904B-5276A1089729}" presName="parent1" presStyleLbl="alignAccFollowNode1" presStyleIdx="0" presStyleCnt="4" custLinFactNeighborX="2481" custLinFactNeighborY="35437">
        <dgm:presLayoutVars>
          <dgm:chMax val="4"/>
        </dgm:presLayoutVars>
      </dgm:prSet>
      <dgm:spPr/>
      <dgm:t>
        <a:bodyPr/>
        <a:lstStyle/>
        <a:p>
          <a:endParaRPr lang="pt-PT"/>
        </a:p>
      </dgm:t>
    </dgm:pt>
    <dgm:pt modelId="{07A4689F-623B-4498-AF45-2299A544CC0D}" type="pres">
      <dgm:prSet presAssocID="{6EF447CB-F463-4A55-904B-5276A1089729}" presName="parent2" presStyleLbl="alignAccFollowNode1" presStyleIdx="1" presStyleCnt="4" custLinFactNeighborX="2481" custLinFactNeighborY="35437">
        <dgm:presLayoutVars>
          <dgm:chMax val="4"/>
        </dgm:presLayoutVars>
      </dgm:prSet>
      <dgm:spPr/>
      <dgm:t>
        <a:bodyPr/>
        <a:lstStyle/>
        <a:p>
          <a:endParaRPr lang="pt-PT"/>
        </a:p>
      </dgm:t>
    </dgm:pt>
    <dgm:pt modelId="{F517A4DA-FBFE-4B21-8F87-F67613019C94}" type="pres">
      <dgm:prSet presAssocID="{6EF447CB-F463-4A55-904B-5276A1089729}" presName="childrenComposite" presStyleCnt="0"/>
      <dgm:spPr/>
    </dgm:pt>
    <dgm:pt modelId="{B58DE7B5-93B2-4F51-BCFD-5FF2D0CE376C}" type="pres">
      <dgm:prSet presAssocID="{6EF447CB-F463-4A55-904B-5276A1089729}" presName="dummyMaxCanvas_ChildArea" presStyleCnt="0"/>
      <dgm:spPr/>
    </dgm:pt>
    <dgm:pt modelId="{ABDEDB9B-6AC8-45C1-94DE-62D222B4EFFA}" type="pres">
      <dgm:prSet presAssocID="{6EF447CB-F463-4A55-904B-5276A1089729}" presName="fulcrum" presStyleLbl="alignAccFollowNode1" presStyleIdx="2" presStyleCnt="4"/>
      <dgm:spPr>
        <a:solidFill>
          <a:schemeClr val="accent2">
            <a:lumMod val="60000"/>
            <a:lumOff val="40000"/>
            <a:alpha val="90000"/>
          </a:schemeClr>
        </a:solidFill>
        <a:ln>
          <a:noFill/>
        </a:ln>
      </dgm:spPr>
    </dgm:pt>
    <dgm:pt modelId="{07BD30B3-08B7-4EF4-B857-7419DEDD42FE}" type="pres">
      <dgm:prSet presAssocID="{6EF447CB-F463-4A55-904B-5276A1089729}" presName="balance_22" presStyleLbl="alignAccFollowNode1" presStyleIdx="3" presStyleCnt="4">
        <dgm:presLayoutVars>
          <dgm:bulletEnabled val="1"/>
        </dgm:presLayoutVars>
      </dgm:prSet>
      <dgm:spPr>
        <a:solidFill>
          <a:schemeClr val="accent2">
            <a:lumMod val="60000"/>
            <a:lumOff val="40000"/>
            <a:alpha val="90000"/>
          </a:schemeClr>
        </a:solidFill>
        <a:ln>
          <a:noFill/>
        </a:ln>
      </dgm:spPr>
    </dgm:pt>
    <dgm:pt modelId="{F20210C9-56EE-4C18-8565-F4150EAA7D00}" type="pres">
      <dgm:prSet presAssocID="{6EF447CB-F463-4A55-904B-5276A1089729}" presName="right_22_1" presStyleLbl="node1" presStyleIdx="0" presStyleCnt="4" custScaleY="64676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B3B53010-A9DB-4F06-9983-B8235E268A72}" type="pres">
      <dgm:prSet presAssocID="{6EF447CB-F463-4A55-904B-5276A1089729}" presName="right_22_2" presStyleLbl="node1" presStyleIdx="1" presStyleCnt="4" custScaleY="64676" custLinFactNeighborX="769" custLinFactNeighborY="27685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8F8481C-6860-4DD1-8B38-D9F6AC6B13D1}" type="pres">
      <dgm:prSet presAssocID="{6EF447CB-F463-4A55-904B-5276A1089729}" presName="left_22_1" presStyleLbl="node1" presStyleIdx="2" presStyleCnt="4" custScaleY="64676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B2C2FD97-CB76-4A91-98C2-BDCCEABC55A8}" type="pres">
      <dgm:prSet presAssocID="{6EF447CB-F463-4A55-904B-5276A1089729}" presName="left_22_2" presStyleLbl="node1" presStyleIdx="3" presStyleCnt="4" custScaleY="64676" custLinFactNeighborX="769" custLinFactNeighborY="27685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1B4E0789-F686-4E46-A2A2-5036D22ACFED}" type="presOf" srcId="{8C78618D-1015-450D-A1AA-E7F1319C3C4E}" destId="{F20210C9-56EE-4C18-8565-F4150EAA7D00}" srcOrd="0" destOrd="0" presId="urn:microsoft.com/office/officeart/2005/8/layout/balance1"/>
    <dgm:cxn modelId="{ADCA001C-6542-431D-A185-D0119826B610}" type="presOf" srcId="{02D25BF5-0610-4826-8F66-E538478CDF1A}" destId="{3FEF877A-5D3B-461C-A3D5-50C0F5FC3821}" srcOrd="0" destOrd="0" presId="urn:microsoft.com/office/officeart/2005/8/layout/balance1"/>
    <dgm:cxn modelId="{D91161D7-986A-423D-8B5F-AB43BAB617D6}" type="presOf" srcId="{4888187E-2586-4BD7-9B0F-4AC7CB052C99}" destId="{48F8481C-6860-4DD1-8B38-D9F6AC6B13D1}" srcOrd="0" destOrd="0" presId="urn:microsoft.com/office/officeart/2005/8/layout/balance1"/>
    <dgm:cxn modelId="{4BCB345F-CCC1-43F9-B137-49BEDC88EB75}" srcId="{02D25BF5-0610-4826-8F66-E538478CDF1A}" destId="{4888187E-2586-4BD7-9B0F-4AC7CB052C99}" srcOrd="0" destOrd="0" parTransId="{B4863A18-56C1-4399-A2F1-1C94ED33BE52}" sibTransId="{49567578-3B20-418A-8410-3A687071833B}"/>
    <dgm:cxn modelId="{F5BB5E65-6CC0-42F5-B2F7-8233F96A9A07}" type="presOf" srcId="{4EC24472-0E4C-44AC-B969-6F3219098706}" destId="{B3B53010-A9DB-4F06-9983-B8235E268A72}" srcOrd="0" destOrd="0" presId="urn:microsoft.com/office/officeart/2005/8/layout/balance1"/>
    <dgm:cxn modelId="{F7AFC5AB-CB0A-4863-A271-39BF0E50915A}" srcId="{02D25BF5-0610-4826-8F66-E538478CDF1A}" destId="{2C0DC167-AD92-44CD-B675-64BB28E3E84C}" srcOrd="1" destOrd="0" parTransId="{5993F8BB-D3C6-4DA4-9079-0308714DF758}" sibTransId="{5D031CB1-F5E4-4E76-B8AE-C11042CFD345}"/>
    <dgm:cxn modelId="{882BC22A-B172-4D85-BE8D-52C826C01A4C}" srcId="{27098E8D-A8A5-49AF-BEF7-2FC469EFE67B}" destId="{4EC24472-0E4C-44AC-B969-6F3219098706}" srcOrd="1" destOrd="0" parTransId="{E0CE5350-E603-4F80-80A6-313B0701070E}" sibTransId="{17E4232E-8565-4F48-9284-014CDB684615}"/>
    <dgm:cxn modelId="{7E45E331-E5A3-488F-BC30-1EC3877899C1}" srcId="{27098E8D-A8A5-49AF-BEF7-2FC469EFE67B}" destId="{8C78618D-1015-450D-A1AA-E7F1319C3C4E}" srcOrd="0" destOrd="0" parTransId="{D88182E0-36CD-4D16-B3C8-525D2725E593}" sibTransId="{4D3F8084-DA75-4331-A21F-B87C222FE13B}"/>
    <dgm:cxn modelId="{CDB9C8DD-35B6-4EBE-B796-C54A5C3079F4}" srcId="{6EF447CB-F463-4A55-904B-5276A1089729}" destId="{27098E8D-A8A5-49AF-BEF7-2FC469EFE67B}" srcOrd="1" destOrd="0" parTransId="{1C3FFF6A-D03B-4512-BD7A-31FEF404D391}" sibTransId="{2DFF157E-7AE5-4E74-9B98-C7C9D7A772D9}"/>
    <dgm:cxn modelId="{44DAC419-9A7F-4962-81D6-C9DF4922CCFB}" type="presOf" srcId="{27098E8D-A8A5-49AF-BEF7-2FC469EFE67B}" destId="{07A4689F-623B-4498-AF45-2299A544CC0D}" srcOrd="0" destOrd="0" presId="urn:microsoft.com/office/officeart/2005/8/layout/balance1"/>
    <dgm:cxn modelId="{787F5716-E7B2-4D72-A2DB-31470DAEF67E}" type="presOf" srcId="{2C0DC167-AD92-44CD-B675-64BB28E3E84C}" destId="{B2C2FD97-CB76-4A91-98C2-BDCCEABC55A8}" srcOrd="0" destOrd="0" presId="urn:microsoft.com/office/officeart/2005/8/layout/balance1"/>
    <dgm:cxn modelId="{84197BBB-F5B3-4EC3-B2D1-00A1CD17783B}" srcId="{6EF447CB-F463-4A55-904B-5276A1089729}" destId="{02D25BF5-0610-4826-8F66-E538478CDF1A}" srcOrd="0" destOrd="0" parTransId="{BBCF27C6-8AB5-4EB2-B20D-BA83F5C73E6E}" sibTransId="{925FB9F5-A2EE-4385-B99A-9E3B86E213A7}"/>
    <dgm:cxn modelId="{63790808-25A9-4CB6-BE06-2363E2F2B10A}" type="presOf" srcId="{6EF447CB-F463-4A55-904B-5276A1089729}" destId="{1604FD0D-E3E8-422D-AE24-73EBB13764E0}" srcOrd="0" destOrd="0" presId="urn:microsoft.com/office/officeart/2005/8/layout/balance1"/>
    <dgm:cxn modelId="{C6B8047C-F1B0-4635-BA63-F14AFB6B7F14}" type="presParOf" srcId="{1604FD0D-E3E8-422D-AE24-73EBB13764E0}" destId="{040ECC45-327B-4CCB-BA6D-91D1D16E5284}" srcOrd="0" destOrd="0" presId="urn:microsoft.com/office/officeart/2005/8/layout/balance1"/>
    <dgm:cxn modelId="{AB1E85F5-B657-4704-B376-E6C90BBA36D3}" type="presParOf" srcId="{1604FD0D-E3E8-422D-AE24-73EBB13764E0}" destId="{9BA92EB6-EC9A-48DE-B894-F72D7FA2F1EC}" srcOrd="1" destOrd="0" presId="urn:microsoft.com/office/officeart/2005/8/layout/balance1"/>
    <dgm:cxn modelId="{9EE15C31-54B7-4E34-AF7B-4AB1EEAE07DE}" type="presParOf" srcId="{9BA92EB6-EC9A-48DE-B894-F72D7FA2F1EC}" destId="{3FEF877A-5D3B-461C-A3D5-50C0F5FC3821}" srcOrd="0" destOrd="0" presId="urn:microsoft.com/office/officeart/2005/8/layout/balance1"/>
    <dgm:cxn modelId="{AFEEBFF8-D7C7-4514-8D75-325134CC919A}" type="presParOf" srcId="{9BA92EB6-EC9A-48DE-B894-F72D7FA2F1EC}" destId="{07A4689F-623B-4498-AF45-2299A544CC0D}" srcOrd="1" destOrd="0" presId="urn:microsoft.com/office/officeart/2005/8/layout/balance1"/>
    <dgm:cxn modelId="{899223E6-0689-47FF-B16D-7226769426A8}" type="presParOf" srcId="{1604FD0D-E3E8-422D-AE24-73EBB13764E0}" destId="{F517A4DA-FBFE-4B21-8F87-F67613019C94}" srcOrd="2" destOrd="0" presId="urn:microsoft.com/office/officeart/2005/8/layout/balance1"/>
    <dgm:cxn modelId="{0FEC7037-27E7-4A8B-A52B-967255BCF260}" type="presParOf" srcId="{F517A4DA-FBFE-4B21-8F87-F67613019C94}" destId="{B58DE7B5-93B2-4F51-BCFD-5FF2D0CE376C}" srcOrd="0" destOrd="0" presId="urn:microsoft.com/office/officeart/2005/8/layout/balance1"/>
    <dgm:cxn modelId="{6FB70CE2-396C-4287-894B-47721E477C96}" type="presParOf" srcId="{F517A4DA-FBFE-4B21-8F87-F67613019C94}" destId="{ABDEDB9B-6AC8-45C1-94DE-62D222B4EFFA}" srcOrd="1" destOrd="0" presId="urn:microsoft.com/office/officeart/2005/8/layout/balance1"/>
    <dgm:cxn modelId="{428D4EF0-F068-4B5D-873A-28705B2C8A37}" type="presParOf" srcId="{F517A4DA-FBFE-4B21-8F87-F67613019C94}" destId="{07BD30B3-08B7-4EF4-B857-7419DEDD42FE}" srcOrd="2" destOrd="0" presId="urn:microsoft.com/office/officeart/2005/8/layout/balance1"/>
    <dgm:cxn modelId="{D4B0344B-5685-49FC-8CD0-902FD50E2134}" type="presParOf" srcId="{F517A4DA-FBFE-4B21-8F87-F67613019C94}" destId="{F20210C9-56EE-4C18-8565-F4150EAA7D00}" srcOrd="3" destOrd="0" presId="urn:microsoft.com/office/officeart/2005/8/layout/balance1"/>
    <dgm:cxn modelId="{52D786CA-7A3D-4D55-AE2C-72D5767F713E}" type="presParOf" srcId="{F517A4DA-FBFE-4B21-8F87-F67613019C94}" destId="{B3B53010-A9DB-4F06-9983-B8235E268A72}" srcOrd="4" destOrd="0" presId="urn:microsoft.com/office/officeart/2005/8/layout/balance1"/>
    <dgm:cxn modelId="{FF135230-3815-43E6-88E4-5A111E89BC73}" type="presParOf" srcId="{F517A4DA-FBFE-4B21-8F87-F67613019C94}" destId="{48F8481C-6860-4DD1-8B38-D9F6AC6B13D1}" srcOrd="5" destOrd="0" presId="urn:microsoft.com/office/officeart/2005/8/layout/balance1"/>
    <dgm:cxn modelId="{002E81AD-413C-42AE-9535-60535751DB4D}" type="presParOf" srcId="{F517A4DA-FBFE-4B21-8F87-F67613019C94}" destId="{B2C2FD97-CB76-4A91-98C2-BDCCEABC55A8}" srcOrd="6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F447CB-F463-4A55-904B-5276A1089729}" type="doc">
      <dgm:prSet loTypeId="urn:microsoft.com/office/officeart/2005/8/layout/balance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02D25BF5-0610-4826-8F66-E538478CDF1A}">
      <dgm:prSet phldrT="[Texto]"/>
      <dgm:spPr>
        <a:solidFill>
          <a:schemeClr val="accent2">
            <a:lumMod val="60000"/>
            <a:lumOff val="40000"/>
          </a:schemeClr>
        </a:solidFill>
        <a:ln>
          <a:noFill/>
        </a:ln>
      </dgm:spPr>
      <dgm:t>
        <a:bodyPr/>
        <a:lstStyle/>
        <a:p>
          <a:r>
            <a:rPr lang="pt-PT" b="1" dirty="0" smtClean="0"/>
            <a:t>Exportações</a:t>
          </a:r>
          <a:endParaRPr lang="pt-PT" b="1" dirty="0"/>
        </a:p>
      </dgm:t>
    </dgm:pt>
    <dgm:pt modelId="{BBCF27C6-8AB5-4EB2-B20D-BA83F5C73E6E}" type="parTrans" cxnId="{84197BBB-F5B3-4EC3-B2D1-00A1CD17783B}">
      <dgm:prSet/>
      <dgm:spPr/>
      <dgm:t>
        <a:bodyPr/>
        <a:lstStyle/>
        <a:p>
          <a:endParaRPr lang="pt-PT"/>
        </a:p>
      </dgm:t>
    </dgm:pt>
    <dgm:pt modelId="{925FB9F5-A2EE-4385-B99A-9E3B86E213A7}" type="sibTrans" cxnId="{84197BBB-F5B3-4EC3-B2D1-00A1CD17783B}">
      <dgm:prSet/>
      <dgm:spPr/>
      <dgm:t>
        <a:bodyPr/>
        <a:lstStyle/>
        <a:p>
          <a:endParaRPr lang="pt-PT"/>
        </a:p>
      </dgm:t>
    </dgm:pt>
    <dgm:pt modelId="{27098E8D-A8A5-49AF-BEF7-2FC469EFE67B}">
      <dgm:prSet phldrT="[Texto]"/>
      <dgm:spPr>
        <a:solidFill>
          <a:schemeClr val="accent2">
            <a:lumMod val="60000"/>
            <a:lumOff val="40000"/>
          </a:schemeClr>
        </a:solidFill>
        <a:ln>
          <a:noFill/>
        </a:ln>
      </dgm:spPr>
      <dgm:t>
        <a:bodyPr/>
        <a:lstStyle/>
        <a:p>
          <a:r>
            <a:rPr lang="pt-PT" b="1" dirty="0" smtClean="0"/>
            <a:t>Importações</a:t>
          </a:r>
          <a:endParaRPr lang="pt-PT" b="1" dirty="0"/>
        </a:p>
      </dgm:t>
    </dgm:pt>
    <dgm:pt modelId="{1C3FFF6A-D03B-4512-BD7A-31FEF404D391}" type="parTrans" cxnId="{CDB9C8DD-35B6-4EBE-B796-C54A5C3079F4}">
      <dgm:prSet/>
      <dgm:spPr/>
      <dgm:t>
        <a:bodyPr/>
        <a:lstStyle/>
        <a:p>
          <a:endParaRPr lang="pt-PT"/>
        </a:p>
      </dgm:t>
    </dgm:pt>
    <dgm:pt modelId="{2DFF157E-7AE5-4E74-9B98-C7C9D7A772D9}" type="sibTrans" cxnId="{CDB9C8DD-35B6-4EBE-B796-C54A5C3079F4}">
      <dgm:prSet/>
      <dgm:spPr/>
      <dgm:t>
        <a:bodyPr/>
        <a:lstStyle/>
        <a:p>
          <a:endParaRPr lang="pt-PT"/>
        </a:p>
      </dgm:t>
    </dgm:pt>
    <dgm:pt modelId="{4888187E-2586-4BD7-9B0F-4AC7CB052C99}">
      <dgm:prSet/>
      <dgm:spPr>
        <a:solidFill>
          <a:schemeClr val="accent2"/>
        </a:solidFill>
      </dgm:spPr>
      <dgm:t>
        <a:bodyPr/>
        <a:lstStyle/>
        <a:p>
          <a:endParaRPr lang="pt-PT" dirty="0"/>
        </a:p>
      </dgm:t>
    </dgm:pt>
    <dgm:pt modelId="{B4863A18-56C1-4399-A2F1-1C94ED33BE52}" type="parTrans" cxnId="{4BCB345F-CCC1-43F9-B137-49BEDC88EB75}">
      <dgm:prSet/>
      <dgm:spPr/>
      <dgm:t>
        <a:bodyPr/>
        <a:lstStyle/>
        <a:p>
          <a:endParaRPr lang="pt-PT"/>
        </a:p>
      </dgm:t>
    </dgm:pt>
    <dgm:pt modelId="{49567578-3B20-418A-8410-3A687071833B}" type="sibTrans" cxnId="{4BCB345F-CCC1-43F9-B137-49BEDC88EB75}">
      <dgm:prSet/>
      <dgm:spPr/>
      <dgm:t>
        <a:bodyPr/>
        <a:lstStyle/>
        <a:p>
          <a:endParaRPr lang="pt-PT"/>
        </a:p>
      </dgm:t>
    </dgm:pt>
    <dgm:pt modelId="{2C0DC167-AD92-44CD-B675-64BB28E3E84C}">
      <dgm:prSet/>
      <dgm:spPr>
        <a:solidFill>
          <a:schemeClr val="accent2"/>
        </a:solidFill>
      </dgm:spPr>
      <dgm:t>
        <a:bodyPr/>
        <a:lstStyle/>
        <a:p>
          <a:endParaRPr lang="pt-PT" dirty="0"/>
        </a:p>
      </dgm:t>
    </dgm:pt>
    <dgm:pt modelId="{5993F8BB-D3C6-4DA4-9079-0308714DF758}" type="parTrans" cxnId="{F7AFC5AB-CB0A-4863-A271-39BF0E50915A}">
      <dgm:prSet/>
      <dgm:spPr/>
      <dgm:t>
        <a:bodyPr/>
        <a:lstStyle/>
        <a:p>
          <a:endParaRPr lang="pt-PT"/>
        </a:p>
      </dgm:t>
    </dgm:pt>
    <dgm:pt modelId="{5D031CB1-F5E4-4E76-B8AE-C11042CFD345}" type="sibTrans" cxnId="{F7AFC5AB-CB0A-4863-A271-39BF0E50915A}">
      <dgm:prSet/>
      <dgm:spPr/>
      <dgm:t>
        <a:bodyPr/>
        <a:lstStyle/>
        <a:p>
          <a:endParaRPr lang="pt-PT"/>
        </a:p>
      </dgm:t>
    </dgm:pt>
    <dgm:pt modelId="{8C78618D-1015-450D-A1AA-E7F1319C3C4E}">
      <dgm:prSet/>
      <dgm:spPr>
        <a:solidFill>
          <a:schemeClr val="accent2"/>
        </a:solidFill>
      </dgm:spPr>
      <dgm:t>
        <a:bodyPr/>
        <a:lstStyle/>
        <a:p>
          <a:endParaRPr lang="pt-PT" dirty="0"/>
        </a:p>
      </dgm:t>
    </dgm:pt>
    <dgm:pt modelId="{D88182E0-36CD-4D16-B3C8-525D2725E593}" type="parTrans" cxnId="{7E45E331-E5A3-488F-BC30-1EC3877899C1}">
      <dgm:prSet/>
      <dgm:spPr/>
      <dgm:t>
        <a:bodyPr/>
        <a:lstStyle/>
        <a:p>
          <a:endParaRPr lang="pt-PT"/>
        </a:p>
      </dgm:t>
    </dgm:pt>
    <dgm:pt modelId="{4D3F8084-DA75-4331-A21F-B87C222FE13B}" type="sibTrans" cxnId="{7E45E331-E5A3-488F-BC30-1EC3877899C1}">
      <dgm:prSet/>
      <dgm:spPr/>
      <dgm:t>
        <a:bodyPr/>
        <a:lstStyle/>
        <a:p>
          <a:endParaRPr lang="pt-PT"/>
        </a:p>
      </dgm:t>
    </dgm:pt>
    <dgm:pt modelId="{1604FD0D-E3E8-422D-AE24-73EBB13764E0}" type="pres">
      <dgm:prSet presAssocID="{6EF447CB-F463-4A55-904B-5276A1089729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040ECC45-327B-4CCB-BA6D-91D1D16E5284}" type="pres">
      <dgm:prSet presAssocID="{6EF447CB-F463-4A55-904B-5276A1089729}" presName="dummyMaxCanvas" presStyleCnt="0"/>
      <dgm:spPr/>
    </dgm:pt>
    <dgm:pt modelId="{9BA92EB6-EC9A-48DE-B894-F72D7FA2F1EC}" type="pres">
      <dgm:prSet presAssocID="{6EF447CB-F463-4A55-904B-5276A1089729}" presName="parentComposite" presStyleCnt="0"/>
      <dgm:spPr/>
    </dgm:pt>
    <dgm:pt modelId="{3FEF877A-5D3B-461C-A3D5-50C0F5FC3821}" type="pres">
      <dgm:prSet presAssocID="{6EF447CB-F463-4A55-904B-5276A1089729}" presName="parent1" presStyleLbl="alignAccFollowNode1" presStyleIdx="0" presStyleCnt="4" custLinFactNeighborX="2481" custLinFactNeighborY="35437">
        <dgm:presLayoutVars>
          <dgm:chMax val="4"/>
        </dgm:presLayoutVars>
      </dgm:prSet>
      <dgm:spPr/>
      <dgm:t>
        <a:bodyPr/>
        <a:lstStyle/>
        <a:p>
          <a:endParaRPr lang="pt-PT"/>
        </a:p>
      </dgm:t>
    </dgm:pt>
    <dgm:pt modelId="{07A4689F-623B-4498-AF45-2299A544CC0D}" type="pres">
      <dgm:prSet presAssocID="{6EF447CB-F463-4A55-904B-5276A1089729}" presName="parent2" presStyleLbl="alignAccFollowNode1" presStyleIdx="1" presStyleCnt="4" custLinFactNeighborX="2481" custLinFactNeighborY="35437">
        <dgm:presLayoutVars>
          <dgm:chMax val="4"/>
        </dgm:presLayoutVars>
      </dgm:prSet>
      <dgm:spPr/>
      <dgm:t>
        <a:bodyPr/>
        <a:lstStyle/>
        <a:p>
          <a:endParaRPr lang="pt-PT"/>
        </a:p>
      </dgm:t>
    </dgm:pt>
    <dgm:pt modelId="{F517A4DA-FBFE-4B21-8F87-F67613019C94}" type="pres">
      <dgm:prSet presAssocID="{6EF447CB-F463-4A55-904B-5276A1089729}" presName="childrenComposite" presStyleCnt="0"/>
      <dgm:spPr/>
    </dgm:pt>
    <dgm:pt modelId="{B58DE7B5-93B2-4F51-BCFD-5FF2D0CE376C}" type="pres">
      <dgm:prSet presAssocID="{6EF447CB-F463-4A55-904B-5276A1089729}" presName="dummyMaxCanvas_ChildArea" presStyleCnt="0"/>
      <dgm:spPr/>
    </dgm:pt>
    <dgm:pt modelId="{ABDEDB9B-6AC8-45C1-94DE-62D222B4EFFA}" type="pres">
      <dgm:prSet presAssocID="{6EF447CB-F463-4A55-904B-5276A1089729}" presName="fulcrum" presStyleLbl="alignAccFollowNode1" presStyleIdx="2" presStyleCnt="4"/>
      <dgm:spPr>
        <a:solidFill>
          <a:schemeClr val="accent2">
            <a:lumMod val="60000"/>
            <a:lumOff val="40000"/>
          </a:schemeClr>
        </a:solidFill>
        <a:ln>
          <a:noFill/>
        </a:ln>
      </dgm:spPr>
    </dgm:pt>
    <dgm:pt modelId="{F9823A20-96BD-4F48-B9DA-BD0A930287CD}" type="pres">
      <dgm:prSet presAssocID="{6EF447CB-F463-4A55-904B-5276A1089729}" presName="balance_21" presStyleLbl="alignAccFollowNode1" presStyleIdx="3" presStyleCnt="4">
        <dgm:presLayoutVars>
          <dgm:bulletEnabled val="1"/>
        </dgm:presLayoutVars>
      </dgm:prSet>
      <dgm:spPr>
        <a:solidFill>
          <a:schemeClr val="accent2">
            <a:lumMod val="60000"/>
            <a:lumOff val="40000"/>
          </a:schemeClr>
        </a:solidFill>
        <a:ln>
          <a:noFill/>
        </a:ln>
      </dgm:spPr>
    </dgm:pt>
    <dgm:pt modelId="{37A204F6-F733-4194-ABBA-257B3C98F61E}" type="pres">
      <dgm:prSet presAssocID="{6EF447CB-F463-4A55-904B-5276A1089729}" presName="left_21_1" presStyleLbl="node1" presStyleIdx="0" presStyleCnt="3" custScaleY="61856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109F3D7E-E76D-4F51-BAAD-4875DC9ED941}" type="pres">
      <dgm:prSet presAssocID="{6EF447CB-F463-4A55-904B-5276A1089729}" presName="left_21_2" presStyleLbl="node1" presStyleIdx="1" presStyleCnt="3" custScaleY="61856" custLinFactNeighborX="3930" custLinFactNeighborY="25025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77CA2701-A27E-42A5-8D85-7F798701CCD3}" type="pres">
      <dgm:prSet presAssocID="{6EF447CB-F463-4A55-904B-5276A1089729}" presName="right_21_1" presStyleLbl="node1" presStyleIdx="2" presStyleCnt="3" custScaleY="61856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355CF0AD-D9C1-4743-A171-382B4577E28E}" type="presOf" srcId="{02D25BF5-0610-4826-8F66-E538478CDF1A}" destId="{3FEF877A-5D3B-461C-A3D5-50C0F5FC3821}" srcOrd="0" destOrd="0" presId="urn:microsoft.com/office/officeart/2005/8/layout/balance1"/>
    <dgm:cxn modelId="{4BCB345F-CCC1-43F9-B137-49BEDC88EB75}" srcId="{02D25BF5-0610-4826-8F66-E538478CDF1A}" destId="{4888187E-2586-4BD7-9B0F-4AC7CB052C99}" srcOrd="0" destOrd="0" parTransId="{B4863A18-56C1-4399-A2F1-1C94ED33BE52}" sibTransId="{49567578-3B20-418A-8410-3A687071833B}"/>
    <dgm:cxn modelId="{F7AFC5AB-CB0A-4863-A271-39BF0E50915A}" srcId="{02D25BF5-0610-4826-8F66-E538478CDF1A}" destId="{2C0DC167-AD92-44CD-B675-64BB28E3E84C}" srcOrd="1" destOrd="0" parTransId="{5993F8BB-D3C6-4DA4-9079-0308714DF758}" sibTransId="{5D031CB1-F5E4-4E76-B8AE-C11042CFD345}"/>
    <dgm:cxn modelId="{4A8FFF51-ED87-4DA5-8F33-65A356F2AEBD}" type="presOf" srcId="{4888187E-2586-4BD7-9B0F-4AC7CB052C99}" destId="{37A204F6-F733-4194-ABBA-257B3C98F61E}" srcOrd="0" destOrd="0" presId="urn:microsoft.com/office/officeart/2005/8/layout/balance1"/>
    <dgm:cxn modelId="{7E45E331-E5A3-488F-BC30-1EC3877899C1}" srcId="{27098E8D-A8A5-49AF-BEF7-2FC469EFE67B}" destId="{8C78618D-1015-450D-A1AA-E7F1319C3C4E}" srcOrd="0" destOrd="0" parTransId="{D88182E0-36CD-4D16-B3C8-525D2725E593}" sibTransId="{4D3F8084-DA75-4331-A21F-B87C222FE13B}"/>
    <dgm:cxn modelId="{CDB9C8DD-35B6-4EBE-B796-C54A5C3079F4}" srcId="{6EF447CB-F463-4A55-904B-5276A1089729}" destId="{27098E8D-A8A5-49AF-BEF7-2FC469EFE67B}" srcOrd="1" destOrd="0" parTransId="{1C3FFF6A-D03B-4512-BD7A-31FEF404D391}" sibTransId="{2DFF157E-7AE5-4E74-9B98-C7C9D7A772D9}"/>
    <dgm:cxn modelId="{84197BBB-F5B3-4EC3-B2D1-00A1CD17783B}" srcId="{6EF447CB-F463-4A55-904B-5276A1089729}" destId="{02D25BF5-0610-4826-8F66-E538478CDF1A}" srcOrd="0" destOrd="0" parTransId="{BBCF27C6-8AB5-4EB2-B20D-BA83F5C73E6E}" sibTransId="{925FB9F5-A2EE-4385-B99A-9E3B86E213A7}"/>
    <dgm:cxn modelId="{F8F22631-94E1-4EF3-BDD6-517B9F897617}" type="presOf" srcId="{8C78618D-1015-450D-A1AA-E7F1319C3C4E}" destId="{77CA2701-A27E-42A5-8D85-7F798701CCD3}" srcOrd="0" destOrd="0" presId="urn:microsoft.com/office/officeart/2005/8/layout/balance1"/>
    <dgm:cxn modelId="{2ABDD628-3847-4F44-921A-81C671CE7CC6}" type="presOf" srcId="{6EF447CB-F463-4A55-904B-5276A1089729}" destId="{1604FD0D-E3E8-422D-AE24-73EBB13764E0}" srcOrd="0" destOrd="0" presId="urn:microsoft.com/office/officeart/2005/8/layout/balance1"/>
    <dgm:cxn modelId="{4C917202-55E2-4EF2-94DF-303816B971C0}" type="presOf" srcId="{2C0DC167-AD92-44CD-B675-64BB28E3E84C}" destId="{109F3D7E-E76D-4F51-BAAD-4875DC9ED941}" srcOrd="0" destOrd="0" presId="urn:microsoft.com/office/officeart/2005/8/layout/balance1"/>
    <dgm:cxn modelId="{4EF031E8-6AF6-4B3D-BBE3-75D63273F1ED}" type="presOf" srcId="{27098E8D-A8A5-49AF-BEF7-2FC469EFE67B}" destId="{07A4689F-623B-4498-AF45-2299A544CC0D}" srcOrd="0" destOrd="0" presId="urn:microsoft.com/office/officeart/2005/8/layout/balance1"/>
    <dgm:cxn modelId="{93887FF7-5ADD-430D-A17A-C755BACA6EBB}" type="presParOf" srcId="{1604FD0D-E3E8-422D-AE24-73EBB13764E0}" destId="{040ECC45-327B-4CCB-BA6D-91D1D16E5284}" srcOrd="0" destOrd="0" presId="urn:microsoft.com/office/officeart/2005/8/layout/balance1"/>
    <dgm:cxn modelId="{773356C9-9E03-4465-AC55-CD442EA899A0}" type="presParOf" srcId="{1604FD0D-E3E8-422D-AE24-73EBB13764E0}" destId="{9BA92EB6-EC9A-48DE-B894-F72D7FA2F1EC}" srcOrd="1" destOrd="0" presId="urn:microsoft.com/office/officeart/2005/8/layout/balance1"/>
    <dgm:cxn modelId="{DEBA9DE6-C8EA-4329-8F0B-3D17957CAB6F}" type="presParOf" srcId="{9BA92EB6-EC9A-48DE-B894-F72D7FA2F1EC}" destId="{3FEF877A-5D3B-461C-A3D5-50C0F5FC3821}" srcOrd="0" destOrd="0" presId="urn:microsoft.com/office/officeart/2005/8/layout/balance1"/>
    <dgm:cxn modelId="{DFE66A14-D9AC-432E-9DDE-2F2D33AD1BE7}" type="presParOf" srcId="{9BA92EB6-EC9A-48DE-B894-F72D7FA2F1EC}" destId="{07A4689F-623B-4498-AF45-2299A544CC0D}" srcOrd="1" destOrd="0" presId="urn:microsoft.com/office/officeart/2005/8/layout/balance1"/>
    <dgm:cxn modelId="{2027CC03-12D6-4678-BD0D-9122C5614D1F}" type="presParOf" srcId="{1604FD0D-E3E8-422D-AE24-73EBB13764E0}" destId="{F517A4DA-FBFE-4B21-8F87-F67613019C94}" srcOrd="2" destOrd="0" presId="urn:microsoft.com/office/officeart/2005/8/layout/balance1"/>
    <dgm:cxn modelId="{E6A25811-F6D8-4EE1-A7B5-9D2FD6A7224C}" type="presParOf" srcId="{F517A4DA-FBFE-4B21-8F87-F67613019C94}" destId="{B58DE7B5-93B2-4F51-BCFD-5FF2D0CE376C}" srcOrd="0" destOrd="0" presId="urn:microsoft.com/office/officeart/2005/8/layout/balance1"/>
    <dgm:cxn modelId="{1F657AB2-6352-4581-B610-D9B735E5B400}" type="presParOf" srcId="{F517A4DA-FBFE-4B21-8F87-F67613019C94}" destId="{ABDEDB9B-6AC8-45C1-94DE-62D222B4EFFA}" srcOrd="1" destOrd="0" presId="urn:microsoft.com/office/officeart/2005/8/layout/balance1"/>
    <dgm:cxn modelId="{2BBFFCC3-0008-4795-8C06-86F568900409}" type="presParOf" srcId="{F517A4DA-FBFE-4B21-8F87-F67613019C94}" destId="{F9823A20-96BD-4F48-B9DA-BD0A930287CD}" srcOrd="2" destOrd="0" presId="urn:microsoft.com/office/officeart/2005/8/layout/balance1"/>
    <dgm:cxn modelId="{51E3CB69-0081-4B8F-9D0D-B61D0D4E30BE}" type="presParOf" srcId="{F517A4DA-FBFE-4B21-8F87-F67613019C94}" destId="{37A204F6-F733-4194-ABBA-257B3C98F61E}" srcOrd="3" destOrd="0" presId="urn:microsoft.com/office/officeart/2005/8/layout/balance1"/>
    <dgm:cxn modelId="{AABB346C-BB9F-4E76-944B-2FB7B37EE7E0}" type="presParOf" srcId="{F517A4DA-FBFE-4B21-8F87-F67613019C94}" destId="{109F3D7E-E76D-4F51-BAAD-4875DC9ED941}" srcOrd="4" destOrd="0" presId="urn:microsoft.com/office/officeart/2005/8/layout/balance1"/>
    <dgm:cxn modelId="{673A0C7D-419B-4FA9-876E-6C20995B8930}" type="presParOf" srcId="{F517A4DA-FBFE-4B21-8F87-F67613019C94}" destId="{77CA2701-A27E-42A5-8D85-7F798701CCD3}" srcOrd="5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EF447CB-F463-4A55-904B-5276A1089729}" type="doc">
      <dgm:prSet loTypeId="urn:microsoft.com/office/officeart/2005/8/layout/balance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02D25BF5-0610-4826-8F66-E538478CDF1A}">
      <dgm:prSet phldrT="[Texto]"/>
      <dgm:spPr>
        <a:solidFill>
          <a:schemeClr val="accent2">
            <a:lumMod val="60000"/>
            <a:lumOff val="40000"/>
            <a:alpha val="90000"/>
          </a:schemeClr>
        </a:solidFill>
        <a:ln>
          <a:noFill/>
        </a:ln>
      </dgm:spPr>
      <dgm:t>
        <a:bodyPr/>
        <a:lstStyle/>
        <a:p>
          <a:r>
            <a:rPr lang="pt-PT" b="1" dirty="0" smtClean="0"/>
            <a:t>Exportações</a:t>
          </a:r>
          <a:endParaRPr lang="pt-PT" b="1" dirty="0"/>
        </a:p>
      </dgm:t>
    </dgm:pt>
    <dgm:pt modelId="{BBCF27C6-8AB5-4EB2-B20D-BA83F5C73E6E}" type="parTrans" cxnId="{84197BBB-F5B3-4EC3-B2D1-00A1CD17783B}">
      <dgm:prSet/>
      <dgm:spPr/>
      <dgm:t>
        <a:bodyPr/>
        <a:lstStyle/>
        <a:p>
          <a:endParaRPr lang="pt-PT"/>
        </a:p>
      </dgm:t>
    </dgm:pt>
    <dgm:pt modelId="{925FB9F5-A2EE-4385-B99A-9E3B86E213A7}" type="sibTrans" cxnId="{84197BBB-F5B3-4EC3-B2D1-00A1CD17783B}">
      <dgm:prSet/>
      <dgm:spPr/>
      <dgm:t>
        <a:bodyPr/>
        <a:lstStyle/>
        <a:p>
          <a:endParaRPr lang="pt-PT"/>
        </a:p>
      </dgm:t>
    </dgm:pt>
    <dgm:pt modelId="{27098E8D-A8A5-49AF-BEF7-2FC469EFE67B}">
      <dgm:prSet phldrT="[Texto]"/>
      <dgm:spPr>
        <a:solidFill>
          <a:schemeClr val="accent2">
            <a:lumMod val="60000"/>
            <a:lumOff val="40000"/>
            <a:alpha val="90000"/>
          </a:schemeClr>
        </a:solidFill>
        <a:ln>
          <a:noFill/>
        </a:ln>
      </dgm:spPr>
      <dgm:t>
        <a:bodyPr/>
        <a:lstStyle/>
        <a:p>
          <a:r>
            <a:rPr lang="pt-PT" b="1" dirty="0" smtClean="0"/>
            <a:t>Importações</a:t>
          </a:r>
          <a:endParaRPr lang="pt-PT" b="1" dirty="0"/>
        </a:p>
      </dgm:t>
    </dgm:pt>
    <dgm:pt modelId="{1C3FFF6A-D03B-4512-BD7A-31FEF404D391}" type="parTrans" cxnId="{CDB9C8DD-35B6-4EBE-B796-C54A5C3079F4}">
      <dgm:prSet/>
      <dgm:spPr/>
      <dgm:t>
        <a:bodyPr/>
        <a:lstStyle/>
        <a:p>
          <a:endParaRPr lang="pt-PT"/>
        </a:p>
      </dgm:t>
    </dgm:pt>
    <dgm:pt modelId="{2DFF157E-7AE5-4E74-9B98-C7C9D7A772D9}" type="sibTrans" cxnId="{CDB9C8DD-35B6-4EBE-B796-C54A5C3079F4}">
      <dgm:prSet/>
      <dgm:spPr/>
      <dgm:t>
        <a:bodyPr/>
        <a:lstStyle/>
        <a:p>
          <a:endParaRPr lang="pt-PT"/>
        </a:p>
      </dgm:t>
    </dgm:pt>
    <dgm:pt modelId="{4888187E-2586-4BD7-9B0F-4AC7CB052C99}">
      <dgm:prSet/>
      <dgm:spPr>
        <a:solidFill>
          <a:schemeClr val="accent2"/>
        </a:solidFill>
      </dgm:spPr>
      <dgm:t>
        <a:bodyPr/>
        <a:lstStyle/>
        <a:p>
          <a:endParaRPr lang="pt-PT" dirty="0"/>
        </a:p>
      </dgm:t>
    </dgm:pt>
    <dgm:pt modelId="{B4863A18-56C1-4399-A2F1-1C94ED33BE52}" type="parTrans" cxnId="{4BCB345F-CCC1-43F9-B137-49BEDC88EB75}">
      <dgm:prSet/>
      <dgm:spPr/>
      <dgm:t>
        <a:bodyPr/>
        <a:lstStyle/>
        <a:p>
          <a:endParaRPr lang="pt-PT"/>
        </a:p>
      </dgm:t>
    </dgm:pt>
    <dgm:pt modelId="{49567578-3B20-418A-8410-3A687071833B}" type="sibTrans" cxnId="{4BCB345F-CCC1-43F9-B137-49BEDC88EB75}">
      <dgm:prSet/>
      <dgm:spPr/>
      <dgm:t>
        <a:bodyPr/>
        <a:lstStyle/>
        <a:p>
          <a:endParaRPr lang="pt-PT"/>
        </a:p>
      </dgm:t>
    </dgm:pt>
    <dgm:pt modelId="{4EC24472-0E4C-44AC-B969-6F3219098706}">
      <dgm:prSet/>
      <dgm:spPr>
        <a:solidFill>
          <a:schemeClr val="accent2"/>
        </a:solidFill>
      </dgm:spPr>
      <dgm:t>
        <a:bodyPr/>
        <a:lstStyle/>
        <a:p>
          <a:endParaRPr lang="pt-PT" dirty="0"/>
        </a:p>
      </dgm:t>
    </dgm:pt>
    <dgm:pt modelId="{E0CE5350-E603-4F80-80A6-313B0701070E}" type="parTrans" cxnId="{882BC22A-B172-4D85-BE8D-52C826C01A4C}">
      <dgm:prSet/>
      <dgm:spPr/>
      <dgm:t>
        <a:bodyPr/>
        <a:lstStyle/>
        <a:p>
          <a:endParaRPr lang="pt-PT"/>
        </a:p>
      </dgm:t>
    </dgm:pt>
    <dgm:pt modelId="{17E4232E-8565-4F48-9284-014CDB684615}" type="sibTrans" cxnId="{882BC22A-B172-4D85-BE8D-52C826C01A4C}">
      <dgm:prSet/>
      <dgm:spPr/>
      <dgm:t>
        <a:bodyPr/>
        <a:lstStyle/>
        <a:p>
          <a:endParaRPr lang="pt-PT"/>
        </a:p>
      </dgm:t>
    </dgm:pt>
    <dgm:pt modelId="{8C78618D-1015-450D-A1AA-E7F1319C3C4E}">
      <dgm:prSet/>
      <dgm:spPr>
        <a:solidFill>
          <a:schemeClr val="accent2"/>
        </a:solidFill>
      </dgm:spPr>
      <dgm:t>
        <a:bodyPr/>
        <a:lstStyle/>
        <a:p>
          <a:endParaRPr lang="pt-PT" dirty="0"/>
        </a:p>
      </dgm:t>
    </dgm:pt>
    <dgm:pt modelId="{D88182E0-36CD-4D16-B3C8-525D2725E593}" type="parTrans" cxnId="{7E45E331-E5A3-488F-BC30-1EC3877899C1}">
      <dgm:prSet/>
      <dgm:spPr/>
      <dgm:t>
        <a:bodyPr/>
        <a:lstStyle/>
        <a:p>
          <a:endParaRPr lang="pt-PT"/>
        </a:p>
      </dgm:t>
    </dgm:pt>
    <dgm:pt modelId="{4D3F8084-DA75-4331-A21F-B87C222FE13B}" type="sibTrans" cxnId="{7E45E331-E5A3-488F-BC30-1EC3877899C1}">
      <dgm:prSet/>
      <dgm:spPr/>
      <dgm:t>
        <a:bodyPr/>
        <a:lstStyle/>
        <a:p>
          <a:endParaRPr lang="pt-PT"/>
        </a:p>
      </dgm:t>
    </dgm:pt>
    <dgm:pt modelId="{1604FD0D-E3E8-422D-AE24-73EBB13764E0}" type="pres">
      <dgm:prSet presAssocID="{6EF447CB-F463-4A55-904B-5276A1089729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040ECC45-327B-4CCB-BA6D-91D1D16E5284}" type="pres">
      <dgm:prSet presAssocID="{6EF447CB-F463-4A55-904B-5276A1089729}" presName="dummyMaxCanvas" presStyleCnt="0"/>
      <dgm:spPr/>
    </dgm:pt>
    <dgm:pt modelId="{9BA92EB6-EC9A-48DE-B894-F72D7FA2F1EC}" type="pres">
      <dgm:prSet presAssocID="{6EF447CB-F463-4A55-904B-5276A1089729}" presName="parentComposite" presStyleCnt="0"/>
      <dgm:spPr/>
    </dgm:pt>
    <dgm:pt modelId="{3FEF877A-5D3B-461C-A3D5-50C0F5FC3821}" type="pres">
      <dgm:prSet presAssocID="{6EF447CB-F463-4A55-904B-5276A1089729}" presName="parent1" presStyleLbl="alignAccFollowNode1" presStyleIdx="0" presStyleCnt="4" custLinFactNeighborX="2481" custLinFactNeighborY="35437">
        <dgm:presLayoutVars>
          <dgm:chMax val="4"/>
        </dgm:presLayoutVars>
      </dgm:prSet>
      <dgm:spPr/>
      <dgm:t>
        <a:bodyPr/>
        <a:lstStyle/>
        <a:p>
          <a:endParaRPr lang="pt-PT"/>
        </a:p>
      </dgm:t>
    </dgm:pt>
    <dgm:pt modelId="{07A4689F-623B-4498-AF45-2299A544CC0D}" type="pres">
      <dgm:prSet presAssocID="{6EF447CB-F463-4A55-904B-5276A1089729}" presName="parent2" presStyleLbl="alignAccFollowNode1" presStyleIdx="1" presStyleCnt="4" custLinFactNeighborX="2481" custLinFactNeighborY="35437">
        <dgm:presLayoutVars>
          <dgm:chMax val="4"/>
        </dgm:presLayoutVars>
      </dgm:prSet>
      <dgm:spPr/>
      <dgm:t>
        <a:bodyPr/>
        <a:lstStyle/>
        <a:p>
          <a:endParaRPr lang="pt-PT"/>
        </a:p>
      </dgm:t>
    </dgm:pt>
    <dgm:pt modelId="{F517A4DA-FBFE-4B21-8F87-F67613019C94}" type="pres">
      <dgm:prSet presAssocID="{6EF447CB-F463-4A55-904B-5276A1089729}" presName="childrenComposite" presStyleCnt="0"/>
      <dgm:spPr/>
    </dgm:pt>
    <dgm:pt modelId="{B58DE7B5-93B2-4F51-BCFD-5FF2D0CE376C}" type="pres">
      <dgm:prSet presAssocID="{6EF447CB-F463-4A55-904B-5276A1089729}" presName="dummyMaxCanvas_ChildArea" presStyleCnt="0"/>
      <dgm:spPr/>
    </dgm:pt>
    <dgm:pt modelId="{ABDEDB9B-6AC8-45C1-94DE-62D222B4EFFA}" type="pres">
      <dgm:prSet presAssocID="{6EF447CB-F463-4A55-904B-5276A1089729}" presName="fulcrum" presStyleLbl="alignAccFollowNode1" presStyleIdx="2" presStyleCnt="4"/>
      <dgm:spPr>
        <a:solidFill>
          <a:schemeClr val="accent2">
            <a:lumMod val="60000"/>
            <a:lumOff val="40000"/>
            <a:alpha val="90000"/>
          </a:schemeClr>
        </a:solidFill>
        <a:ln>
          <a:noFill/>
        </a:ln>
      </dgm:spPr>
    </dgm:pt>
    <dgm:pt modelId="{6174D406-A6FF-41DC-B320-2431F8F88DEE}" type="pres">
      <dgm:prSet presAssocID="{6EF447CB-F463-4A55-904B-5276A1089729}" presName="balance_12" presStyleLbl="alignAccFollowNode1" presStyleIdx="3" presStyleCnt="4">
        <dgm:presLayoutVars>
          <dgm:bulletEnabled val="1"/>
        </dgm:presLayoutVars>
      </dgm:prSet>
      <dgm:spPr>
        <a:solidFill>
          <a:schemeClr val="accent2">
            <a:lumMod val="60000"/>
            <a:lumOff val="40000"/>
            <a:alpha val="90000"/>
          </a:schemeClr>
        </a:solidFill>
        <a:ln>
          <a:noFill/>
        </a:ln>
      </dgm:spPr>
    </dgm:pt>
    <dgm:pt modelId="{C24F3E5E-2150-4035-A6C9-6DAD73952251}" type="pres">
      <dgm:prSet presAssocID="{6EF447CB-F463-4A55-904B-5276A1089729}" presName="right_12_1" presStyleLbl="node1" presStyleIdx="0" presStyleCnt="3" custScaleY="59892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13D39C47-10A7-4FB2-B506-7628513FE533}" type="pres">
      <dgm:prSet presAssocID="{6EF447CB-F463-4A55-904B-5276A1089729}" presName="right_12_2" presStyleLbl="node1" presStyleIdx="1" presStyleCnt="3" custScaleY="59892" custLinFactNeighborX="-580" custLinFactNeighborY="2404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21F56459-3B9E-412E-BB13-280E7D58B384}" type="pres">
      <dgm:prSet presAssocID="{6EF447CB-F463-4A55-904B-5276A1089729}" presName="left_12_1" presStyleLbl="node1" presStyleIdx="2" presStyleCnt="3" custScaleY="59892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0D3A1F75-FDCF-4CA3-BC78-8D4E2C44ACE5}" type="presOf" srcId="{4EC24472-0E4C-44AC-B969-6F3219098706}" destId="{13D39C47-10A7-4FB2-B506-7628513FE533}" srcOrd="0" destOrd="0" presId="urn:microsoft.com/office/officeart/2005/8/layout/balance1"/>
    <dgm:cxn modelId="{2BAAE3C6-C439-4726-81F9-3877430D01E8}" type="presOf" srcId="{4888187E-2586-4BD7-9B0F-4AC7CB052C99}" destId="{21F56459-3B9E-412E-BB13-280E7D58B384}" srcOrd="0" destOrd="0" presId="urn:microsoft.com/office/officeart/2005/8/layout/balance1"/>
    <dgm:cxn modelId="{FDDE4537-D9C1-43F6-A44A-7D4BDABF1C4A}" type="presOf" srcId="{27098E8D-A8A5-49AF-BEF7-2FC469EFE67B}" destId="{07A4689F-623B-4498-AF45-2299A544CC0D}" srcOrd="0" destOrd="0" presId="urn:microsoft.com/office/officeart/2005/8/layout/balance1"/>
    <dgm:cxn modelId="{549C4A01-89C7-405F-8389-0B93520F2BCE}" type="presOf" srcId="{6EF447CB-F463-4A55-904B-5276A1089729}" destId="{1604FD0D-E3E8-422D-AE24-73EBB13764E0}" srcOrd="0" destOrd="0" presId="urn:microsoft.com/office/officeart/2005/8/layout/balance1"/>
    <dgm:cxn modelId="{4BCB345F-CCC1-43F9-B137-49BEDC88EB75}" srcId="{02D25BF5-0610-4826-8F66-E538478CDF1A}" destId="{4888187E-2586-4BD7-9B0F-4AC7CB052C99}" srcOrd="0" destOrd="0" parTransId="{B4863A18-56C1-4399-A2F1-1C94ED33BE52}" sibTransId="{49567578-3B20-418A-8410-3A687071833B}"/>
    <dgm:cxn modelId="{C011BBFE-283D-4575-9305-71842AD5D4AA}" type="presOf" srcId="{8C78618D-1015-450D-A1AA-E7F1319C3C4E}" destId="{C24F3E5E-2150-4035-A6C9-6DAD73952251}" srcOrd="0" destOrd="0" presId="urn:microsoft.com/office/officeart/2005/8/layout/balance1"/>
    <dgm:cxn modelId="{882BC22A-B172-4D85-BE8D-52C826C01A4C}" srcId="{27098E8D-A8A5-49AF-BEF7-2FC469EFE67B}" destId="{4EC24472-0E4C-44AC-B969-6F3219098706}" srcOrd="1" destOrd="0" parTransId="{E0CE5350-E603-4F80-80A6-313B0701070E}" sibTransId="{17E4232E-8565-4F48-9284-014CDB684615}"/>
    <dgm:cxn modelId="{7E45E331-E5A3-488F-BC30-1EC3877899C1}" srcId="{27098E8D-A8A5-49AF-BEF7-2FC469EFE67B}" destId="{8C78618D-1015-450D-A1AA-E7F1319C3C4E}" srcOrd="0" destOrd="0" parTransId="{D88182E0-36CD-4D16-B3C8-525D2725E593}" sibTransId="{4D3F8084-DA75-4331-A21F-B87C222FE13B}"/>
    <dgm:cxn modelId="{CDB9C8DD-35B6-4EBE-B796-C54A5C3079F4}" srcId="{6EF447CB-F463-4A55-904B-5276A1089729}" destId="{27098E8D-A8A5-49AF-BEF7-2FC469EFE67B}" srcOrd="1" destOrd="0" parTransId="{1C3FFF6A-D03B-4512-BD7A-31FEF404D391}" sibTransId="{2DFF157E-7AE5-4E74-9B98-C7C9D7A772D9}"/>
    <dgm:cxn modelId="{3156C544-304C-4A41-9491-D872A5EEBD72}" type="presOf" srcId="{02D25BF5-0610-4826-8F66-E538478CDF1A}" destId="{3FEF877A-5D3B-461C-A3D5-50C0F5FC3821}" srcOrd="0" destOrd="0" presId="urn:microsoft.com/office/officeart/2005/8/layout/balance1"/>
    <dgm:cxn modelId="{84197BBB-F5B3-4EC3-B2D1-00A1CD17783B}" srcId="{6EF447CB-F463-4A55-904B-5276A1089729}" destId="{02D25BF5-0610-4826-8F66-E538478CDF1A}" srcOrd="0" destOrd="0" parTransId="{BBCF27C6-8AB5-4EB2-B20D-BA83F5C73E6E}" sibTransId="{925FB9F5-A2EE-4385-B99A-9E3B86E213A7}"/>
    <dgm:cxn modelId="{39FF4581-A376-4C51-A45F-2536AA0767B2}" type="presParOf" srcId="{1604FD0D-E3E8-422D-AE24-73EBB13764E0}" destId="{040ECC45-327B-4CCB-BA6D-91D1D16E5284}" srcOrd="0" destOrd="0" presId="urn:microsoft.com/office/officeart/2005/8/layout/balance1"/>
    <dgm:cxn modelId="{5E23021F-C1C1-4689-8BB6-A5595D584944}" type="presParOf" srcId="{1604FD0D-E3E8-422D-AE24-73EBB13764E0}" destId="{9BA92EB6-EC9A-48DE-B894-F72D7FA2F1EC}" srcOrd="1" destOrd="0" presId="urn:microsoft.com/office/officeart/2005/8/layout/balance1"/>
    <dgm:cxn modelId="{D290EE13-343A-4124-8F3D-C1B7F652D7FC}" type="presParOf" srcId="{9BA92EB6-EC9A-48DE-B894-F72D7FA2F1EC}" destId="{3FEF877A-5D3B-461C-A3D5-50C0F5FC3821}" srcOrd="0" destOrd="0" presId="urn:microsoft.com/office/officeart/2005/8/layout/balance1"/>
    <dgm:cxn modelId="{21CB3C5A-132B-441D-9DFD-E65FEC25D812}" type="presParOf" srcId="{9BA92EB6-EC9A-48DE-B894-F72D7FA2F1EC}" destId="{07A4689F-623B-4498-AF45-2299A544CC0D}" srcOrd="1" destOrd="0" presId="urn:microsoft.com/office/officeart/2005/8/layout/balance1"/>
    <dgm:cxn modelId="{B49E7285-73ED-48F6-93DC-5E7DAEAF1B2B}" type="presParOf" srcId="{1604FD0D-E3E8-422D-AE24-73EBB13764E0}" destId="{F517A4DA-FBFE-4B21-8F87-F67613019C94}" srcOrd="2" destOrd="0" presId="urn:microsoft.com/office/officeart/2005/8/layout/balance1"/>
    <dgm:cxn modelId="{C34BF47A-15B3-412F-B424-C91398858C1B}" type="presParOf" srcId="{F517A4DA-FBFE-4B21-8F87-F67613019C94}" destId="{B58DE7B5-93B2-4F51-BCFD-5FF2D0CE376C}" srcOrd="0" destOrd="0" presId="urn:microsoft.com/office/officeart/2005/8/layout/balance1"/>
    <dgm:cxn modelId="{8C4011AE-1CF7-43A5-A7CA-5E54B4485E35}" type="presParOf" srcId="{F517A4DA-FBFE-4B21-8F87-F67613019C94}" destId="{ABDEDB9B-6AC8-45C1-94DE-62D222B4EFFA}" srcOrd="1" destOrd="0" presId="urn:microsoft.com/office/officeart/2005/8/layout/balance1"/>
    <dgm:cxn modelId="{5BD5ACF0-74FF-47DF-BC56-B49022725F10}" type="presParOf" srcId="{F517A4DA-FBFE-4B21-8F87-F67613019C94}" destId="{6174D406-A6FF-41DC-B320-2431F8F88DEE}" srcOrd="2" destOrd="0" presId="urn:microsoft.com/office/officeart/2005/8/layout/balance1"/>
    <dgm:cxn modelId="{8B3E89C1-F28B-43DD-A301-766996F2E13A}" type="presParOf" srcId="{F517A4DA-FBFE-4B21-8F87-F67613019C94}" destId="{C24F3E5E-2150-4035-A6C9-6DAD73952251}" srcOrd="3" destOrd="0" presId="urn:microsoft.com/office/officeart/2005/8/layout/balance1"/>
    <dgm:cxn modelId="{E0CA4AE0-A7DA-4EBD-A8B5-AC5677696540}" type="presParOf" srcId="{F517A4DA-FBFE-4B21-8F87-F67613019C94}" destId="{13D39C47-10A7-4FB2-B506-7628513FE533}" srcOrd="4" destOrd="0" presId="urn:microsoft.com/office/officeart/2005/8/layout/balance1"/>
    <dgm:cxn modelId="{494BE411-357E-4201-B3C3-36A32A44A61B}" type="presParOf" srcId="{F517A4DA-FBFE-4B21-8F87-F67613019C94}" destId="{21F56459-3B9E-412E-BB13-280E7D58B384}" srcOrd="5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EF877A-5D3B-461C-A3D5-50C0F5FC3821}">
      <dsp:nvSpPr>
        <dsp:cNvPr id="0" name=""/>
        <dsp:cNvSpPr/>
      </dsp:nvSpPr>
      <dsp:spPr>
        <a:xfrm>
          <a:off x="1454980" y="163311"/>
          <a:ext cx="829532" cy="460851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000" b="1" kern="1200" dirty="0" smtClean="0"/>
            <a:t>Exportações</a:t>
          </a:r>
          <a:endParaRPr lang="pt-PT" sz="1000" b="1" kern="1200" dirty="0"/>
        </a:p>
      </dsp:txBody>
      <dsp:txXfrm>
        <a:off x="1454980" y="163311"/>
        <a:ext cx="829532" cy="460851"/>
      </dsp:txXfrm>
    </dsp:sp>
    <dsp:sp modelId="{07A4689F-623B-4498-AF45-2299A544CC0D}">
      <dsp:nvSpPr>
        <dsp:cNvPr id="0" name=""/>
        <dsp:cNvSpPr/>
      </dsp:nvSpPr>
      <dsp:spPr>
        <a:xfrm>
          <a:off x="2653193" y="163311"/>
          <a:ext cx="829532" cy="460851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000" b="1" kern="1200" dirty="0" smtClean="0"/>
            <a:t>Importações</a:t>
          </a:r>
          <a:endParaRPr lang="pt-PT" sz="1000" b="1" kern="1200" dirty="0"/>
        </a:p>
      </dsp:txBody>
      <dsp:txXfrm>
        <a:off x="2653193" y="163311"/>
        <a:ext cx="829532" cy="460851"/>
      </dsp:txXfrm>
    </dsp:sp>
    <dsp:sp modelId="{ABDEDB9B-6AC8-45C1-94DE-62D222B4EFFA}">
      <dsp:nvSpPr>
        <dsp:cNvPr id="0" name=""/>
        <dsp:cNvSpPr/>
      </dsp:nvSpPr>
      <dsp:spPr>
        <a:xfrm>
          <a:off x="2275452" y="1958617"/>
          <a:ext cx="345638" cy="345638"/>
        </a:xfrm>
        <a:prstGeom prst="triangle">
          <a:avLst/>
        </a:prstGeom>
        <a:solidFill>
          <a:schemeClr val="accent2">
            <a:lumMod val="60000"/>
            <a:lumOff val="40000"/>
            <a:alpha val="9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BD30B3-08B7-4EF4-B857-7419DEDD42FE}">
      <dsp:nvSpPr>
        <dsp:cNvPr id="0" name=""/>
        <dsp:cNvSpPr/>
      </dsp:nvSpPr>
      <dsp:spPr>
        <a:xfrm>
          <a:off x="1411356" y="1813910"/>
          <a:ext cx="2073830" cy="140098"/>
        </a:xfrm>
        <a:prstGeom prst="rect">
          <a:avLst/>
        </a:prstGeom>
        <a:solidFill>
          <a:schemeClr val="accent2">
            <a:lumMod val="60000"/>
            <a:lumOff val="40000"/>
            <a:alpha val="9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0210C9-56EE-4C18-8565-F4150EAA7D00}">
      <dsp:nvSpPr>
        <dsp:cNvPr id="0" name=""/>
        <dsp:cNvSpPr/>
      </dsp:nvSpPr>
      <dsp:spPr>
        <a:xfrm>
          <a:off x="2632612" y="1311616"/>
          <a:ext cx="829532" cy="381516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500" kern="1200"/>
        </a:p>
      </dsp:txBody>
      <dsp:txXfrm>
        <a:off x="2632612" y="1311616"/>
        <a:ext cx="829532" cy="381516"/>
      </dsp:txXfrm>
    </dsp:sp>
    <dsp:sp modelId="{B3B53010-A9DB-4F06-9983-B8235E268A72}">
      <dsp:nvSpPr>
        <dsp:cNvPr id="0" name=""/>
        <dsp:cNvSpPr/>
      </dsp:nvSpPr>
      <dsp:spPr>
        <a:xfrm>
          <a:off x="2638991" y="857386"/>
          <a:ext cx="829532" cy="381516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500" kern="1200"/>
        </a:p>
      </dsp:txBody>
      <dsp:txXfrm>
        <a:off x="2638991" y="857386"/>
        <a:ext cx="829532" cy="381516"/>
      </dsp:txXfrm>
    </dsp:sp>
    <dsp:sp modelId="{48F8481C-6860-4DD1-8B38-D9F6AC6B13D1}">
      <dsp:nvSpPr>
        <dsp:cNvPr id="0" name=""/>
        <dsp:cNvSpPr/>
      </dsp:nvSpPr>
      <dsp:spPr>
        <a:xfrm>
          <a:off x="1434399" y="1311616"/>
          <a:ext cx="829532" cy="381516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500" kern="1200"/>
        </a:p>
      </dsp:txBody>
      <dsp:txXfrm>
        <a:off x="1434399" y="1311616"/>
        <a:ext cx="829532" cy="381516"/>
      </dsp:txXfrm>
    </dsp:sp>
    <dsp:sp modelId="{B2C2FD97-CB76-4A91-98C2-BDCCEABC55A8}">
      <dsp:nvSpPr>
        <dsp:cNvPr id="0" name=""/>
        <dsp:cNvSpPr/>
      </dsp:nvSpPr>
      <dsp:spPr>
        <a:xfrm>
          <a:off x="1440778" y="857386"/>
          <a:ext cx="829532" cy="381516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500" kern="1200"/>
        </a:p>
      </dsp:txBody>
      <dsp:txXfrm>
        <a:off x="1440778" y="857386"/>
        <a:ext cx="829532" cy="38151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EF877A-5D3B-461C-A3D5-50C0F5FC3821}">
      <dsp:nvSpPr>
        <dsp:cNvPr id="0" name=""/>
        <dsp:cNvSpPr/>
      </dsp:nvSpPr>
      <dsp:spPr>
        <a:xfrm>
          <a:off x="1454980" y="163311"/>
          <a:ext cx="829532" cy="460851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000" b="1" kern="1200" dirty="0" smtClean="0"/>
            <a:t>Exportações</a:t>
          </a:r>
          <a:endParaRPr lang="pt-PT" sz="1000" b="1" kern="1200" dirty="0"/>
        </a:p>
      </dsp:txBody>
      <dsp:txXfrm>
        <a:off x="1454980" y="163311"/>
        <a:ext cx="829532" cy="460851"/>
      </dsp:txXfrm>
    </dsp:sp>
    <dsp:sp modelId="{07A4689F-623B-4498-AF45-2299A544CC0D}">
      <dsp:nvSpPr>
        <dsp:cNvPr id="0" name=""/>
        <dsp:cNvSpPr/>
      </dsp:nvSpPr>
      <dsp:spPr>
        <a:xfrm>
          <a:off x="2653193" y="163311"/>
          <a:ext cx="829532" cy="460851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000" b="1" kern="1200" dirty="0" smtClean="0"/>
            <a:t>Importações</a:t>
          </a:r>
          <a:endParaRPr lang="pt-PT" sz="1000" b="1" kern="1200" dirty="0"/>
        </a:p>
      </dsp:txBody>
      <dsp:txXfrm>
        <a:off x="2653193" y="163311"/>
        <a:ext cx="829532" cy="460851"/>
      </dsp:txXfrm>
    </dsp:sp>
    <dsp:sp modelId="{ABDEDB9B-6AC8-45C1-94DE-62D222B4EFFA}">
      <dsp:nvSpPr>
        <dsp:cNvPr id="0" name=""/>
        <dsp:cNvSpPr/>
      </dsp:nvSpPr>
      <dsp:spPr>
        <a:xfrm>
          <a:off x="2275452" y="1958617"/>
          <a:ext cx="345638" cy="345638"/>
        </a:xfrm>
        <a:prstGeom prst="triangle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823A20-96BD-4F48-B9DA-BD0A930287CD}">
      <dsp:nvSpPr>
        <dsp:cNvPr id="0" name=""/>
        <dsp:cNvSpPr/>
      </dsp:nvSpPr>
      <dsp:spPr>
        <a:xfrm rot="21360000">
          <a:off x="1411040" y="1810507"/>
          <a:ext cx="2074463" cy="145060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A204F6-F733-4194-ABBA-257B3C98F61E}">
      <dsp:nvSpPr>
        <dsp:cNvPr id="0" name=""/>
        <dsp:cNvSpPr/>
      </dsp:nvSpPr>
      <dsp:spPr>
        <a:xfrm rot="21360000">
          <a:off x="1390261" y="1354757"/>
          <a:ext cx="871722" cy="350537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400" kern="1200" dirty="0"/>
        </a:p>
      </dsp:txBody>
      <dsp:txXfrm rot="21360000">
        <a:off x="1390261" y="1354757"/>
        <a:ext cx="871722" cy="350537"/>
      </dsp:txXfrm>
    </dsp:sp>
    <dsp:sp modelId="{109F3D7E-E76D-4F51-BAAD-4875DC9ED941}">
      <dsp:nvSpPr>
        <dsp:cNvPr id="0" name=""/>
        <dsp:cNvSpPr/>
      </dsp:nvSpPr>
      <dsp:spPr>
        <a:xfrm rot="21360000">
          <a:off x="1379312" y="894071"/>
          <a:ext cx="871722" cy="350537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400" kern="1200" dirty="0"/>
        </a:p>
      </dsp:txBody>
      <dsp:txXfrm rot="21360000">
        <a:off x="1379312" y="894071"/>
        <a:ext cx="871722" cy="350537"/>
      </dsp:txXfrm>
    </dsp:sp>
    <dsp:sp modelId="{77CA2701-A27E-42A5-8D85-7F798701CCD3}">
      <dsp:nvSpPr>
        <dsp:cNvPr id="0" name=""/>
        <dsp:cNvSpPr/>
      </dsp:nvSpPr>
      <dsp:spPr>
        <a:xfrm rot="21360000">
          <a:off x="2576953" y="1271803"/>
          <a:ext cx="871722" cy="350537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400" kern="1200" dirty="0"/>
        </a:p>
      </dsp:txBody>
      <dsp:txXfrm rot="21360000">
        <a:off x="2576953" y="1271803"/>
        <a:ext cx="871722" cy="350537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EF877A-5D3B-461C-A3D5-50C0F5FC3821}">
      <dsp:nvSpPr>
        <dsp:cNvPr id="0" name=""/>
        <dsp:cNvSpPr/>
      </dsp:nvSpPr>
      <dsp:spPr>
        <a:xfrm>
          <a:off x="1454980" y="163311"/>
          <a:ext cx="829532" cy="460851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000" b="1" kern="1200" dirty="0" smtClean="0"/>
            <a:t>Exportações</a:t>
          </a:r>
          <a:endParaRPr lang="pt-PT" sz="1000" b="1" kern="1200" dirty="0"/>
        </a:p>
      </dsp:txBody>
      <dsp:txXfrm>
        <a:off x="1454980" y="163311"/>
        <a:ext cx="829532" cy="460851"/>
      </dsp:txXfrm>
    </dsp:sp>
    <dsp:sp modelId="{07A4689F-623B-4498-AF45-2299A544CC0D}">
      <dsp:nvSpPr>
        <dsp:cNvPr id="0" name=""/>
        <dsp:cNvSpPr/>
      </dsp:nvSpPr>
      <dsp:spPr>
        <a:xfrm>
          <a:off x="2653193" y="163311"/>
          <a:ext cx="829532" cy="460851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000" b="1" kern="1200" dirty="0" smtClean="0"/>
            <a:t>Importações</a:t>
          </a:r>
          <a:endParaRPr lang="pt-PT" sz="1000" b="1" kern="1200" dirty="0"/>
        </a:p>
      </dsp:txBody>
      <dsp:txXfrm>
        <a:off x="2653193" y="163311"/>
        <a:ext cx="829532" cy="460851"/>
      </dsp:txXfrm>
    </dsp:sp>
    <dsp:sp modelId="{ABDEDB9B-6AC8-45C1-94DE-62D222B4EFFA}">
      <dsp:nvSpPr>
        <dsp:cNvPr id="0" name=""/>
        <dsp:cNvSpPr/>
      </dsp:nvSpPr>
      <dsp:spPr>
        <a:xfrm>
          <a:off x="2275452" y="1958617"/>
          <a:ext cx="345638" cy="345638"/>
        </a:xfrm>
        <a:prstGeom prst="triangle">
          <a:avLst/>
        </a:prstGeom>
        <a:solidFill>
          <a:schemeClr val="accent2">
            <a:lumMod val="60000"/>
            <a:lumOff val="40000"/>
            <a:alpha val="9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74D406-A6FF-41DC-B320-2431F8F88DEE}">
      <dsp:nvSpPr>
        <dsp:cNvPr id="0" name=""/>
        <dsp:cNvSpPr/>
      </dsp:nvSpPr>
      <dsp:spPr>
        <a:xfrm rot="240000">
          <a:off x="1411040" y="1810507"/>
          <a:ext cx="2074463" cy="145060"/>
        </a:xfrm>
        <a:prstGeom prst="rect">
          <a:avLst/>
        </a:prstGeom>
        <a:solidFill>
          <a:schemeClr val="accent2">
            <a:lumMod val="60000"/>
            <a:lumOff val="40000"/>
            <a:alpha val="9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4F3E5E-2150-4035-A6C9-6DAD73952251}">
      <dsp:nvSpPr>
        <dsp:cNvPr id="0" name=""/>
        <dsp:cNvSpPr/>
      </dsp:nvSpPr>
      <dsp:spPr>
        <a:xfrm rot="240000">
          <a:off x="2634100" y="1361321"/>
          <a:ext cx="872640" cy="337408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400" kern="1200" dirty="0"/>
        </a:p>
      </dsp:txBody>
      <dsp:txXfrm rot="240000">
        <a:off x="2634100" y="1361321"/>
        <a:ext cx="872640" cy="337408"/>
      </dsp:txXfrm>
    </dsp:sp>
    <dsp:sp modelId="{13D39C47-10A7-4FB2-B506-7628513FE533}">
      <dsp:nvSpPr>
        <dsp:cNvPr id="0" name=""/>
        <dsp:cNvSpPr/>
      </dsp:nvSpPr>
      <dsp:spPr>
        <a:xfrm rot="240000">
          <a:off x="2675000" y="894119"/>
          <a:ext cx="872640" cy="337408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400" kern="1200" dirty="0"/>
        </a:p>
      </dsp:txBody>
      <dsp:txXfrm rot="240000">
        <a:off x="2675000" y="894119"/>
        <a:ext cx="872640" cy="337408"/>
      </dsp:txXfrm>
    </dsp:sp>
    <dsp:sp modelId="{21F56459-3B9E-412E-BB13-280E7D58B384}">
      <dsp:nvSpPr>
        <dsp:cNvPr id="0" name=""/>
        <dsp:cNvSpPr/>
      </dsp:nvSpPr>
      <dsp:spPr>
        <a:xfrm rot="240000">
          <a:off x="1447408" y="1278368"/>
          <a:ext cx="872640" cy="337408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400" kern="1200" dirty="0"/>
        </a:p>
      </dsp:txBody>
      <dsp:txXfrm rot="240000">
        <a:off x="1447408" y="1278368"/>
        <a:ext cx="872640" cy="3374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E8CE-BA59-4D22-9443-72FA915003AA}" type="datetimeFigureOut">
              <a:rPr lang="pt-PT" smtClean="0"/>
              <a:pPr/>
              <a:t>26-04-2013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439CB-CB00-43AE-A07F-49EE4BD6D316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E8CE-BA59-4D22-9443-72FA915003AA}" type="datetimeFigureOut">
              <a:rPr lang="pt-PT" smtClean="0"/>
              <a:pPr/>
              <a:t>26-04-2013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439CB-CB00-43AE-A07F-49EE4BD6D316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E8CE-BA59-4D22-9443-72FA915003AA}" type="datetimeFigureOut">
              <a:rPr lang="pt-PT" smtClean="0"/>
              <a:pPr/>
              <a:t>26-04-2013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439CB-CB00-43AE-A07F-49EE4BD6D316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E8CE-BA59-4D22-9443-72FA915003AA}" type="datetimeFigureOut">
              <a:rPr lang="pt-PT" smtClean="0"/>
              <a:pPr/>
              <a:t>26-04-2013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439CB-CB00-43AE-A07F-49EE4BD6D316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E8CE-BA59-4D22-9443-72FA915003AA}" type="datetimeFigureOut">
              <a:rPr lang="pt-PT" smtClean="0"/>
              <a:pPr/>
              <a:t>26-04-2013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439CB-CB00-43AE-A07F-49EE4BD6D316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E8CE-BA59-4D22-9443-72FA915003AA}" type="datetimeFigureOut">
              <a:rPr lang="pt-PT" smtClean="0"/>
              <a:pPr/>
              <a:t>26-04-2013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439CB-CB00-43AE-A07F-49EE4BD6D316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E8CE-BA59-4D22-9443-72FA915003AA}" type="datetimeFigureOut">
              <a:rPr lang="pt-PT" smtClean="0"/>
              <a:pPr/>
              <a:t>26-04-2013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439CB-CB00-43AE-A07F-49EE4BD6D316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E8CE-BA59-4D22-9443-72FA915003AA}" type="datetimeFigureOut">
              <a:rPr lang="pt-PT" smtClean="0"/>
              <a:pPr/>
              <a:t>26-04-2013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439CB-CB00-43AE-A07F-49EE4BD6D316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E8CE-BA59-4D22-9443-72FA915003AA}" type="datetimeFigureOut">
              <a:rPr lang="pt-PT" smtClean="0"/>
              <a:pPr/>
              <a:t>26-04-2013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439CB-CB00-43AE-A07F-49EE4BD6D316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E8CE-BA59-4D22-9443-72FA915003AA}" type="datetimeFigureOut">
              <a:rPr lang="pt-PT" smtClean="0"/>
              <a:pPr/>
              <a:t>26-04-2013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439CB-CB00-43AE-A07F-49EE4BD6D316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5E8CE-BA59-4D22-9443-72FA915003AA}" type="datetimeFigureOut">
              <a:rPr lang="pt-PT" smtClean="0"/>
              <a:pPr/>
              <a:t>26-04-2013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439CB-CB00-43AE-A07F-49EE4BD6D316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5E8CE-BA59-4D22-9443-72FA915003AA}" type="datetimeFigureOut">
              <a:rPr lang="pt-PT" smtClean="0"/>
              <a:pPr/>
              <a:t>26-04-2013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439CB-CB00-43AE-A07F-49EE4BD6D316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" Type="http://schemas.openxmlformats.org/officeDocument/2006/relationships/image" Target="../media/image1.png"/><Relationship Id="rId16" Type="http://schemas.openxmlformats.org/officeDocument/2006/relationships/diagramColors" Target="../diagrams/colors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arredondado 8"/>
          <p:cNvSpPr/>
          <p:nvPr/>
        </p:nvSpPr>
        <p:spPr>
          <a:xfrm>
            <a:off x="1403648" y="4797152"/>
            <a:ext cx="4680520" cy="1080120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Exercícios</a:t>
            </a:r>
            <a:endParaRPr lang="pt-PT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ângulo arredondado 4"/>
          <p:cNvSpPr/>
          <p:nvPr/>
        </p:nvSpPr>
        <p:spPr>
          <a:xfrm>
            <a:off x="1115616" y="2636912"/>
            <a:ext cx="4680520" cy="2304256"/>
          </a:xfrm>
          <a:prstGeom prst="roundRect">
            <a:avLst>
              <a:gd name="adj" fmla="val 1071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OS RECURSOS DO SUBSOLO</a:t>
            </a:r>
          </a:p>
          <a:p>
            <a:r>
              <a:rPr lang="pt-PT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indústria extrativa </a:t>
            </a:r>
          </a:p>
          <a:p>
            <a:r>
              <a:rPr lang="pt-PT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em Portugal </a:t>
            </a:r>
            <a:endParaRPr lang="pt-PT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ângulo arredondado 11"/>
          <p:cNvSpPr/>
          <p:nvPr/>
        </p:nvSpPr>
        <p:spPr>
          <a:xfrm>
            <a:off x="5076056" y="4149080"/>
            <a:ext cx="1440160" cy="1080120"/>
          </a:xfrm>
          <a:prstGeom prst="roundRect">
            <a:avLst>
              <a:gd name="adj" fmla="val 29914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sz="5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http://grandec.org/wp-content/uploads/portoeditora_20110519_2083397778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2289" b="33596"/>
          <a:stretch>
            <a:fillRect/>
          </a:stretch>
        </p:blipFill>
        <p:spPr bwMode="auto">
          <a:xfrm>
            <a:off x="7632848" y="44624"/>
            <a:ext cx="1475656" cy="503421"/>
          </a:xfrm>
          <a:prstGeom prst="rect">
            <a:avLst/>
          </a:prstGeom>
          <a:noFill/>
        </p:spPr>
      </p:pic>
      <p:sp>
        <p:nvSpPr>
          <p:cNvPr id="11" name="Rectângulo arredondado 10"/>
          <p:cNvSpPr/>
          <p:nvPr/>
        </p:nvSpPr>
        <p:spPr>
          <a:xfrm>
            <a:off x="1403648" y="-315416"/>
            <a:ext cx="432048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0" name="Rectângulo arredondado 9"/>
          <p:cNvSpPr/>
          <p:nvPr/>
        </p:nvSpPr>
        <p:spPr>
          <a:xfrm>
            <a:off x="5076056" y="4035044"/>
            <a:ext cx="1440160" cy="1224136"/>
          </a:xfrm>
          <a:prstGeom prst="roundRect">
            <a:avLst>
              <a:gd name="adj" fmla="val 2991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2011</a:t>
            </a:r>
            <a:endParaRPr lang="pt-PT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2051720" y="-747464"/>
            <a:ext cx="432048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Rectângulo arredondado 13"/>
          <p:cNvSpPr/>
          <p:nvPr/>
        </p:nvSpPr>
        <p:spPr>
          <a:xfrm>
            <a:off x="2699792" y="-1179512"/>
            <a:ext cx="432048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grandec.org/wp-content/uploads/portoeditora_20110519_2083397778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2289" b="33596"/>
          <a:stretch>
            <a:fillRect/>
          </a:stretch>
        </p:blipFill>
        <p:spPr bwMode="auto">
          <a:xfrm>
            <a:off x="7632848" y="44624"/>
            <a:ext cx="1475656" cy="503421"/>
          </a:xfrm>
          <a:prstGeom prst="rect">
            <a:avLst/>
          </a:prstGeom>
          <a:noFill/>
        </p:spPr>
      </p:pic>
      <p:sp>
        <p:nvSpPr>
          <p:cNvPr id="3" name="Rectângulo arredondado 2"/>
          <p:cNvSpPr/>
          <p:nvPr/>
        </p:nvSpPr>
        <p:spPr>
          <a:xfrm>
            <a:off x="-396552" y="-387424"/>
            <a:ext cx="7920880" cy="936104"/>
          </a:xfrm>
          <a:prstGeom prst="roundRect">
            <a:avLst>
              <a:gd name="adj" fmla="val 2477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" name="Rectângulo arredondado 3"/>
          <p:cNvSpPr/>
          <p:nvPr/>
        </p:nvSpPr>
        <p:spPr>
          <a:xfrm>
            <a:off x="107504" y="-819472"/>
            <a:ext cx="216024" cy="1728192"/>
          </a:xfrm>
          <a:prstGeom prst="roundRect">
            <a:avLst>
              <a:gd name="adj" fmla="val 4095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" name="Rectângulo arredondado 4"/>
          <p:cNvSpPr/>
          <p:nvPr/>
        </p:nvSpPr>
        <p:spPr>
          <a:xfrm>
            <a:off x="467544" y="-963488"/>
            <a:ext cx="216024" cy="1728192"/>
          </a:xfrm>
          <a:prstGeom prst="roundRect">
            <a:avLst>
              <a:gd name="adj" fmla="val 4095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Rectângulo arredondado 5"/>
          <p:cNvSpPr/>
          <p:nvPr/>
        </p:nvSpPr>
        <p:spPr>
          <a:xfrm>
            <a:off x="683568" y="-27384"/>
            <a:ext cx="6408712" cy="576064"/>
          </a:xfrm>
          <a:prstGeom prst="roundRect">
            <a:avLst>
              <a:gd name="adj" fmla="val 10719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0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A indústria extrativa em Portugal </a:t>
            </a:r>
            <a:endParaRPr lang="pt-PT" sz="2000" b="1" dirty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94782" y="940658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accent2"/>
                </a:solidFill>
              </a:rPr>
              <a:t>EVOLUÇÃO DO VALOR DA PRODUÇÃO</a:t>
            </a:r>
            <a:endParaRPr lang="pt-PT" sz="2000" b="1" dirty="0">
              <a:solidFill>
                <a:schemeClr val="accent2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34910" y="1279793"/>
            <a:ext cx="12596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200" dirty="0" smtClean="0"/>
              <a:t>Milhões de Euros</a:t>
            </a:r>
            <a:endParaRPr lang="pt-PT" sz="1200" dirty="0"/>
          </a:p>
        </p:txBody>
      </p:sp>
      <p:sp>
        <p:nvSpPr>
          <p:cNvPr id="10" name="Rectângulo arredondado 9"/>
          <p:cNvSpPr/>
          <p:nvPr/>
        </p:nvSpPr>
        <p:spPr>
          <a:xfrm>
            <a:off x="-180528" y="4797152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1" name="CaixaDeTexto 10"/>
          <p:cNvSpPr txBox="1"/>
          <p:nvPr/>
        </p:nvSpPr>
        <p:spPr>
          <a:xfrm>
            <a:off x="251520" y="4839180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98558" y="4854170"/>
            <a:ext cx="819392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Identifica</a:t>
            </a:r>
            <a:r>
              <a:rPr lang="pt-PT" sz="2000" dirty="0" smtClean="0"/>
              <a:t> a alínea que melhor completa a afirmação seguinte.</a:t>
            </a:r>
          </a:p>
          <a:p>
            <a:r>
              <a:rPr lang="pt-PT" sz="2000" dirty="0" smtClean="0"/>
              <a:t>O valor da produção da indústria extrativa, entre 1990 e 2011, apresentou…</a:t>
            </a:r>
          </a:p>
          <a:p>
            <a:pPr marL="457200" indent="-457200"/>
            <a:r>
              <a:rPr lang="pt-PT" sz="2000" b="1" dirty="0" smtClean="0"/>
              <a:t>(A)</a:t>
            </a:r>
            <a:r>
              <a:rPr lang="pt-PT" sz="2000" dirty="0" smtClean="0"/>
              <a:t> uma tendência decrescente, especialmente nos últimos anos.</a:t>
            </a:r>
          </a:p>
          <a:p>
            <a:pPr marL="457200" indent="-457200"/>
            <a:r>
              <a:rPr lang="pt-PT" sz="2000" b="1" dirty="0" smtClean="0"/>
              <a:t>(B)</a:t>
            </a:r>
            <a:r>
              <a:rPr lang="pt-PT" sz="2000" dirty="0" smtClean="0"/>
              <a:t> uma evolução irregular, marcada especialmente por períodos de declínio.</a:t>
            </a:r>
          </a:p>
          <a:p>
            <a:pPr marL="457200" indent="-457200"/>
            <a:r>
              <a:rPr lang="pt-PT" sz="2000" b="1" dirty="0" smtClean="0"/>
              <a:t>(C)</a:t>
            </a:r>
            <a:r>
              <a:rPr lang="pt-PT" sz="2000" dirty="0" smtClean="0"/>
              <a:t> uma tendência geral de crescimento, interrompida em 2008 e 2011.</a:t>
            </a:r>
          </a:p>
          <a:p>
            <a:pPr marL="457200" indent="-457200"/>
            <a:r>
              <a:rPr lang="pt-PT" sz="2000" b="1" dirty="0" smtClean="0"/>
              <a:t>(D)</a:t>
            </a:r>
            <a:r>
              <a:rPr lang="pt-PT" sz="2000" dirty="0" smtClean="0"/>
              <a:t> um forte aumento até 2001, seguindo-se um período de estagnação.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8172400" y="4509120"/>
            <a:ext cx="12596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200" dirty="0" smtClean="0"/>
              <a:t>Anos</a:t>
            </a:r>
            <a:endParaRPr lang="pt-PT" sz="1200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251520" y="4843628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2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698558" y="4855512"/>
            <a:ext cx="819392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Identifica </a:t>
            </a:r>
            <a:r>
              <a:rPr lang="pt-PT" sz="2000" dirty="0" smtClean="0"/>
              <a:t>o ano em que se registou o valor mais elevado da produção.</a:t>
            </a:r>
          </a:p>
          <a:p>
            <a:pPr marL="457200" indent="-457200"/>
            <a:r>
              <a:rPr lang="pt-PT" sz="2000" b="1" dirty="0" smtClean="0"/>
              <a:t>(A)</a:t>
            </a:r>
            <a:r>
              <a:rPr lang="pt-PT" sz="2000" dirty="0" smtClean="0"/>
              <a:t> 1991.</a:t>
            </a:r>
          </a:p>
          <a:p>
            <a:pPr marL="457200" indent="-457200"/>
            <a:r>
              <a:rPr lang="pt-PT" sz="2000" b="1" dirty="0" smtClean="0"/>
              <a:t>(B) </a:t>
            </a:r>
            <a:r>
              <a:rPr lang="pt-PT" sz="2000" dirty="0" smtClean="0"/>
              <a:t>2006.</a:t>
            </a:r>
          </a:p>
          <a:p>
            <a:pPr marL="457200" indent="-457200"/>
            <a:r>
              <a:rPr lang="pt-PT" sz="2000" b="1" dirty="0" smtClean="0"/>
              <a:t>(C) </a:t>
            </a:r>
            <a:r>
              <a:rPr lang="pt-PT" sz="2000" dirty="0" smtClean="0"/>
              <a:t>2007.</a:t>
            </a:r>
          </a:p>
          <a:p>
            <a:pPr marL="457200" indent="-457200"/>
            <a:r>
              <a:rPr lang="pt-PT" sz="2000" b="1" dirty="0" smtClean="0"/>
              <a:t>(D) </a:t>
            </a:r>
            <a:r>
              <a:rPr lang="pt-PT" sz="2000" dirty="0" smtClean="0"/>
              <a:t>2011.</a:t>
            </a:r>
          </a:p>
        </p:txBody>
      </p:sp>
      <p:graphicFrame>
        <p:nvGraphicFramePr>
          <p:cNvPr id="17" name="Gráfico 16"/>
          <p:cNvGraphicFramePr/>
          <p:nvPr/>
        </p:nvGraphicFramePr>
        <p:xfrm>
          <a:off x="251520" y="1484784"/>
          <a:ext cx="8640960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Rectângulo 13"/>
          <p:cNvSpPr/>
          <p:nvPr/>
        </p:nvSpPr>
        <p:spPr>
          <a:xfrm>
            <a:off x="8532440" y="4149080"/>
            <a:ext cx="288032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"/>
                            </p:stCondLst>
                            <p:childTnLst>
                              <p:par>
                                <p:cTn id="9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500"/>
                            </p:stCondLst>
                            <p:childTnLst>
                              <p:par>
                                <p:cTn id="10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1" grpId="1"/>
      <p:bldP spid="12" grpId="0" uiExpand="1" build="p"/>
      <p:bldP spid="12" grpId="1" build="allAtOnce"/>
      <p:bldP spid="15" grpId="0"/>
      <p:bldP spid="1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ângulo arredondado 20"/>
          <p:cNvSpPr/>
          <p:nvPr/>
        </p:nvSpPr>
        <p:spPr>
          <a:xfrm>
            <a:off x="5580112" y="1077446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0" name="CaixaDeTexto 19"/>
          <p:cNvSpPr txBox="1"/>
          <p:nvPr/>
        </p:nvSpPr>
        <p:spPr>
          <a:xfrm>
            <a:off x="6444208" y="2410346"/>
            <a:ext cx="269979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Estabelece</a:t>
            </a:r>
            <a:r>
              <a:rPr lang="pt-PT" sz="2000" dirty="0"/>
              <a:t> </a:t>
            </a:r>
            <a:r>
              <a:rPr lang="pt-PT" sz="2000" dirty="0" smtClean="0"/>
              <a:t>a correspondência entre cada subsector e o respetivo valor da produção.</a:t>
            </a:r>
          </a:p>
          <a:p>
            <a:pPr marL="457200" indent="-457200"/>
            <a:r>
              <a:rPr lang="pt-PT" sz="2000" b="1" dirty="0" smtClean="0"/>
              <a:t>(1)</a:t>
            </a:r>
            <a:r>
              <a:rPr lang="pt-PT" sz="2000" dirty="0" smtClean="0"/>
              <a:t> Águas.</a:t>
            </a:r>
          </a:p>
          <a:p>
            <a:pPr marL="457200" indent="-457200"/>
            <a:r>
              <a:rPr lang="pt-PT" sz="2000" b="1" dirty="0" smtClean="0"/>
              <a:t>(2)</a:t>
            </a:r>
            <a:r>
              <a:rPr lang="pt-PT" sz="2000" dirty="0" smtClean="0"/>
              <a:t> Minérios metálicos.</a:t>
            </a:r>
          </a:p>
          <a:p>
            <a:pPr marL="457200" indent="-457200"/>
            <a:r>
              <a:rPr lang="pt-PT" sz="2000" b="1" dirty="0" smtClean="0"/>
              <a:t>(3)</a:t>
            </a:r>
            <a:r>
              <a:rPr lang="pt-PT" sz="2000" dirty="0" smtClean="0"/>
              <a:t> Minerais industriais.</a:t>
            </a:r>
          </a:p>
          <a:p>
            <a:pPr marL="361950" indent="-361950"/>
            <a:r>
              <a:rPr lang="pt-PT" sz="2000" b="1" dirty="0" smtClean="0"/>
              <a:t>(4)</a:t>
            </a:r>
            <a:r>
              <a:rPr lang="pt-PT" sz="2000" dirty="0" smtClean="0"/>
              <a:t> Minerais para construção.</a:t>
            </a:r>
            <a:endParaRPr lang="pt-PT" sz="2000" dirty="0"/>
          </a:p>
          <a:p>
            <a:pPr marL="457200" indent="-457200"/>
            <a:r>
              <a:rPr lang="pt-PT" sz="2000" b="1" dirty="0" smtClean="0"/>
              <a:t>(A)</a:t>
            </a:r>
            <a:r>
              <a:rPr lang="pt-PT" sz="2000" dirty="0" smtClean="0"/>
              <a:t> 402 523 mil €.</a:t>
            </a:r>
          </a:p>
          <a:p>
            <a:pPr marL="457200" indent="-457200"/>
            <a:r>
              <a:rPr lang="pt-PT" sz="2000" b="1" dirty="0" smtClean="0"/>
              <a:t>(B)</a:t>
            </a:r>
            <a:r>
              <a:rPr lang="pt-PT" sz="2000" dirty="0" smtClean="0"/>
              <a:t> 237 383 mil €.</a:t>
            </a:r>
          </a:p>
          <a:p>
            <a:pPr marL="457200" indent="-457200"/>
            <a:r>
              <a:rPr lang="pt-PT" sz="2000" b="1" dirty="0" smtClean="0"/>
              <a:t>(C)</a:t>
            </a:r>
            <a:r>
              <a:rPr lang="pt-PT" sz="2000" dirty="0" smtClean="0"/>
              <a:t> 449 478 mil €.</a:t>
            </a:r>
          </a:p>
          <a:p>
            <a:pPr marL="457200" indent="-457200"/>
            <a:r>
              <a:rPr lang="pt-PT" sz="2000" b="1" dirty="0" smtClean="0"/>
              <a:t>(D)</a:t>
            </a:r>
            <a:r>
              <a:rPr lang="pt-PT" sz="2000" dirty="0" smtClean="0"/>
              <a:t> 55 497 mil €.</a:t>
            </a:r>
          </a:p>
        </p:txBody>
      </p:sp>
      <p:pic>
        <p:nvPicPr>
          <p:cNvPr id="2" name="Picture 2" descr="http://grandec.org/wp-content/uploads/portoeditora_20110519_2083397778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2289" b="33596"/>
          <a:stretch>
            <a:fillRect/>
          </a:stretch>
        </p:blipFill>
        <p:spPr bwMode="auto">
          <a:xfrm>
            <a:off x="7632848" y="44624"/>
            <a:ext cx="1475656" cy="503421"/>
          </a:xfrm>
          <a:prstGeom prst="rect">
            <a:avLst/>
          </a:prstGeom>
          <a:noFill/>
        </p:spPr>
      </p:pic>
      <p:sp>
        <p:nvSpPr>
          <p:cNvPr id="3" name="Rectângulo arredondado 2"/>
          <p:cNvSpPr/>
          <p:nvPr/>
        </p:nvSpPr>
        <p:spPr>
          <a:xfrm>
            <a:off x="-396552" y="-387424"/>
            <a:ext cx="7920880" cy="936104"/>
          </a:xfrm>
          <a:prstGeom prst="roundRect">
            <a:avLst>
              <a:gd name="adj" fmla="val 2477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" name="Rectângulo arredondado 3"/>
          <p:cNvSpPr/>
          <p:nvPr/>
        </p:nvSpPr>
        <p:spPr>
          <a:xfrm>
            <a:off x="107504" y="-2259632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" name="Rectângulo arredondado 4"/>
          <p:cNvSpPr/>
          <p:nvPr/>
        </p:nvSpPr>
        <p:spPr>
          <a:xfrm>
            <a:off x="467544" y="-2403648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Rectângulo arredondado 5"/>
          <p:cNvSpPr/>
          <p:nvPr/>
        </p:nvSpPr>
        <p:spPr>
          <a:xfrm>
            <a:off x="683568" y="-27384"/>
            <a:ext cx="6408712" cy="576064"/>
          </a:xfrm>
          <a:prstGeom prst="roundRect">
            <a:avLst>
              <a:gd name="adj" fmla="val 10719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0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A indústria extrativa em Portugal </a:t>
            </a:r>
            <a:endParaRPr lang="pt-PT" sz="2000" b="1" dirty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aphicFrame>
        <p:nvGraphicFramePr>
          <p:cNvPr id="7" name="Gráfico 6"/>
          <p:cNvGraphicFramePr/>
          <p:nvPr/>
        </p:nvGraphicFramePr>
        <p:xfrm>
          <a:off x="0" y="908720"/>
          <a:ext cx="5364088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CaixaDeTexto 7"/>
          <p:cNvSpPr txBox="1"/>
          <p:nvPr/>
        </p:nvSpPr>
        <p:spPr>
          <a:xfrm>
            <a:off x="539552" y="940658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accent2"/>
                </a:solidFill>
              </a:rPr>
              <a:t>ESTRUTURA DO VALOR DA PRODUÇÃO</a:t>
            </a:r>
            <a:endParaRPr lang="pt-PT" sz="2000" b="1" dirty="0">
              <a:solidFill>
                <a:schemeClr val="accent2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211960" y="1988840"/>
            <a:ext cx="13326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Minérios metálicos</a:t>
            </a:r>
          </a:p>
          <a:p>
            <a:pPr algn="ctr"/>
            <a:r>
              <a:rPr lang="pt-PT" sz="2000" b="1" dirty="0" smtClean="0"/>
              <a:t>39%</a:t>
            </a:r>
            <a:endParaRPr lang="pt-PT" sz="2000" b="1" dirty="0"/>
          </a:p>
        </p:txBody>
      </p:sp>
      <p:sp>
        <p:nvSpPr>
          <p:cNvPr id="10" name="CaixaDeTexto 9"/>
          <p:cNvSpPr txBox="1"/>
          <p:nvPr/>
        </p:nvSpPr>
        <p:spPr>
          <a:xfrm>
            <a:off x="323528" y="1815788"/>
            <a:ext cx="15841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Águas</a:t>
            </a:r>
          </a:p>
          <a:p>
            <a:pPr algn="ctr"/>
            <a:r>
              <a:rPr lang="pt-PT" sz="2000" b="1" dirty="0" smtClean="0"/>
              <a:t>21%</a:t>
            </a:r>
            <a:endParaRPr lang="pt-PT" sz="2000" b="1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107504" y="5211197"/>
            <a:ext cx="15486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Minerais para construção</a:t>
            </a:r>
          </a:p>
          <a:p>
            <a:pPr algn="ctr"/>
            <a:r>
              <a:rPr lang="pt-PT" sz="2000" b="1" dirty="0" smtClean="0"/>
              <a:t>35%</a:t>
            </a:r>
            <a:endParaRPr lang="pt-PT" sz="2000" b="1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3635896" y="5427221"/>
            <a:ext cx="13326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Minerais industriais</a:t>
            </a:r>
          </a:p>
          <a:p>
            <a:pPr algn="ctr"/>
            <a:r>
              <a:rPr lang="pt-PT" sz="2000" b="1" dirty="0"/>
              <a:t>5</a:t>
            </a:r>
            <a:r>
              <a:rPr lang="pt-PT" sz="2000" b="1" dirty="0" smtClean="0"/>
              <a:t>%</a:t>
            </a:r>
            <a:endParaRPr lang="pt-PT" sz="2000" b="1" dirty="0"/>
          </a:p>
        </p:txBody>
      </p:sp>
      <p:sp>
        <p:nvSpPr>
          <p:cNvPr id="13" name="Rectângulo arredondado 12"/>
          <p:cNvSpPr/>
          <p:nvPr/>
        </p:nvSpPr>
        <p:spPr>
          <a:xfrm>
            <a:off x="5565122" y="2348880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CaixaDeTexto 13"/>
          <p:cNvSpPr txBox="1"/>
          <p:nvPr/>
        </p:nvSpPr>
        <p:spPr>
          <a:xfrm>
            <a:off x="5997170" y="1105306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3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6444208" y="1120296"/>
            <a:ext cx="26997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Indica</a:t>
            </a:r>
            <a:r>
              <a:rPr lang="pt-PT" sz="2000" dirty="0" smtClean="0"/>
              <a:t> o subsector que registou o valor mais elevado da produção.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5996394" y="2394580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4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22" name="Gráfico 21"/>
          <p:cNvGraphicFramePr/>
          <p:nvPr/>
        </p:nvGraphicFramePr>
        <p:xfrm>
          <a:off x="122832" y="1663632"/>
          <a:ext cx="53640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0" grpId="0" uiExpand="1" build="p"/>
      <p:bldP spid="13" grpId="0" animBg="1"/>
      <p:bldP spid="14" grpId="0"/>
      <p:bldP spid="15" grpId="0" build="p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grandec.org/wp-content/uploads/portoeditora_20110519_2083397778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2289" b="33596"/>
          <a:stretch>
            <a:fillRect/>
          </a:stretch>
        </p:blipFill>
        <p:spPr bwMode="auto">
          <a:xfrm>
            <a:off x="7632848" y="44624"/>
            <a:ext cx="1475656" cy="503421"/>
          </a:xfrm>
          <a:prstGeom prst="rect">
            <a:avLst/>
          </a:prstGeom>
          <a:noFill/>
        </p:spPr>
      </p:pic>
      <p:sp>
        <p:nvSpPr>
          <p:cNvPr id="3" name="Rectângulo arredondado 2"/>
          <p:cNvSpPr/>
          <p:nvPr/>
        </p:nvSpPr>
        <p:spPr>
          <a:xfrm>
            <a:off x="-396552" y="-387424"/>
            <a:ext cx="7920880" cy="936104"/>
          </a:xfrm>
          <a:prstGeom prst="roundRect">
            <a:avLst>
              <a:gd name="adj" fmla="val 2477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" name="Rectângulo arredondado 3"/>
          <p:cNvSpPr/>
          <p:nvPr/>
        </p:nvSpPr>
        <p:spPr>
          <a:xfrm>
            <a:off x="107504" y="-2259632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" name="Rectângulo arredondado 4"/>
          <p:cNvSpPr/>
          <p:nvPr/>
        </p:nvSpPr>
        <p:spPr>
          <a:xfrm>
            <a:off x="467544" y="-2403648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Rectângulo arredondado 5"/>
          <p:cNvSpPr/>
          <p:nvPr/>
        </p:nvSpPr>
        <p:spPr>
          <a:xfrm>
            <a:off x="683568" y="-27384"/>
            <a:ext cx="6408712" cy="576064"/>
          </a:xfrm>
          <a:prstGeom prst="roundRect">
            <a:avLst>
              <a:gd name="adj" fmla="val 10719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0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A indústria extrativa em Portugal </a:t>
            </a:r>
            <a:endParaRPr lang="pt-PT" sz="2000" b="1" dirty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39552" y="940658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accent2"/>
                </a:solidFill>
              </a:rPr>
              <a:t>PRODUÇÃO DE MINÉRIOS METÁLICOS</a:t>
            </a:r>
            <a:endParaRPr lang="pt-PT" sz="2000" b="1" dirty="0">
              <a:solidFill>
                <a:schemeClr val="accent2"/>
              </a:solidFill>
            </a:endParaRPr>
          </a:p>
        </p:txBody>
      </p:sp>
      <p:graphicFrame>
        <p:nvGraphicFramePr>
          <p:cNvPr id="10" name="Tabela 9"/>
          <p:cNvGraphicFramePr>
            <a:graphicFrameLocks noGrp="1"/>
          </p:cNvGraphicFramePr>
          <p:nvPr/>
        </p:nvGraphicFramePr>
        <p:xfrm>
          <a:off x="371872" y="1397000"/>
          <a:ext cx="4848200" cy="29260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422572"/>
                <a:gridCol w="1637575"/>
                <a:gridCol w="178805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/>
                        <a:t>Minérios metálicos</a:t>
                      </a:r>
                      <a:endParaRPr lang="pt-PT" sz="2000" dirty="0"/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/>
                        <a:t>Produção</a:t>
                      </a:r>
                      <a:r>
                        <a:rPr lang="pt-PT" sz="2000" baseline="0" dirty="0" smtClean="0"/>
                        <a:t> (toneladas)</a:t>
                      </a:r>
                      <a:endParaRPr lang="pt-PT" sz="2000" dirty="0"/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/>
                        <a:t>Valor </a:t>
                      </a:r>
                    </a:p>
                    <a:p>
                      <a:pPr algn="ctr"/>
                      <a:r>
                        <a:rPr lang="pt-PT" sz="2000" dirty="0" smtClean="0"/>
                        <a:t>(milhares</a:t>
                      </a:r>
                      <a:r>
                        <a:rPr lang="pt-PT" sz="2000" baseline="0" dirty="0" smtClean="0"/>
                        <a:t> de €</a:t>
                      </a:r>
                      <a:r>
                        <a:rPr lang="pt-PT" sz="2000" dirty="0" smtClean="0"/>
                        <a:t>)</a:t>
                      </a:r>
                      <a:endParaRPr lang="pt-PT" sz="2000" dirty="0"/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PT" dirty="0" smtClean="0"/>
                        <a:t>Cobre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PT" dirty="0" smtClean="0"/>
                        <a:t>328 216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PT" dirty="0" smtClean="0"/>
                        <a:t>421</a:t>
                      </a:r>
                      <a:r>
                        <a:rPr lang="pt-PT" baseline="0" dirty="0" smtClean="0"/>
                        <a:t> 859</a:t>
                      </a:r>
                      <a:endParaRPr lang="pt-P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PT" dirty="0" smtClean="0"/>
                        <a:t>Tungsténio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PT" dirty="0" smtClean="0"/>
                        <a:t>1 399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PT" dirty="0" smtClean="0"/>
                        <a:t>23</a:t>
                      </a:r>
                      <a:r>
                        <a:rPr lang="pt-PT" baseline="0" dirty="0" smtClean="0"/>
                        <a:t> 361</a:t>
                      </a:r>
                      <a:endParaRPr lang="pt-P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PT" dirty="0" smtClean="0"/>
                        <a:t>Zinco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PT" dirty="0" smtClean="0"/>
                        <a:t>9 127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PT" dirty="0" smtClean="0"/>
                        <a:t>3 462</a:t>
                      </a:r>
                      <a:endParaRPr lang="pt-P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PT" dirty="0" smtClean="0"/>
                        <a:t>Estanho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PT" dirty="0" smtClean="0"/>
                        <a:t>53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PT" dirty="0" smtClean="0"/>
                        <a:t>769</a:t>
                      </a:r>
                      <a:endParaRPr lang="pt-P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PT" dirty="0" smtClean="0"/>
                        <a:t>Outros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PT" dirty="0" smtClean="0"/>
                        <a:t>14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PT" dirty="0" smtClean="0"/>
                        <a:t>28</a:t>
                      </a:r>
                      <a:endParaRPr lang="pt-P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PT" dirty="0" smtClean="0"/>
                        <a:t>TOTAL</a:t>
                      </a:r>
                      <a:endParaRPr lang="pt-PT" b="1" dirty="0"/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PT" dirty="0" smtClean="0"/>
                        <a:t>338 809</a:t>
                      </a:r>
                      <a:endParaRPr lang="pt-PT" b="1" dirty="0"/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PT" dirty="0" smtClean="0"/>
                        <a:t>449</a:t>
                      </a:r>
                      <a:r>
                        <a:rPr lang="pt-PT" baseline="0" dirty="0" smtClean="0"/>
                        <a:t> 478</a:t>
                      </a:r>
                      <a:endParaRPr lang="pt-PT" b="1" dirty="0"/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Rectângulo arredondado 14"/>
          <p:cNvSpPr/>
          <p:nvPr/>
        </p:nvSpPr>
        <p:spPr>
          <a:xfrm>
            <a:off x="5564346" y="1609525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6" name="CaixaDeTexto 15"/>
          <p:cNvSpPr txBox="1"/>
          <p:nvPr/>
        </p:nvSpPr>
        <p:spPr>
          <a:xfrm>
            <a:off x="5996394" y="1651553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5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6443432" y="1666543"/>
            <a:ext cx="23770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Identifica</a:t>
            </a:r>
            <a:r>
              <a:rPr lang="pt-PT" sz="2000" dirty="0" smtClean="0"/>
              <a:t> o minério metálico que regista o valor mais elevado (em milhares de €) da produção.</a:t>
            </a:r>
          </a:p>
          <a:p>
            <a:pPr marL="457200" indent="-457200"/>
            <a:r>
              <a:rPr lang="pt-PT" sz="2000" b="1" dirty="0" smtClean="0"/>
              <a:t>(A)</a:t>
            </a:r>
            <a:r>
              <a:rPr lang="pt-PT" sz="2000" dirty="0" smtClean="0"/>
              <a:t> Estanho.</a:t>
            </a:r>
          </a:p>
          <a:p>
            <a:pPr marL="457200" indent="-457200"/>
            <a:r>
              <a:rPr lang="pt-PT" sz="2000" b="1" dirty="0" smtClean="0"/>
              <a:t>(B)</a:t>
            </a:r>
            <a:r>
              <a:rPr lang="pt-PT" sz="2000" dirty="0" smtClean="0"/>
              <a:t> Cobre.</a:t>
            </a:r>
          </a:p>
          <a:p>
            <a:pPr marL="457200" indent="-457200"/>
            <a:r>
              <a:rPr lang="pt-PT" sz="2000" b="1" dirty="0" smtClean="0"/>
              <a:t>(C)</a:t>
            </a:r>
            <a:r>
              <a:rPr lang="pt-PT" sz="2000" dirty="0" smtClean="0"/>
              <a:t> Zinco.</a:t>
            </a:r>
          </a:p>
          <a:p>
            <a:pPr marL="361950" indent="-361950"/>
            <a:r>
              <a:rPr lang="pt-PT" sz="2000" b="1" dirty="0" smtClean="0"/>
              <a:t>(D)</a:t>
            </a:r>
            <a:r>
              <a:rPr lang="pt-PT" sz="2000" dirty="0" smtClean="0"/>
              <a:t> Tungsténio.</a:t>
            </a:r>
          </a:p>
        </p:txBody>
      </p:sp>
      <p:sp>
        <p:nvSpPr>
          <p:cNvPr id="18" name="Rectângulo arredondado 17"/>
          <p:cNvSpPr/>
          <p:nvPr/>
        </p:nvSpPr>
        <p:spPr>
          <a:xfrm>
            <a:off x="-180528" y="4509589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9" name="CaixaDeTexto 18"/>
          <p:cNvSpPr txBox="1"/>
          <p:nvPr/>
        </p:nvSpPr>
        <p:spPr>
          <a:xfrm>
            <a:off x="251520" y="4551617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6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698558" y="4566607"/>
            <a:ext cx="819392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Identifica</a:t>
            </a:r>
            <a:r>
              <a:rPr lang="pt-PT" sz="2000" dirty="0" smtClean="0"/>
              <a:t> a única afirmação falsa.</a:t>
            </a:r>
          </a:p>
          <a:p>
            <a:pPr marL="457200" indent="-457200"/>
            <a:r>
              <a:rPr lang="pt-PT" sz="2000" b="1" dirty="0" smtClean="0"/>
              <a:t>(A)</a:t>
            </a:r>
            <a:r>
              <a:rPr lang="pt-PT" sz="2000" dirty="0" smtClean="0"/>
              <a:t> O cobre domina a produção de minérios metálicos.</a:t>
            </a:r>
          </a:p>
          <a:p>
            <a:pPr marL="361950" indent="-361950"/>
            <a:r>
              <a:rPr lang="pt-PT" sz="2000" b="1" dirty="0" smtClean="0"/>
              <a:t>(B)</a:t>
            </a:r>
            <a:r>
              <a:rPr lang="pt-PT" sz="2000" dirty="0" smtClean="0"/>
              <a:t> O tungsténio, apesar da produção pouco significativa, atinge preços por tonelada elevados.</a:t>
            </a:r>
          </a:p>
          <a:p>
            <a:pPr marL="457200" indent="-457200"/>
            <a:r>
              <a:rPr lang="pt-PT" sz="2000" b="1" dirty="0" smtClean="0"/>
              <a:t>(C)</a:t>
            </a:r>
            <a:r>
              <a:rPr lang="pt-PT" sz="2000" dirty="0" smtClean="0"/>
              <a:t> Em Portugal, a variedade de minérios metálicos explorados é reduzida.</a:t>
            </a:r>
          </a:p>
          <a:p>
            <a:pPr marL="361950" indent="-361950"/>
            <a:r>
              <a:rPr lang="pt-PT" sz="2000" b="1" dirty="0" smtClean="0"/>
              <a:t>(D)</a:t>
            </a:r>
            <a:r>
              <a:rPr lang="pt-PT" sz="2000" dirty="0" smtClean="0"/>
              <a:t> O zinco é um minério metálico altamente rentável, porque o preço por tonelada é superior ao dos outros minérios explorados.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animBg="1"/>
      <p:bldP spid="19" grpId="0"/>
      <p:bldP spid="2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grandec.org/wp-content/uploads/portoeditora_20110519_2083397778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2289" b="33596"/>
          <a:stretch>
            <a:fillRect/>
          </a:stretch>
        </p:blipFill>
        <p:spPr bwMode="auto">
          <a:xfrm>
            <a:off x="7632848" y="44624"/>
            <a:ext cx="1475656" cy="503421"/>
          </a:xfrm>
          <a:prstGeom prst="rect">
            <a:avLst/>
          </a:prstGeom>
          <a:noFill/>
        </p:spPr>
      </p:pic>
      <p:sp>
        <p:nvSpPr>
          <p:cNvPr id="3" name="Rectângulo arredondado 2"/>
          <p:cNvSpPr/>
          <p:nvPr/>
        </p:nvSpPr>
        <p:spPr>
          <a:xfrm>
            <a:off x="-396552" y="-387424"/>
            <a:ext cx="7920880" cy="936104"/>
          </a:xfrm>
          <a:prstGeom prst="roundRect">
            <a:avLst>
              <a:gd name="adj" fmla="val 2477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" name="Rectângulo arredondado 3"/>
          <p:cNvSpPr/>
          <p:nvPr/>
        </p:nvSpPr>
        <p:spPr>
          <a:xfrm>
            <a:off x="107504" y="-2259632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" name="Rectângulo arredondado 4"/>
          <p:cNvSpPr/>
          <p:nvPr/>
        </p:nvSpPr>
        <p:spPr>
          <a:xfrm>
            <a:off x="467544" y="-2403648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Rectângulo arredondado 5"/>
          <p:cNvSpPr/>
          <p:nvPr/>
        </p:nvSpPr>
        <p:spPr>
          <a:xfrm>
            <a:off x="683568" y="-27384"/>
            <a:ext cx="6408712" cy="576064"/>
          </a:xfrm>
          <a:prstGeom prst="roundRect">
            <a:avLst>
              <a:gd name="adj" fmla="val 10719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0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A indústria extrativa em Portugal </a:t>
            </a:r>
            <a:endParaRPr lang="pt-PT" sz="2000" b="1" dirty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907704" y="940658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accent2"/>
                </a:solidFill>
              </a:rPr>
              <a:t>PRODUÇÃO DE MINERAIS PARA CONSTRUÇÃO</a:t>
            </a:r>
            <a:endParaRPr lang="pt-PT" sz="2000" b="1" dirty="0">
              <a:solidFill>
                <a:schemeClr val="accent2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-108520" y="1124744"/>
            <a:ext cx="1259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200" dirty="0" smtClean="0"/>
              <a:t>Milhões </a:t>
            </a:r>
          </a:p>
          <a:p>
            <a:pPr algn="ctr"/>
            <a:r>
              <a:rPr lang="pt-PT" sz="1200" dirty="0" smtClean="0"/>
              <a:t>de Euros</a:t>
            </a:r>
            <a:endParaRPr lang="pt-PT" sz="1200" dirty="0"/>
          </a:p>
        </p:txBody>
      </p:sp>
      <p:sp>
        <p:nvSpPr>
          <p:cNvPr id="10" name="Rectângulo arredondado 9"/>
          <p:cNvSpPr/>
          <p:nvPr/>
        </p:nvSpPr>
        <p:spPr>
          <a:xfrm>
            <a:off x="-180528" y="5616424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1" name="CaixaDeTexto 10"/>
          <p:cNvSpPr txBox="1"/>
          <p:nvPr/>
        </p:nvSpPr>
        <p:spPr>
          <a:xfrm>
            <a:off x="251520" y="5658452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7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98558" y="5673442"/>
            <a:ext cx="81939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Menciona</a:t>
            </a:r>
            <a:r>
              <a:rPr lang="pt-PT" sz="2000" dirty="0" smtClean="0"/>
              <a:t>, por ordem decrescente, os três minerais para construção com maiores valores de produção. </a:t>
            </a:r>
          </a:p>
        </p:txBody>
      </p:sp>
      <p:graphicFrame>
        <p:nvGraphicFramePr>
          <p:cNvPr id="13" name="Gráfico 12"/>
          <p:cNvGraphicFramePr/>
          <p:nvPr/>
        </p:nvGraphicFramePr>
        <p:xfrm>
          <a:off x="251520" y="1556792"/>
          <a:ext cx="8640960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grandec.org/wp-content/uploads/portoeditora_20110519_2083397778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2289" b="33596"/>
          <a:stretch>
            <a:fillRect/>
          </a:stretch>
        </p:blipFill>
        <p:spPr bwMode="auto">
          <a:xfrm>
            <a:off x="7632848" y="44624"/>
            <a:ext cx="1475656" cy="503421"/>
          </a:xfrm>
          <a:prstGeom prst="rect">
            <a:avLst/>
          </a:prstGeom>
          <a:noFill/>
        </p:spPr>
      </p:pic>
      <p:sp>
        <p:nvSpPr>
          <p:cNvPr id="3" name="Rectângulo arredondado 2"/>
          <p:cNvSpPr/>
          <p:nvPr/>
        </p:nvSpPr>
        <p:spPr>
          <a:xfrm>
            <a:off x="-396552" y="-387424"/>
            <a:ext cx="7920880" cy="936104"/>
          </a:xfrm>
          <a:prstGeom prst="roundRect">
            <a:avLst>
              <a:gd name="adj" fmla="val 2477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" name="Rectângulo arredondado 3"/>
          <p:cNvSpPr/>
          <p:nvPr/>
        </p:nvSpPr>
        <p:spPr>
          <a:xfrm>
            <a:off x="107504" y="-2259632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" name="Rectângulo arredondado 4"/>
          <p:cNvSpPr/>
          <p:nvPr/>
        </p:nvSpPr>
        <p:spPr>
          <a:xfrm>
            <a:off x="467544" y="-2403648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Rectângulo arredondado 5"/>
          <p:cNvSpPr/>
          <p:nvPr/>
        </p:nvSpPr>
        <p:spPr>
          <a:xfrm>
            <a:off x="683568" y="-27384"/>
            <a:ext cx="6408712" cy="576064"/>
          </a:xfrm>
          <a:prstGeom prst="roundRect">
            <a:avLst>
              <a:gd name="adj" fmla="val 10719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0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A indústria extrativa em Portugal </a:t>
            </a:r>
            <a:endParaRPr lang="pt-PT" sz="2000" b="1" dirty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619672" y="940658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accent2"/>
                </a:solidFill>
              </a:rPr>
              <a:t>PRODUÇÃO DE ÁGUAS MINERAIS E DE NASCENTE</a:t>
            </a:r>
            <a:endParaRPr lang="pt-PT" sz="2000" b="1" dirty="0">
              <a:solidFill>
                <a:schemeClr val="accent2"/>
              </a:solidFill>
            </a:endParaRPr>
          </a:p>
        </p:txBody>
      </p:sp>
      <p:graphicFrame>
        <p:nvGraphicFramePr>
          <p:cNvPr id="9" name="Gráfico 8"/>
          <p:cNvGraphicFramePr/>
          <p:nvPr/>
        </p:nvGraphicFramePr>
        <p:xfrm>
          <a:off x="4644008" y="1628800"/>
          <a:ext cx="4499992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CaixaDeTexto 9"/>
          <p:cNvSpPr txBox="1"/>
          <p:nvPr/>
        </p:nvSpPr>
        <p:spPr>
          <a:xfrm>
            <a:off x="1259632" y="1412776"/>
            <a:ext cx="1944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600" b="1" dirty="0" smtClean="0"/>
              <a:t>Milhões de litros</a:t>
            </a:r>
            <a:endParaRPr lang="pt-PT" sz="1600" b="1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5940152" y="1412776"/>
            <a:ext cx="1944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600" b="1" dirty="0" smtClean="0"/>
              <a:t>Milhões de Euros</a:t>
            </a:r>
            <a:endParaRPr lang="pt-PT" sz="1600" b="1" dirty="0"/>
          </a:p>
        </p:txBody>
      </p:sp>
      <p:sp>
        <p:nvSpPr>
          <p:cNvPr id="12" name="Rectângulo arredondado 11"/>
          <p:cNvSpPr/>
          <p:nvPr/>
        </p:nvSpPr>
        <p:spPr>
          <a:xfrm>
            <a:off x="-180528" y="4509589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3" name="CaixaDeTexto 12"/>
          <p:cNvSpPr txBox="1"/>
          <p:nvPr/>
        </p:nvSpPr>
        <p:spPr>
          <a:xfrm>
            <a:off x="251520" y="4551617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8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698558" y="4566607"/>
            <a:ext cx="844544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Identifica</a:t>
            </a:r>
            <a:r>
              <a:rPr lang="pt-PT" sz="2000" dirty="0" smtClean="0"/>
              <a:t> a única afirmação verdadeira, tendo em conta a relação produção em litros / valor comercial em milhões de Euros.</a:t>
            </a:r>
          </a:p>
          <a:p>
            <a:pPr marL="361950" indent="-361950"/>
            <a:r>
              <a:rPr lang="pt-PT" sz="2000" b="1" dirty="0" smtClean="0"/>
              <a:t>(A)</a:t>
            </a:r>
            <a:r>
              <a:rPr lang="pt-PT" sz="2000" dirty="0" smtClean="0"/>
              <a:t> As águas de nascente são as mais produzidas e com maior valor comercial.</a:t>
            </a:r>
          </a:p>
          <a:p>
            <a:pPr marL="361950" indent="-361950"/>
            <a:r>
              <a:rPr lang="pt-PT" sz="2000" b="1" dirty="0" smtClean="0"/>
              <a:t>(B)</a:t>
            </a:r>
            <a:r>
              <a:rPr lang="pt-PT" sz="2000" dirty="0" smtClean="0"/>
              <a:t> As águas minerais são as mais produzidas e com menor valor comercial.</a:t>
            </a:r>
          </a:p>
          <a:p>
            <a:pPr marL="361950" indent="-361950"/>
            <a:r>
              <a:rPr lang="pt-PT" sz="2000" b="1" dirty="0" smtClean="0"/>
              <a:t>(C)</a:t>
            </a:r>
            <a:r>
              <a:rPr lang="pt-PT" sz="2000" dirty="0" smtClean="0"/>
              <a:t> As águas minerais são as menos produzidas e com maior valor comercial.</a:t>
            </a:r>
          </a:p>
          <a:p>
            <a:pPr marL="361950" indent="-361950"/>
            <a:r>
              <a:rPr lang="pt-PT" sz="2000" b="1" dirty="0" smtClean="0"/>
              <a:t>(D)</a:t>
            </a:r>
            <a:r>
              <a:rPr lang="pt-PT" sz="2000" dirty="0" smtClean="0"/>
              <a:t> As águas de nascente são as menos produzidas e com menor valor comercial.</a:t>
            </a:r>
          </a:p>
        </p:txBody>
      </p:sp>
      <p:sp>
        <p:nvSpPr>
          <p:cNvPr id="15" name="Oval 14"/>
          <p:cNvSpPr/>
          <p:nvPr/>
        </p:nvSpPr>
        <p:spPr>
          <a:xfrm>
            <a:off x="2546832" y="4036596"/>
            <a:ext cx="216024" cy="21602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6" name="Oval 15"/>
          <p:cNvSpPr/>
          <p:nvPr/>
        </p:nvSpPr>
        <p:spPr>
          <a:xfrm>
            <a:off x="4851088" y="4036596"/>
            <a:ext cx="216024" cy="21602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7" name="CaixaDeTexto 16"/>
          <p:cNvSpPr txBox="1"/>
          <p:nvPr/>
        </p:nvSpPr>
        <p:spPr>
          <a:xfrm>
            <a:off x="2771800" y="4005064"/>
            <a:ext cx="1944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b="1" dirty="0" smtClean="0"/>
              <a:t>Águas de nascente</a:t>
            </a:r>
            <a:endParaRPr lang="pt-PT" sz="1600" b="1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5076056" y="4005064"/>
            <a:ext cx="1944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b="1" dirty="0" smtClean="0"/>
              <a:t>Águas minerais</a:t>
            </a:r>
            <a:endParaRPr lang="pt-PT" sz="1600" b="1" dirty="0"/>
          </a:p>
        </p:txBody>
      </p:sp>
      <p:graphicFrame>
        <p:nvGraphicFramePr>
          <p:cNvPr id="20" name="Gráfico 19"/>
          <p:cNvGraphicFramePr/>
          <p:nvPr/>
        </p:nvGraphicFramePr>
        <p:xfrm>
          <a:off x="-324544" y="1484784"/>
          <a:ext cx="512445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Gráfico 20"/>
          <p:cNvGraphicFramePr/>
          <p:nvPr/>
        </p:nvGraphicFramePr>
        <p:xfrm>
          <a:off x="4139952" y="1484784"/>
          <a:ext cx="5472608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grandec.org/wp-content/uploads/portoeditora_20110519_2083397778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2289" b="33596"/>
          <a:stretch>
            <a:fillRect/>
          </a:stretch>
        </p:blipFill>
        <p:spPr bwMode="auto">
          <a:xfrm>
            <a:off x="7632848" y="44624"/>
            <a:ext cx="1475656" cy="503421"/>
          </a:xfrm>
          <a:prstGeom prst="rect">
            <a:avLst/>
          </a:prstGeom>
          <a:noFill/>
        </p:spPr>
      </p:pic>
      <p:sp>
        <p:nvSpPr>
          <p:cNvPr id="3" name="Rectângulo arredondado 2"/>
          <p:cNvSpPr/>
          <p:nvPr/>
        </p:nvSpPr>
        <p:spPr>
          <a:xfrm>
            <a:off x="-396552" y="-387424"/>
            <a:ext cx="7920880" cy="936104"/>
          </a:xfrm>
          <a:prstGeom prst="roundRect">
            <a:avLst>
              <a:gd name="adj" fmla="val 2477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" name="Rectângulo arredondado 3"/>
          <p:cNvSpPr/>
          <p:nvPr/>
        </p:nvSpPr>
        <p:spPr>
          <a:xfrm>
            <a:off x="107504" y="-2259632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" name="Rectângulo arredondado 4"/>
          <p:cNvSpPr/>
          <p:nvPr/>
        </p:nvSpPr>
        <p:spPr>
          <a:xfrm>
            <a:off x="467544" y="-2403648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Rectângulo arredondado 5"/>
          <p:cNvSpPr/>
          <p:nvPr/>
        </p:nvSpPr>
        <p:spPr>
          <a:xfrm>
            <a:off x="683568" y="-27384"/>
            <a:ext cx="6408712" cy="576064"/>
          </a:xfrm>
          <a:prstGeom prst="roundRect">
            <a:avLst>
              <a:gd name="adj" fmla="val 10719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0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A indústria extrativa em Portugal </a:t>
            </a:r>
            <a:endParaRPr lang="pt-PT" sz="2000" b="1" dirty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07504" y="940658"/>
            <a:ext cx="684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accent2"/>
                </a:solidFill>
              </a:rPr>
              <a:t>VALOR DA PRODUÇÃO EM MINAS E PEDREIRAS POR DISTRITO</a:t>
            </a:r>
            <a:endParaRPr lang="pt-PT" sz="2000" b="1" dirty="0">
              <a:solidFill>
                <a:schemeClr val="accent2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474824" y="6362338"/>
            <a:ext cx="216024" cy="21602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0" name="Oval 9"/>
          <p:cNvSpPr/>
          <p:nvPr/>
        </p:nvSpPr>
        <p:spPr>
          <a:xfrm>
            <a:off x="4067944" y="6362338"/>
            <a:ext cx="216024" cy="21602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1" name="CaixaDeTexto 10"/>
          <p:cNvSpPr txBox="1"/>
          <p:nvPr/>
        </p:nvSpPr>
        <p:spPr>
          <a:xfrm>
            <a:off x="2699792" y="6309320"/>
            <a:ext cx="1944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b="1" dirty="0" smtClean="0"/>
              <a:t>Pedreiras</a:t>
            </a:r>
            <a:endParaRPr lang="pt-PT" sz="1600" b="1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4292912" y="6317158"/>
            <a:ext cx="1944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b="1" dirty="0" smtClean="0"/>
              <a:t>Minas</a:t>
            </a:r>
            <a:endParaRPr lang="pt-PT" sz="1600" b="1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4211960" y="1324505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200" dirty="0" smtClean="0"/>
              <a:t>Milhões de Euros</a:t>
            </a:r>
            <a:endParaRPr lang="pt-PT" sz="1200" dirty="0"/>
          </a:p>
        </p:txBody>
      </p:sp>
      <p:sp>
        <p:nvSpPr>
          <p:cNvPr id="14" name="Rectângulo arredondado 13"/>
          <p:cNvSpPr/>
          <p:nvPr/>
        </p:nvSpPr>
        <p:spPr>
          <a:xfrm>
            <a:off x="6027150" y="1484784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5" name="CaixaDeTexto 14"/>
          <p:cNvSpPr txBox="1"/>
          <p:nvPr/>
        </p:nvSpPr>
        <p:spPr>
          <a:xfrm>
            <a:off x="6891246" y="3107541"/>
            <a:ext cx="22527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Indica</a:t>
            </a:r>
            <a:r>
              <a:rPr lang="pt-PT" sz="2000" dirty="0" smtClean="0"/>
              <a:t> o distrito que regista o maior valor de produção em pedreiras.</a:t>
            </a:r>
          </a:p>
        </p:txBody>
      </p:sp>
      <p:sp>
        <p:nvSpPr>
          <p:cNvPr id="16" name="Rectângulo arredondado 15"/>
          <p:cNvSpPr/>
          <p:nvPr/>
        </p:nvSpPr>
        <p:spPr>
          <a:xfrm>
            <a:off x="6012160" y="3046075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7" name="CaixaDeTexto 16"/>
          <p:cNvSpPr txBox="1"/>
          <p:nvPr/>
        </p:nvSpPr>
        <p:spPr>
          <a:xfrm>
            <a:off x="6387190" y="1512644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9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6891246" y="1527634"/>
            <a:ext cx="22527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Indica</a:t>
            </a:r>
            <a:r>
              <a:rPr lang="pt-PT" sz="2000" dirty="0" smtClean="0"/>
              <a:t> o distrito que regista o maior valor de produção em minas.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6387190" y="3091775"/>
            <a:ext cx="4882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10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6891246" y="4633650"/>
            <a:ext cx="22527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Refere</a:t>
            </a:r>
            <a:r>
              <a:rPr lang="pt-PT" sz="2000" dirty="0" smtClean="0"/>
              <a:t> o distrito que apresenta o menor valor da produção total em minas e pedreiras no nosso país.</a:t>
            </a:r>
          </a:p>
        </p:txBody>
      </p:sp>
      <p:sp>
        <p:nvSpPr>
          <p:cNvPr id="21" name="Rectângulo arredondado 20"/>
          <p:cNvSpPr/>
          <p:nvPr/>
        </p:nvSpPr>
        <p:spPr>
          <a:xfrm>
            <a:off x="6012160" y="4572184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2" name="CaixaDeTexto 21"/>
          <p:cNvSpPr txBox="1"/>
          <p:nvPr/>
        </p:nvSpPr>
        <p:spPr>
          <a:xfrm>
            <a:off x="6387190" y="4617884"/>
            <a:ext cx="4882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11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23" name="Gráfico 22"/>
          <p:cNvGraphicFramePr/>
          <p:nvPr/>
        </p:nvGraphicFramePr>
        <p:xfrm>
          <a:off x="251520" y="1484784"/>
          <a:ext cx="5760640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build="p"/>
      <p:bldP spid="16" grpId="0" animBg="1"/>
      <p:bldP spid="17" grpId="0"/>
      <p:bldP spid="18" grpId="0" build="p"/>
      <p:bldP spid="19" grpId="0"/>
      <p:bldP spid="20" grpId="0" build="p"/>
      <p:bldP spid="21" grpId="0" animBg="1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grandec.org/wp-content/uploads/portoeditora_20110519_2083397778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2289" b="33596"/>
          <a:stretch>
            <a:fillRect/>
          </a:stretch>
        </p:blipFill>
        <p:spPr bwMode="auto">
          <a:xfrm>
            <a:off x="7632848" y="44624"/>
            <a:ext cx="1475656" cy="503421"/>
          </a:xfrm>
          <a:prstGeom prst="rect">
            <a:avLst/>
          </a:prstGeom>
          <a:noFill/>
        </p:spPr>
      </p:pic>
      <p:sp>
        <p:nvSpPr>
          <p:cNvPr id="3" name="Rectângulo arredondado 2"/>
          <p:cNvSpPr/>
          <p:nvPr/>
        </p:nvSpPr>
        <p:spPr>
          <a:xfrm>
            <a:off x="-396552" y="-387424"/>
            <a:ext cx="7920880" cy="936104"/>
          </a:xfrm>
          <a:prstGeom prst="roundRect">
            <a:avLst>
              <a:gd name="adj" fmla="val 2477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" name="Rectângulo arredondado 3"/>
          <p:cNvSpPr/>
          <p:nvPr/>
        </p:nvSpPr>
        <p:spPr>
          <a:xfrm>
            <a:off x="107504" y="-2259632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" name="Rectângulo arredondado 4"/>
          <p:cNvSpPr/>
          <p:nvPr/>
        </p:nvSpPr>
        <p:spPr>
          <a:xfrm>
            <a:off x="467544" y="-2403648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Rectângulo arredondado 5"/>
          <p:cNvSpPr/>
          <p:nvPr/>
        </p:nvSpPr>
        <p:spPr>
          <a:xfrm>
            <a:off x="683568" y="-27384"/>
            <a:ext cx="6408712" cy="576064"/>
          </a:xfrm>
          <a:prstGeom prst="roundRect">
            <a:avLst>
              <a:gd name="adj" fmla="val 10719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0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A indústria extrativa em Portugal </a:t>
            </a:r>
            <a:endParaRPr lang="pt-PT" sz="2000" b="1" dirty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79512" y="940658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accent2"/>
                </a:solidFill>
              </a:rPr>
              <a:t>COMÉRCIO INTERNACIONAL</a:t>
            </a:r>
            <a:endParaRPr lang="pt-PT" sz="2000" b="1" dirty="0">
              <a:solidFill>
                <a:schemeClr val="accent2"/>
              </a:solidFill>
            </a:endParaRPr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371872" y="1397000"/>
          <a:ext cx="3210625" cy="14427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22572"/>
                <a:gridCol w="1788053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pt-PT" sz="20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/>
                        <a:t>Valor </a:t>
                      </a:r>
                    </a:p>
                    <a:p>
                      <a:pPr algn="ctr"/>
                      <a:r>
                        <a:rPr lang="pt-PT" sz="2000" dirty="0" smtClean="0"/>
                        <a:t>(milhares</a:t>
                      </a:r>
                      <a:r>
                        <a:rPr lang="pt-PT" sz="2000" baseline="0" dirty="0" smtClean="0"/>
                        <a:t> de €</a:t>
                      </a:r>
                      <a:r>
                        <a:rPr lang="pt-PT" sz="2000" dirty="0" smtClean="0"/>
                        <a:t>)</a:t>
                      </a:r>
                      <a:endParaRPr lang="pt-PT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PT" dirty="0" smtClean="0"/>
                        <a:t>Saídas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PT" dirty="0" smtClean="0"/>
                        <a:t>820</a:t>
                      </a:r>
                      <a:r>
                        <a:rPr lang="pt-PT" baseline="0" dirty="0" smtClean="0"/>
                        <a:t> 796</a:t>
                      </a:r>
                      <a:endParaRPr lang="pt-PT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PT" dirty="0" smtClean="0"/>
                        <a:t>Entradas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PT" dirty="0" smtClean="0"/>
                        <a:t>467</a:t>
                      </a:r>
                      <a:r>
                        <a:rPr lang="pt-PT" baseline="0" dirty="0" smtClean="0"/>
                        <a:t> 816</a:t>
                      </a:r>
                      <a:endParaRPr lang="pt-PT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Rectângulo arredondado 8"/>
          <p:cNvSpPr/>
          <p:nvPr/>
        </p:nvSpPr>
        <p:spPr>
          <a:xfrm>
            <a:off x="4211960" y="1872008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0" name="CaixaDeTexto 9"/>
          <p:cNvSpPr txBox="1"/>
          <p:nvPr/>
        </p:nvSpPr>
        <p:spPr>
          <a:xfrm>
            <a:off x="4572000" y="1914036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12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091046" y="1929026"/>
            <a:ext cx="40529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Calcula</a:t>
            </a:r>
            <a:r>
              <a:rPr lang="pt-PT" sz="2000" dirty="0" smtClean="0"/>
              <a:t> o saldo do comércio internacional da indústria extrativa.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323528" y="2811992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/>
              <a:t>Nota: as entradas não incluem petróleo e as saídas incluem águas.</a:t>
            </a:r>
            <a:endParaRPr lang="pt-PT" sz="1600" dirty="0"/>
          </a:p>
        </p:txBody>
      </p:sp>
      <p:sp>
        <p:nvSpPr>
          <p:cNvPr id="13" name="Rectângulo arredondado 12"/>
          <p:cNvSpPr/>
          <p:nvPr/>
        </p:nvSpPr>
        <p:spPr>
          <a:xfrm>
            <a:off x="-180528" y="3356992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CaixaDeTexto 13"/>
          <p:cNvSpPr txBox="1"/>
          <p:nvPr/>
        </p:nvSpPr>
        <p:spPr>
          <a:xfrm>
            <a:off x="-81224" y="3399020"/>
            <a:ext cx="683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13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698558" y="3414010"/>
            <a:ext cx="81939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Identifica</a:t>
            </a:r>
            <a:r>
              <a:rPr lang="pt-PT" sz="2000" dirty="0" smtClean="0"/>
              <a:t> o esquema que representa corretamente o comércio internacional da indústria extrativa portuguesa.</a:t>
            </a:r>
            <a:endParaRPr lang="pt-PT" sz="1200" dirty="0" smtClean="0"/>
          </a:p>
          <a:p>
            <a:r>
              <a:rPr lang="pt-PT" sz="2000" b="1" dirty="0" smtClean="0"/>
              <a:t>(A)			(B)			(C)</a:t>
            </a:r>
          </a:p>
        </p:txBody>
      </p:sp>
      <p:graphicFrame>
        <p:nvGraphicFramePr>
          <p:cNvPr id="17" name="Diagrama 16"/>
          <p:cNvGraphicFramePr/>
          <p:nvPr/>
        </p:nvGraphicFramePr>
        <p:xfrm>
          <a:off x="2051720" y="4293096"/>
          <a:ext cx="4896544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8" name="Diagrama 17"/>
          <p:cNvGraphicFramePr/>
          <p:nvPr/>
        </p:nvGraphicFramePr>
        <p:xfrm>
          <a:off x="-684584" y="4293096"/>
          <a:ext cx="4896544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9" name="Diagrama 18"/>
          <p:cNvGraphicFramePr/>
          <p:nvPr/>
        </p:nvGraphicFramePr>
        <p:xfrm>
          <a:off x="4860032" y="4293096"/>
          <a:ext cx="4896544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 build="p"/>
      <p:bldP spid="13" grpId="0" animBg="1"/>
      <p:bldP spid="14" grpId="0"/>
      <p:bldP spid="15" grpId="0" uiExpand="1" build="p"/>
      <p:bldGraphic spid="17" grpId="0">
        <p:bldAsOne/>
      </p:bldGraphic>
      <p:bldGraphic spid="18" grpId="0">
        <p:bldAsOne/>
      </p:bldGraphic>
      <p:bldGraphic spid="19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grandec.org/wp-content/uploads/portoeditora_20110519_2083397778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2289" b="33596"/>
          <a:stretch>
            <a:fillRect/>
          </a:stretch>
        </p:blipFill>
        <p:spPr bwMode="auto">
          <a:xfrm>
            <a:off x="7632848" y="44624"/>
            <a:ext cx="1475656" cy="503421"/>
          </a:xfrm>
          <a:prstGeom prst="rect">
            <a:avLst/>
          </a:prstGeom>
          <a:noFill/>
        </p:spPr>
      </p:pic>
      <p:sp>
        <p:nvSpPr>
          <p:cNvPr id="3" name="Rectângulo arredondado 2"/>
          <p:cNvSpPr/>
          <p:nvPr/>
        </p:nvSpPr>
        <p:spPr>
          <a:xfrm>
            <a:off x="-396552" y="-387424"/>
            <a:ext cx="7920880" cy="936104"/>
          </a:xfrm>
          <a:prstGeom prst="roundRect">
            <a:avLst>
              <a:gd name="adj" fmla="val 2477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" name="Rectângulo arredondado 3"/>
          <p:cNvSpPr/>
          <p:nvPr/>
        </p:nvSpPr>
        <p:spPr>
          <a:xfrm>
            <a:off x="107504" y="-2259632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" name="Rectângulo arredondado 4"/>
          <p:cNvSpPr/>
          <p:nvPr/>
        </p:nvSpPr>
        <p:spPr>
          <a:xfrm>
            <a:off x="467544" y="-2403648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Rectângulo arredondado 5"/>
          <p:cNvSpPr/>
          <p:nvPr/>
        </p:nvSpPr>
        <p:spPr>
          <a:xfrm>
            <a:off x="683568" y="-27384"/>
            <a:ext cx="6408712" cy="576064"/>
          </a:xfrm>
          <a:prstGeom prst="roundRect">
            <a:avLst>
              <a:gd name="adj" fmla="val 10719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0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A indústria extrativa em Portugal </a:t>
            </a:r>
            <a:endParaRPr lang="pt-PT" sz="2000" b="1" dirty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95536" y="940658"/>
            <a:ext cx="5085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accent2"/>
                </a:solidFill>
              </a:rPr>
              <a:t>ESTRUTURA DO VALOR DAS EXPORTAÇÕES </a:t>
            </a:r>
            <a:endParaRPr lang="pt-PT" sz="2000" b="1" dirty="0">
              <a:solidFill>
                <a:schemeClr val="accent2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607496" y="5229200"/>
            <a:ext cx="13326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Minérios metálicos</a:t>
            </a:r>
          </a:p>
          <a:p>
            <a:pPr algn="ctr"/>
            <a:r>
              <a:rPr lang="pt-PT" sz="2000" b="1" dirty="0" smtClean="0"/>
              <a:t>56%</a:t>
            </a:r>
            <a:endParaRPr lang="pt-PT" sz="2000" b="1" dirty="0"/>
          </a:p>
        </p:txBody>
      </p:sp>
      <p:sp>
        <p:nvSpPr>
          <p:cNvPr id="10" name="CaixaDeTexto 9"/>
          <p:cNvSpPr txBox="1"/>
          <p:nvPr/>
        </p:nvSpPr>
        <p:spPr>
          <a:xfrm>
            <a:off x="2195736" y="1268760"/>
            <a:ext cx="15841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Águas</a:t>
            </a:r>
          </a:p>
          <a:p>
            <a:pPr algn="ctr"/>
            <a:r>
              <a:rPr lang="pt-PT" sz="2000" b="1" dirty="0" smtClean="0"/>
              <a:t>2%</a:t>
            </a:r>
            <a:endParaRPr lang="pt-PT" sz="2000" b="1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102056" y="2196741"/>
            <a:ext cx="15486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Minerais para construção</a:t>
            </a:r>
          </a:p>
          <a:p>
            <a:pPr algn="ctr"/>
            <a:r>
              <a:rPr lang="pt-PT" sz="2000" b="1" dirty="0" smtClean="0"/>
              <a:t>37%</a:t>
            </a:r>
            <a:endParaRPr lang="pt-PT" sz="2000" b="1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899592" y="5805264"/>
            <a:ext cx="13326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Minerais industriais</a:t>
            </a:r>
          </a:p>
          <a:p>
            <a:pPr algn="ctr"/>
            <a:r>
              <a:rPr lang="pt-PT" sz="2000" b="1" dirty="0"/>
              <a:t>5</a:t>
            </a:r>
            <a:r>
              <a:rPr lang="pt-PT" sz="2000" b="1" dirty="0" smtClean="0"/>
              <a:t>%</a:t>
            </a:r>
            <a:endParaRPr lang="pt-PT" sz="2000" b="1" dirty="0"/>
          </a:p>
        </p:txBody>
      </p:sp>
      <p:sp>
        <p:nvSpPr>
          <p:cNvPr id="13" name="Rectângulo arredondado 12"/>
          <p:cNvSpPr/>
          <p:nvPr/>
        </p:nvSpPr>
        <p:spPr>
          <a:xfrm>
            <a:off x="5580112" y="1077446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CaixaDeTexto 13"/>
          <p:cNvSpPr txBox="1"/>
          <p:nvPr/>
        </p:nvSpPr>
        <p:spPr>
          <a:xfrm>
            <a:off x="6444208" y="2700203"/>
            <a:ext cx="269979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Enquadra</a:t>
            </a:r>
            <a:r>
              <a:rPr lang="pt-PT" sz="2000" dirty="0" smtClean="0"/>
              <a:t>, no respetivo subsector da indústria extrativa, as seguintes substâncias exportadas:</a:t>
            </a:r>
          </a:p>
          <a:p>
            <a:pPr marL="457200" indent="-457200"/>
            <a:r>
              <a:rPr lang="pt-PT" sz="2000" dirty="0" smtClean="0"/>
              <a:t>a) Minérios de cobre;</a:t>
            </a:r>
          </a:p>
          <a:p>
            <a:pPr marL="457200" indent="-457200"/>
            <a:r>
              <a:rPr lang="pt-PT" sz="2000" dirty="0" smtClean="0"/>
              <a:t>b) Mármores;</a:t>
            </a:r>
          </a:p>
          <a:p>
            <a:pPr marL="273050" indent="-273050"/>
            <a:r>
              <a:rPr lang="pt-PT" sz="2000" dirty="0" smtClean="0"/>
              <a:t>c) Granitos ornamentais;</a:t>
            </a:r>
          </a:p>
          <a:p>
            <a:pPr marL="273050" indent="-273050"/>
            <a:r>
              <a:rPr lang="pt-PT" sz="2000" dirty="0" smtClean="0"/>
              <a:t>d) Pedras para calcetamento;</a:t>
            </a:r>
          </a:p>
          <a:p>
            <a:pPr marL="273050" indent="-273050"/>
            <a:r>
              <a:rPr lang="pt-PT" sz="2000" dirty="0" smtClean="0"/>
              <a:t>e) Minérios de tungsténio.</a:t>
            </a:r>
          </a:p>
        </p:txBody>
      </p:sp>
      <p:sp>
        <p:nvSpPr>
          <p:cNvPr id="15" name="Rectângulo arredondado 14"/>
          <p:cNvSpPr/>
          <p:nvPr/>
        </p:nvSpPr>
        <p:spPr>
          <a:xfrm>
            <a:off x="5565122" y="2638737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6" name="CaixaDeTexto 15"/>
          <p:cNvSpPr txBox="1"/>
          <p:nvPr/>
        </p:nvSpPr>
        <p:spPr>
          <a:xfrm>
            <a:off x="5940152" y="1105306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14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6444208" y="1120296"/>
            <a:ext cx="26997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Indica</a:t>
            </a:r>
            <a:r>
              <a:rPr lang="pt-PT" sz="2000" dirty="0" smtClean="0"/>
              <a:t> o principal subsector da indústria extrativa, no conjunto das exportações.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5940152" y="2684437"/>
            <a:ext cx="4882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15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19" name="Gráfico 18"/>
          <p:cNvGraphicFramePr/>
          <p:nvPr/>
        </p:nvGraphicFramePr>
        <p:xfrm>
          <a:off x="621440" y="1737984"/>
          <a:ext cx="4981575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uiExpand="1" build="p"/>
      <p:bldP spid="15" grpId="0" animBg="1"/>
      <p:bldP spid="16" grpId="0"/>
      <p:bldP spid="17" grpId="0" build="p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grandec.org/wp-content/uploads/portoeditora_20110519_2083397778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2289" b="33596"/>
          <a:stretch>
            <a:fillRect/>
          </a:stretch>
        </p:blipFill>
        <p:spPr bwMode="auto">
          <a:xfrm>
            <a:off x="7632848" y="44624"/>
            <a:ext cx="1475656" cy="503421"/>
          </a:xfrm>
          <a:prstGeom prst="rect">
            <a:avLst/>
          </a:prstGeom>
          <a:noFill/>
        </p:spPr>
      </p:pic>
      <p:sp>
        <p:nvSpPr>
          <p:cNvPr id="3" name="Rectângulo arredondado 2"/>
          <p:cNvSpPr/>
          <p:nvPr/>
        </p:nvSpPr>
        <p:spPr>
          <a:xfrm>
            <a:off x="-396552" y="-387424"/>
            <a:ext cx="7920880" cy="936104"/>
          </a:xfrm>
          <a:prstGeom prst="roundRect">
            <a:avLst>
              <a:gd name="adj" fmla="val 2477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" name="Rectângulo arredondado 3"/>
          <p:cNvSpPr/>
          <p:nvPr/>
        </p:nvSpPr>
        <p:spPr>
          <a:xfrm>
            <a:off x="107504" y="-2259632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" name="Rectângulo arredondado 4"/>
          <p:cNvSpPr/>
          <p:nvPr/>
        </p:nvSpPr>
        <p:spPr>
          <a:xfrm>
            <a:off x="467544" y="-2403648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Rectângulo arredondado 5"/>
          <p:cNvSpPr/>
          <p:nvPr/>
        </p:nvSpPr>
        <p:spPr>
          <a:xfrm>
            <a:off x="683568" y="-27384"/>
            <a:ext cx="6408712" cy="576064"/>
          </a:xfrm>
          <a:prstGeom prst="roundRect">
            <a:avLst>
              <a:gd name="adj" fmla="val 10719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0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A indústria extrativa em Portugal </a:t>
            </a:r>
            <a:endParaRPr lang="pt-PT" sz="2000" b="1" dirty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94840" y="940658"/>
            <a:ext cx="5085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accent2"/>
                </a:solidFill>
              </a:rPr>
              <a:t>ESTRUTURA DO VALOR DAS IMPORTAÇÕES</a:t>
            </a:r>
            <a:endParaRPr lang="pt-PT" sz="2000" b="1" dirty="0">
              <a:solidFill>
                <a:schemeClr val="accent2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788024" y="5229200"/>
            <a:ext cx="13326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Minerais energéticos</a:t>
            </a:r>
          </a:p>
          <a:p>
            <a:pPr algn="ctr"/>
            <a:r>
              <a:rPr lang="pt-PT" sz="2000" b="1" dirty="0" smtClean="0"/>
              <a:t>66%</a:t>
            </a:r>
            <a:endParaRPr lang="pt-PT" sz="2000" b="1" dirty="0"/>
          </a:p>
        </p:txBody>
      </p:sp>
      <p:sp>
        <p:nvSpPr>
          <p:cNvPr id="10" name="CaixaDeTexto 9"/>
          <p:cNvSpPr txBox="1"/>
          <p:nvPr/>
        </p:nvSpPr>
        <p:spPr>
          <a:xfrm>
            <a:off x="1489304" y="1255112"/>
            <a:ext cx="1584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Minerais para construção</a:t>
            </a:r>
          </a:p>
          <a:p>
            <a:pPr algn="ctr"/>
            <a:r>
              <a:rPr lang="pt-PT" sz="2000" b="1" dirty="0" smtClean="0"/>
              <a:t>10%</a:t>
            </a:r>
            <a:endParaRPr lang="pt-PT" sz="2000" b="1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612224" y="1872120"/>
            <a:ext cx="15486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Minérios metálicos</a:t>
            </a:r>
          </a:p>
          <a:p>
            <a:pPr algn="ctr"/>
            <a:r>
              <a:rPr lang="pt-PT" sz="2000" b="1" dirty="0" smtClean="0"/>
              <a:t>2%</a:t>
            </a:r>
            <a:endParaRPr lang="pt-PT" sz="2000" b="1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-40280" y="4279448"/>
            <a:ext cx="13326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Minerais industriais</a:t>
            </a:r>
          </a:p>
          <a:p>
            <a:pPr algn="ctr"/>
            <a:r>
              <a:rPr lang="pt-PT" sz="2000" b="1" dirty="0" smtClean="0"/>
              <a:t>22%</a:t>
            </a:r>
            <a:endParaRPr lang="pt-PT" sz="2000" b="1" dirty="0"/>
          </a:p>
        </p:txBody>
      </p:sp>
      <p:sp>
        <p:nvSpPr>
          <p:cNvPr id="13" name="Rectângulo arredondado 12"/>
          <p:cNvSpPr/>
          <p:nvPr/>
        </p:nvSpPr>
        <p:spPr>
          <a:xfrm>
            <a:off x="5580112" y="1077446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6" name="CaixaDeTexto 15"/>
          <p:cNvSpPr txBox="1"/>
          <p:nvPr/>
        </p:nvSpPr>
        <p:spPr>
          <a:xfrm>
            <a:off x="5940152" y="1105306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16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6444208" y="1120296"/>
            <a:ext cx="2699792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Classifica</a:t>
            </a:r>
            <a:r>
              <a:rPr lang="pt-PT" sz="2000" dirty="0" smtClean="0"/>
              <a:t> as afirmações seguintes como verdadeiras ou falsas.</a:t>
            </a:r>
          </a:p>
          <a:p>
            <a:endParaRPr lang="pt-PT" sz="600" dirty="0" smtClean="0"/>
          </a:p>
          <a:p>
            <a:r>
              <a:rPr lang="pt-PT" sz="2000" dirty="0" smtClean="0"/>
              <a:t>a) Os minérios metálicos registam um elevado valor no conjunto das importações.</a:t>
            </a:r>
          </a:p>
          <a:p>
            <a:endParaRPr lang="pt-PT" sz="600" dirty="0" smtClean="0"/>
          </a:p>
          <a:p>
            <a:r>
              <a:rPr lang="pt-PT" sz="2000" dirty="0" smtClean="0"/>
              <a:t>b) O nosso país apresenta uma grande dependência externa relativamente a minerais energéticos.</a:t>
            </a:r>
          </a:p>
          <a:p>
            <a:endParaRPr lang="pt-PT" sz="600" dirty="0" smtClean="0"/>
          </a:p>
          <a:p>
            <a:r>
              <a:rPr lang="pt-PT" sz="2000" dirty="0" smtClean="0"/>
              <a:t>c) Portugal recorre à importação de minerais industriais devido à reduzida produção.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5940152" y="2684437"/>
            <a:ext cx="4882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12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1835696" y="6402814"/>
            <a:ext cx="25922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600" dirty="0" smtClean="0"/>
              <a:t>Nota: petróleo não incluído.</a:t>
            </a:r>
            <a:endParaRPr lang="pt-PT" sz="1600" dirty="0"/>
          </a:p>
        </p:txBody>
      </p:sp>
      <p:graphicFrame>
        <p:nvGraphicFramePr>
          <p:cNvPr id="20" name="Gráfico 19"/>
          <p:cNvGraphicFramePr/>
          <p:nvPr/>
        </p:nvGraphicFramePr>
        <p:xfrm>
          <a:off x="925464" y="1755400"/>
          <a:ext cx="4572000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/>
      <p:bldP spid="17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grandec.org/wp-content/uploads/portoeditora_20110519_2083397778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2289" b="33596"/>
          <a:stretch>
            <a:fillRect/>
          </a:stretch>
        </p:blipFill>
        <p:spPr bwMode="auto">
          <a:xfrm>
            <a:off x="7632848" y="44624"/>
            <a:ext cx="1475656" cy="503421"/>
          </a:xfrm>
          <a:prstGeom prst="rect">
            <a:avLst/>
          </a:prstGeom>
          <a:noFill/>
        </p:spPr>
      </p:pic>
      <p:sp>
        <p:nvSpPr>
          <p:cNvPr id="3" name="Rectângulo arredondado 2"/>
          <p:cNvSpPr/>
          <p:nvPr/>
        </p:nvSpPr>
        <p:spPr>
          <a:xfrm>
            <a:off x="-396552" y="-387424"/>
            <a:ext cx="7920880" cy="936104"/>
          </a:xfrm>
          <a:prstGeom prst="roundRect">
            <a:avLst>
              <a:gd name="adj" fmla="val 2477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" name="Rectângulo arredondado 3"/>
          <p:cNvSpPr/>
          <p:nvPr/>
        </p:nvSpPr>
        <p:spPr>
          <a:xfrm>
            <a:off x="107504" y="-2259632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" name="Rectângulo arredondado 4"/>
          <p:cNvSpPr/>
          <p:nvPr/>
        </p:nvSpPr>
        <p:spPr>
          <a:xfrm>
            <a:off x="467544" y="-2403648"/>
            <a:ext cx="216024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Rectângulo arredondado 5"/>
          <p:cNvSpPr/>
          <p:nvPr/>
        </p:nvSpPr>
        <p:spPr>
          <a:xfrm>
            <a:off x="683568" y="-27384"/>
            <a:ext cx="6408712" cy="576064"/>
          </a:xfrm>
          <a:prstGeom prst="roundRect">
            <a:avLst>
              <a:gd name="adj" fmla="val 10719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0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A indústria extrativa em Portugal </a:t>
            </a:r>
            <a:endParaRPr lang="pt-PT" sz="2000" b="1" dirty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339752" y="940658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accent2"/>
                </a:solidFill>
              </a:rPr>
              <a:t>SUGESTÕES DE CORREÇÃO</a:t>
            </a:r>
            <a:endParaRPr lang="pt-PT" sz="2000" b="1" dirty="0">
              <a:solidFill>
                <a:schemeClr val="accent2"/>
              </a:solidFill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-180528" y="1327120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6" name="CaixaDeTexto 15"/>
          <p:cNvSpPr txBox="1"/>
          <p:nvPr/>
        </p:nvSpPr>
        <p:spPr>
          <a:xfrm>
            <a:off x="179512" y="1368628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683568" y="1395360"/>
            <a:ext cx="2699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C</a:t>
            </a:r>
            <a:r>
              <a:rPr lang="pt-PT" sz="2000" dirty="0" smtClean="0"/>
              <a:t>.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5831632" y="2684437"/>
            <a:ext cx="4882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12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" name="Rectângulo arredondado 19"/>
          <p:cNvSpPr/>
          <p:nvPr/>
        </p:nvSpPr>
        <p:spPr>
          <a:xfrm>
            <a:off x="-180528" y="1988840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1" name="CaixaDeTexto 20"/>
          <p:cNvSpPr txBox="1"/>
          <p:nvPr/>
        </p:nvSpPr>
        <p:spPr>
          <a:xfrm>
            <a:off x="179512" y="2030348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2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683568" y="2057080"/>
            <a:ext cx="2699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C</a:t>
            </a:r>
            <a:r>
              <a:rPr lang="pt-PT" sz="2000" dirty="0" smtClean="0"/>
              <a:t>.</a:t>
            </a:r>
          </a:p>
        </p:txBody>
      </p:sp>
      <p:sp>
        <p:nvSpPr>
          <p:cNvPr id="23" name="Rectângulo arredondado 22"/>
          <p:cNvSpPr/>
          <p:nvPr/>
        </p:nvSpPr>
        <p:spPr>
          <a:xfrm>
            <a:off x="-180528" y="2636912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4" name="CaixaDeTexto 23"/>
          <p:cNvSpPr txBox="1"/>
          <p:nvPr/>
        </p:nvSpPr>
        <p:spPr>
          <a:xfrm>
            <a:off x="179512" y="2678420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3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5" name="CaixaDeTexto 24"/>
          <p:cNvSpPr txBox="1"/>
          <p:nvPr/>
        </p:nvSpPr>
        <p:spPr>
          <a:xfrm>
            <a:off x="683568" y="2705152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Minérios metálicos</a:t>
            </a:r>
            <a:r>
              <a:rPr lang="pt-PT" sz="2000" dirty="0" smtClean="0"/>
              <a:t>.</a:t>
            </a:r>
          </a:p>
        </p:txBody>
      </p:sp>
      <p:sp>
        <p:nvSpPr>
          <p:cNvPr id="26" name="Rectângulo arredondado 25"/>
          <p:cNvSpPr/>
          <p:nvPr/>
        </p:nvSpPr>
        <p:spPr>
          <a:xfrm>
            <a:off x="-180528" y="3284984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7" name="CaixaDeTexto 26"/>
          <p:cNvSpPr txBox="1"/>
          <p:nvPr/>
        </p:nvSpPr>
        <p:spPr>
          <a:xfrm>
            <a:off x="179512" y="3326492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4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8" name="CaixaDeTexto 27"/>
          <p:cNvSpPr txBox="1"/>
          <p:nvPr/>
        </p:nvSpPr>
        <p:spPr>
          <a:xfrm>
            <a:off x="683568" y="3344218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1B </a:t>
            </a:r>
            <a:r>
              <a:rPr lang="pt-PT" sz="2000" dirty="0" smtClean="0"/>
              <a:t>-</a:t>
            </a:r>
            <a:r>
              <a:rPr lang="pt-PT" sz="2000" b="1" dirty="0" smtClean="0"/>
              <a:t> 2C </a:t>
            </a:r>
            <a:r>
              <a:rPr lang="pt-PT" sz="2000" dirty="0" smtClean="0"/>
              <a:t>-</a:t>
            </a:r>
            <a:r>
              <a:rPr lang="pt-PT" sz="2000" b="1" dirty="0" smtClean="0"/>
              <a:t> 3D </a:t>
            </a:r>
            <a:r>
              <a:rPr lang="pt-PT" sz="2000" dirty="0" smtClean="0"/>
              <a:t>-</a:t>
            </a:r>
            <a:r>
              <a:rPr lang="pt-PT" sz="2000" b="1" dirty="0" smtClean="0"/>
              <a:t> 4A</a:t>
            </a:r>
            <a:r>
              <a:rPr lang="pt-PT" sz="2000" dirty="0" smtClean="0"/>
              <a:t>.</a:t>
            </a:r>
          </a:p>
        </p:txBody>
      </p:sp>
      <p:sp>
        <p:nvSpPr>
          <p:cNvPr id="29" name="Rectângulo arredondado 28"/>
          <p:cNvSpPr/>
          <p:nvPr/>
        </p:nvSpPr>
        <p:spPr>
          <a:xfrm>
            <a:off x="-180528" y="3933056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30" name="CaixaDeTexto 29"/>
          <p:cNvSpPr txBox="1"/>
          <p:nvPr/>
        </p:nvSpPr>
        <p:spPr>
          <a:xfrm>
            <a:off x="179512" y="3974564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5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683568" y="3992290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B</a:t>
            </a:r>
            <a:r>
              <a:rPr lang="pt-PT" sz="2000" dirty="0" smtClean="0"/>
              <a:t>.</a:t>
            </a:r>
          </a:p>
        </p:txBody>
      </p:sp>
      <p:sp>
        <p:nvSpPr>
          <p:cNvPr id="32" name="Rectângulo arredondado 31"/>
          <p:cNvSpPr/>
          <p:nvPr/>
        </p:nvSpPr>
        <p:spPr>
          <a:xfrm>
            <a:off x="-180528" y="4581128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33" name="CaixaDeTexto 32"/>
          <p:cNvSpPr txBox="1"/>
          <p:nvPr/>
        </p:nvSpPr>
        <p:spPr>
          <a:xfrm>
            <a:off x="179512" y="4622636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6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4" name="CaixaDeTexto 33"/>
          <p:cNvSpPr txBox="1"/>
          <p:nvPr/>
        </p:nvSpPr>
        <p:spPr>
          <a:xfrm>
            <a:off x="683568" y="4640362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D</a:t>
            </a:r>
            <a:r>
              <a:rPr lang="pt-PT" sz="2000" dirty="0" smtClean="0"/>
              <a:t>.</a:t>
            </a:r>
          </a:p>
        </p:txBody>
      </p:sp>
      <p:sp>
        <p:nvSpPr>
          <p:cNvPr id="35" name="Rectângulo arredondado 34"/>
          <p:cNvSpPr/>
          <p:nvPr/>
        </p:nvSpPr>
        <p:spPr>
          <a:xfrm>
            <a:off x="-180528" y="5229200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36" name="CaixaDeTexto 35"/>
          <p:cNvSpPr txBox="1"/>
          <p:nvPr/>
        </p:nvSpPr>
        <p:spPr>
          <a:xfrm>
            <a:off x="179512" y="5270708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7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7" name="CaixaDeTexto 36"/>
          <p:cNvSpPr txBox="1"/>
          <p:nvPr/>
        </p:nvSpPr>
        <p:spPr>
          <a:xfrm>
            <a:off x="683568" y="5288434"/>
            <a:ext cx="37444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Pedra britada </a:t>
            </a:r>
            <a:r>
              <a:rPr lang="pt-PT" sz="2000" dirty="0" smtClean="0"/>
              <a:t>&gt;</a:t>
            </a:r>
            <a:r>
              <a:rPr lang="pt-PT" sz="2000" b="1" dirty="0" smtClean="0"/>
              <a:t> Mármores e calcários </a:t>
            </a:r>
            <a:r>
              <a:rPr lang="pt-PT" sz="2000" dirty="0" smtClean="0"/>
              <a:t>&gt;</a:t>
            </a:r>
            <a:r>
              <a:rPr lang="pt-PT" sz="2000" b="1" dirty="0" smtClean="0"/>
              <a:t> Granitos e rochas similares</a:t>
            </a:r>
            <a:r>
              <a:rPr lang="pt-PT" sz="2000" dirty="0" smtClean="0"/>
              <a:t>.</a:t>
            </a:r>
          </a:p>
        </p:txBody>
      </p:sp>
      <p:sp>
        <p:nvSpPr>
          <p:cNvPr id="38" name="Rectângulo arredondado 37"/>
          <p:cNvSpPr/>
          <p:nvPr/>
        </p:nvSpPr>
        <p:spPr>
          <a:xfrm>
            <a:off x="-180528" y="6237312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39" name="CaixaDeTexto 38"/>
          <p:cNvSpPr txBox="1"/>
          <p:nvPr/>
        </p:nvSpPr>
        <p:spPr>
          <a:xfrm>
            <a:off x="179512" y="6278820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8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0" name="CaixaDeTexto 39"/>
          <p:cNvSpPr txBox="1"/>
          <p:nvPr/>
        </p:nvSpPr>
        <p:spPr>
          <a:xfrm>
            <a:off x="683568" y="6296546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C</a:t>
            </a:r>
            <a:r>
              <a:rPr lang="pt-PT" sz="2000" dirty="0" smtClean="0"/>
              <a:t>.</a:t>
            </a:r>
          </a:p>
        </p:txBody>
      </p:sp>
      <p:sp>
        <p:nvSpPr>
          <p:cNvPr id="41" name="Rectângulo arredondado 40"/>
          <p:cNvSpPr/>
          <p:nvPr/>
        </p:nvSpPr>
        <p:spPr>
          <a:xfrm>
            <a:off x="4499992" y="1340768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2" name="CaixaDeTexto 41"/>
          <p:cNvSpPr txBox="1"/>
          <p:nvPr/>
        </p:nvSpPr>
        <p:spPr>
          <a:xfrm>
            <a:off x="4860032" y="1382276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9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3" name="CaixaDeTexto 42"/>
          <p:cNvSpPr txBox="1"/>
          <p:nvPr/>
        </p:nvSpPr>
        <p:spPr>
          <a:xfrm>
            <a:off x="5364088" y="1409008"/>
            <a:ext cx="2699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Beja</a:t>
            </a:r>
            <a:r>
              <a:rPr lang="pt-PT" sz="2000" dirty="0" smtClean="0"/>
              <a:t>.</a:t>
            </a:r>
          </a:p>
        </p:txBody>
      </p:sp>
      <p:sp>
        <p:nvSpPr>
          <p:cNvPr id="44" name="Rectângulo arredondado 43"/>
          <p:cNvSpPr/>
          <p:nvPr/>
        </p:nvSpPr>
        <p:spPr>
          <a:xfrm>
            <a:off x="4499992" y="1988840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5" name="CaixaDeTexto 44"/>
          <p:cNvSpPr txBox="1"/>
          <p:nvPr/>
        </p:nvSpPr>
        <p:spPr>
          <a:xfrm>
            <a:off x="4860032" y="2030348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10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6" name="CaixaDeTexto 45"/>
          <p:cNvSpPr txBox="1"/>
          <p:nvPr/>
        </p:nvSpPr>
        <p:spPr>
          <a:xfrm>
            <a:off x="5364088" y="2057080"/>
            <a:ext cx="2699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Leiria</a:t>
            </a:r>
            <a:r>
              <a:rPr lang="pt-PT" sz="2000" dirty="0" smtClean="0"/>
              <a:t>.</a:t>
            </a:r>
            <a:endParaRPr lang="pt-PT" sz="2000" dirty="0" smtClean="0"/>
          </a:p>
        </p:txBody>
      </p:sp>
      <p:sp>
        <p:nvSpPr>
          <p:cNvPr id="47" name="Rectângulo arredondado 46"/>
          <p:cNvSpPr/>
          <p:nvPr/>
        </p:nvSpPr>
        <p:spPr>
          <a:xfrm>
            <a:off x="4499992" y="2636912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8" name="CaixaDeTexto 47"/>
          <p:cNvSpPr txBox="1"/>
          <p:nvPr/>
        </p:nvSpPr>
        <p:spPr>
          <a:xfrm>
            <a:off x="4860032" y="2678420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11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9" name="CaixaDeTexto 48"/>
          <p:cNvSpPr txBox="1"/>
          <p:nvPr/>
        </p:nvSpPr>
        <p:spPr>
          <a:xfrm>
            <a:off x="5364088" y="2705152"/>
            <a:ext cx="2699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Portalegre</a:t>
            </a:r>
            <a:r>
              <a:rPr lang="pt-PT" sz="2000" dirty="0" smtClean="0"/>
              <a:t>.</a:t>
            </a:r>
          </a:p>
        </p:txBody>
      </p:sp>
      <p:sp>
        <p:nvSpPr>
          <p:cNvPr id="50" name="Rectângulo arredondado 49"/>
          <p:cNvSpPr/>
          <p:nvPr/>
        </p:nvSpPr>
        <p:spPr>
          <a:xfrm>
            <a:off x="4499992" y="3284984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1" name="CaixaDeTexto 50"/>
          <p:cNvSpPr txBox="1"/>
          <p:nvPr/>
        </p:nvSpPr>
        <p:spPr>
          <a:xfrm>
            <a:off x="4860032" y="3326492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12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2" name="CaixaDeTexto 51"/>
          <p:cNvSpPr txBox="1"/>
          <p:nvPr/>
        </p:nvSpPr>
        <p:spPr>
          <a:xfrm>
            <a:off x="5364088" y="3353224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352 980 milhares de Euros</a:t>
            </a:r>
            <a:r>
              <a:rPr lang="pt-PT" sz="2000" dirty="0" smtClean="0"/>
              <a:t>.</a:t>
            </a:r>
          </a:p>
        </p:txBody>
      </p:sp>
      <p:sp>
        <p:nvSpPr>
          <p:cNvPr id="53" name="Rectângulo arredondado 52"/>
          <p:cNvSpPr/>
          <p:nvPr/>
        </p:nvSpPr>
        <p:spPr>
          <a:xfrm>
            <a:off x="4508192" y="3933056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4" name="CaixaDeTexto 53"/>
          <p:cNvSpPr txBox="1"/>
          <p:nvPr/>
        </p:nvSpPr>
        <p:spPr>
          <a:xfrm>
            <a:off x="4868232" y="3974564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13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5" name="CaixaDeTexto 54"/>
          <p:cNvSpPr txBox="1"/>
          <p:nvPr/>
        </p:nvSpPr>
        <p:spPr>
          <a:xfrm>
            <a:off x="5372288" y="4001296"/>
            <a:ext cx="2699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A</a:t>
            </a:r>
            <a:r>
              <a:rPr lang="pt-PT" sz="2000" dirty="0" smtClean="0"/>
              <a:t>.</a:t>
            </a:r>
          </a:p>
        </p:txBody>
      </p:sp>
      <p:sp>
        <p:nvSpPr>
          <p:cNvPr id="56" name="Rectângulo arredondado 55"/>
          <p:cNvSpPr/>
          <p:nvPr/>
        </p:nvSpPr>
        <p:spPr>
          <a:xfrm>
            <a:off x="4508192" y="4581128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7" name="CaixaDeTexto 56"/>
          <p:cNvSpPr txBox="1"/>
          <p:nvPr/>
        </p:nvSpPr>
        <p:spPr>
          <a:xfrm>
            <a:off x="4868232" y="4622636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14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8" name="CaixaDeTexto 57"/>
          <p:cNvSpPr txBox="1"/>
          <p:nvPr/>
        </p:nvSpPr>
        <p:spPr>
          <a:xfrm>
            <a:off x="5372288" y="4649368"/>
            <a:ext cx="2699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Minérios metálicos</a:t>
            </a:r>
            <a:r>
              <a:rPr lang="pt-PT" sz="2000" dirty="0" smtClean="0"/>
              <a:t>.</a:t>
            </a:r>
          </a:p>
        </p:txBody>
      </p:sp>
      <p:sp>
        <p:nvSpPr>
          <p:cNvPr id="59" name="Rectângulo arredondado 58"/>
          <p:cNvSpPr/>
          <p:nvPr/>
        </p:nvSpPr>
        <p:spPr>
          <a:xfrm>
            <a:off x="4499992" y="5229200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0" name="CaixaDeTexto 59"/>
          <p:cNvSpPr txBox="1"/>
          <p:nvPr/>
        </p:nvSpPr>
        <p:spPr>
          <a:xfrm>
            <a:off x="4860032" y="5270708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15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1" name="CaixaDeTexto 60"/>
          <p:cNvSpPr txBox="1"/>
          <p:nvPr/>
        </p:nvSpPr>
        <p:spPr>
          <a:xfrm>
            <a:off x="5364088" y="5297440"/>
            <a:ext cx="3779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pt-PT" sz="2000" b="1" dirty="0" smtClean="0"/>
              <a:t>a) e) Minérios metálicos</a:t>
            </a:r>
            <a:r>
              <a:rPr lang="pt-PT" sz="2000" dirty="0" smtClean="0"/>
              <a:t>.</a:t>
            </a:r>
          </a:p>
          <a:p>
            <a:pPr marL="457200" indent="-457200"/>
            <a:r>
              <a:rPr lang="pt-PT" sz="2000" b="1" dirty="0" smtClean="0"/>
              <a:t>b) c) d) Minerais para construção</a:t>
            </a:r>
            <a:r>
              <a:rPr lang="pt-PT" sz="2000" dirty="0" smtClean="0"/>
              <a:t>.</a:t>
            </a:r>
          </a:p>
        </p:txBody>
      </p:sp>
      <p:sp>
        <p:nvSpPr>
          <p:cNvPr id="62" name="Rectângulo arredondado 61"/>
          <p:cNvSpPr/>
          <p:nvPr/>
        </p:nvSpPr>
        <p:spPr>
          <a:xfrm>
            <a:off x="4499992" y="6021288"/>
            <a:ext cx="864096" cy="504056"/>
          </a:xfrm>
          <a:prstGeom prst="roundRect">
            <a:avLst>
              <a:gd name="adj" fmla="val 3451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3" name="CaixaDeTexto 62"/>
          <p:cNvSpPr txBox="1"/>
          <p:nvPr/>
        </p:nvSpPr>
        <p:spPr>
          <a:xfrm>
            <a:off x="4860032" y="6062796"/>
            <a:ext cx="489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  <a:latin typeface="+mj-lt"/>
              </a:rPr>
              <a:t>16</a:t>
            </a:r>
            <a:endParaRPr lang="pt-PT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4" name="CaixaDeTexto 63"/>
          <p:cNvSpPr txBox="1"/>
          <p:nvPr/>
        </p:nvSpPr>
        <p:spPr>
          <a:xfrm>
            <a:off x="5364088" y="6089528"/>
            <a:ext cx="2736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a) Falsa</a:t>
            </a:r>
            <a:r>
              <a:rPr lang="pt-PT" sz="2000" dirty="0" smtClean="0"/>
              <a:t>;</a:t>
            </a:r>
            <a:r>
              <a:rPr lang="pt-PT" sz="2000" b="1" dirty="0" smtClean="0"/>
              <a:t> b) Verdadeira</a:t>
            </a:r>
            <a:r>
              <a:rPr lang="pt-PT" sz="2000" dirty="0" smtClean="0"/>
              <a:t>; </a:t>
            </a:r>
            <a:r>
              <a:rPr lang="pt-PT" sz="2000" b="1" dirty="0" smtClean="0"/>
              <a:t>c) Verdadeira</a:t>
            </a:r>
            <a:r>
              <a:rPr lang="pt-PT" sz="20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00"/>
                            </p:stCondLst>
                            <p:childTnLst>
                              <p:par>
                                <p:cTn id="1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0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6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00"/>
                            </p:stCondLst>
                            <p:childTnLst>
                              <p:par>
                                <p:cTn id="1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000"/>
                            </p:stCondLst>
                            <p:childTnLst>
                              <p:par>
                                <p:cTn id="1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000"/>
                            </p:stCondLst>
                            <p:childTnLst>
                              <p:par>
                                <p:cTn id="1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00"/>
                            </p:stCondLst>
                            <p:childTnLst>
                              <p:par>
                                <p:cTn id="1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000"/>
                            </p:stCondLst>
                            <p:childTnLst>
                              <p:par>
                                <p:cTn id="1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500"/>
                            </p:stCondLst>
                            <p:childTnLst>
                              <p:par>
                                <p:cTn id="20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000"/>
                            </p:stCondLst>
                            <p:childTnLst>
                              <p:par>
                                <p:cTn id="20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0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500"/>
                            </p:stCondLst>
                            <p:childTnLst>
                              <p:par>
                                <p:cTn id="2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6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500"/>
                            </p:stCondLst>
                            <p:childTnLst>
                              <p:par>
                                <p:cTn id="2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000"/>
                            </p:stCondLst>
                            <p:childTnLst>
                              <p:par>
                                <p:cTn id="2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5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500"/>
                            </p:stCondLst>
                            <p:childTnLst>
                              <p:par>
                                <p:cTn id="2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000"/>
                            </p:stCondLst>
                            <p:childTnLst>
                              <p:par>
                                <p:cTn id="2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/>
      <p:bldP spid="17" grpId="0" build="p"/>
      <p:bldP spid="20" grpId="0" animBg="1"/>
      <p:bldP spid="21" grpId="0"/>
      <p:bldP spid="22" grpId="0" build="p"/>
      <p:bldP spid="23" grpId="0" animBg="1"/>
      <p:bldP spid="24" grpId="0"/>
      <p:bldP spid="25" grpId="0" build="p"/>
      <p:bldP spid="26" grpId="0" animBg="1"/>
      <p:bldP spid="27" grpId="0"/>
      <p:bldP spid="28" grpId="0" build="p"/>
      <p:bldP spid="29" grpId="0" animBg="1"/>
      <p:bldP spid="30" grpId="0"/>
      <p:bldP spid="31" grpId="0" build="p"/>
      <p:bldP spid="32" grpId="0" animBg="1"/>
      <p:bldP spid="33" grpId="0"/>
      <p:bldP spid="34" grpId="0" build="p"/>
      <p:bldP spid="35" grpId="0" animBg="1"/>
      <p:bldP spid="36" grpId="0"/>
      <p:bldP spid="37" grpId="0" build="p"/>
      <p:bldP spid="38" grpId="0" animBg="1"/>
      <p:bldP spid="39" grpId="0"/>
      <p:bldP spid="40" grpId="0" build="p"/>
      <p:bldP spid="41" grpId="0" animBg="1"/>
      <p:bldP spid="42" grpId="0"/>
      <p:bldP spid="43" grpId="0" build="p"/>
      <p:bldP spid="44" grpId="0" animBg="1"/>
      <p:bldP spid="45" grpId="0"/>
      <p:bldP spid="46" grpId="0" build="p"/>
      <p:bldP spid="47" grpId="0" animBg="1"/>
      <p:bldP spid="48" grpId="0"/>
      <p:bldP spid="49" grpId="0" build="p"/>
      <p:bldP spid="50" grpId="0" animBg="1"/>
      <p:bldP spid="51" grpId="0"/>
      <p:bldP spid="52" grpId="0" build="p"/>
      <p:bldP spid="53" grpId="0" animBg="1"/>
      <p:bldP spid="54" grpId="0"/>
      <p:bldP spid="55" grpId="0" build="p"/>
      <p:bldP spid="56" grpId="0" animBg="1"/>
      <p:bldP spid="57" grpId="0"/>
      <p:bldP spid="58" grpId="0" build="p"/>
      <p:bldP spid="59" grpId="0" animBg="1"/>
      <p:bldP spid="60" grpId="0"/>
      <p:bldP spid="61" grpId="0" uiExpand="1" build="p"/>
      <p:bldP spid="62" grpId="0" animBg="1"/>
      <p:bldP spid="63" grpId="0"/>
      <p:bldP spid="6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arredondado 8"/>
          <p:cNvSpPr/>
          <p:nvPr/>
        </p:nvSpPr>
        <p:spPr>
          <a:xfrm>
            <a:off x="1403648" y="3573016"/>
            <a:ext cx="5904656" cy="2880320"/>
          </a:xfrm>
          <a:prstGeom prst="roundRect">
            <a:avLst>
              <a:gd name="adj" fmla="val 936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Dados extraídos de:</a:t>
            </a:r>
          </a:p>
          <a:p>
            <a:pPr marL="2606675"/>
            <a:endParaRPr lang="pt-PT" sz="1200" i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2606675"/>
            <a:r>
              <a:rPr lang="pt-PT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Informação Estatística </a:t>
            </a:r>
          </a:p>
          <a:p>
            <a:pPr marL="2606675"/>
            <a:r>
              <a:rPr lang="pt-PT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n.º 14 - 2012</a:t>
            </a:r>
          </a:p>
          <a:p>
            <a:pPr marL="2606675"/>
            <a:r>
              <a:rPr lang="pt-PT" sz="2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http://www.dgeg.pt</a:t>
            </a:r>
            <a:endParaRPr lang="pt-PT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ângulo arredondado 4"/>
          <p:cNvSpPr/>
          <p:nvPr/>
        </p:nvSpPr>
        <p:spPr>
          <a:xfrm>
            <a:off x="1115616" y="1268760"/>
            <a:ext cx="4680520" cy="2304256"/>
          </a:xfrm>
          <a:prstGeom prst="roundRect">
            <a:avLst>
              <a:gd name="adj" fmla="val 1071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PT" sz="1100" b="1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pt-PT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OS RECURSOS DO SUBSOLO</a:t>
            </a:r>
          </a:p>
          <a:p>
            <a:endParaRPr lang="pt-PT" sz="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ts val="3500"/>
              </a:lnSpc>
            </a:pPr>
            <a:r>
              <a:rPr lang="pt-PT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indústria extrativa </a:t>
            </a:r>
          </a:p>
          <a:p>
            <a:pPr>
              <a:lnSpc>
                <a:spcPts val="3500"/>
              </a:lnSpc>
            </a:pPr>
            <a:r>
              <a:rPr lang="pt-PT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em Portugal</a:t>
            </a:r>
            <a:r>
              <a:rPr lang="pt-PT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pt-PT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ângulo arredondado 11"/>
          <p:cNvSpPr/>
          <p:nvPr/>
        </p:nvSpPr>
        <p:spPr>
          <a:xfrm>
            <a:off x="5076056" y="2808224"/>
            <a:ext cx="1440160" cy="1080120"/>
          </a:xfrm>
          <a:prstGeom prst="roundRect">
            <a:avLst>
              <a:gd name="adj" fmla="val 29914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sz="5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http://grandec.org/wp-content/uploads/portoeditora_20110519_2083397778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2289" b="33596"/>
          <a:stretch>
            <a:fillRect/>
          </a:stretch>
        </p:blipFill>
        <p:spPr bwMode="auto">
          <a:xfrm>
            <a:off x="7632848" y="44624"/>
            <a:ext cx="1475656" cy="503421"/>
          </a:xfrm>
          <a:prstGeom prst="rect">
            <a:avLst/>
          </a:prstGeom>
          <a:noFill/>
        </p:spPr>
      </p:pic>
      <p:sp>
        <p:nvSpPr>
          <p:cNvPr id="11" name="Rectângulo arredondado 10"/>
          <p:cNvSpPr/>
          <p:nvPr/>
        </p:nvSpPr>
        <p:spPr>
          <a:xfrm>
            <a:off x="1403648" y="-1683568"/>
            <a:ext cx="432048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0" name="Rectângulo arredondado 9"/>
          <p:cNvSpPr/>
          <p:nvPr/>
        </p:nvSpPr>
        <p:spPr>
          <a:xfrm>
            <a:off x="5076056" y="2666892"/>
            <a:ext cx="1440160" cy="1224136"/>
          </a:xfrm>
          <a:prstGeom prst="roundRect">
            <a:avLst>
              <a:gd name="adj" fmla="val 2991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2011</a:t>
            </a:r>
            <a:endParaRPr lang="pt-PT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2051720" y="-2115616"/>
            <a:ext cx="432048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Rectângulo arredondado 13"/>
          <p:cNvSpPr/>
          <p:nvPr/>
        </p:nvSpPr>
        <p:spPr>
          <a:xfrm>
            <a:off x="2699792" y="-2547664"/>
            <a:ext cx="432048" cy="3168352"/>
          </a:xfrm>
          <a:prstGeom prst="roundRect">
            <a:avLst>
              <a:gd name="adj" fmla="val 40954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1026" name="Picture 2" descr="http://www.reflexabsoluto.pt/attachments/Image/DGEG_1553x1005.jpg?template=gener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7759" y="4509120"/>
            <a:ext cx="2449241" cy="158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1051</TotalTime>
  <Words>992</Words>
  <Application>Microsoft Office PowerPoint</Application>
  <PresentationFormat>Apresentação no Ecrã (4:3)</PresentationFormat>
  <Paragraphs>219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12</vt:i4>
      </vt:variant>
    </vt:vector>
  </HeadingPairs>
  <TitlesOfParts>
    <vt:vector size="13" baseType="lpstr">
      <vt:lpstr>Tema do Office</vt:lpstr>
      <vt:lpstr>Diapositivo 1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Hélio</dc:creator>
  <cp:lastModifiedBy>Hélio</cp:lastModifiedBy>
  <cp:revision>42</cp:revision>
  <dcterms:created xsi:type="dcterms:W3CDTF">2012-11-01T14:52:02Z</dcterms:created>
  <dcterms:modified xsi:type="dcterms:W3CDTF">2013-04-26T18:46:51Z</dcterms:modified>
</cp:coreProperties>
</file>