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4" r:id="rId3"/>
    <p:sldId id="285" r:id="rId4"/>
    <p:sldId id="286" r:id="rId5"/>
    <p:sldId id="288" r:id="rId6"/>
    <p:sldId id="287" r:id="rId7"/>
    <p:sldId id="289" r:id="rId8"/>
    <p:sldId id="290" r:id="rId9"/>
    <p:sldId id="291" r:id="rId10"/>
    <p:sldId id="292" r:id="rId11"/>
    <p:sldId id="293" r:id="rId12"/>
    <p:sldId id="294" r:id="rId13"/>
    <p:sldId id="295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FFFF99"/>
    <a:srgbClr val="FFFFCC"/>
    <a:srgbClr val="C49500"/>
    <a:srgbClr val="E6A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20" d="100"/>
          <a:sy n="120" d="100"/>
        </p:scale>
        <p:origin x="-1290" y="-180"/>
      </p:cViewPr>
      <p:guideLst>
        <p:guide orient="horz" pos="799"/>
        <p:guide pos="1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707109-1F49-415B-9DC0-9221EA0FF1AA}" type="doc">
      <dgm:prSet loTypeId="urn:microsoft.com/office/officeart/2005/8/layout/architecture+Icon#1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PT"/>
        </a:p>
      </dgm:t>
    </dgm:pt>
    <dgm:pt modelId="{84D51B94-20F9-4302-8390-F2631A38F634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pt-PT" sz="1800" b="1" dirty="0">
              <a:solidFill>
                <a:schemeClr val="tx1"/>
              </a:solidFill>
            </a:rPr>
            <a:t>Conclusão: </a:t>
          </a:r>
          <a:r>
            <a:rPr lang="pt-PT" sz="1800" dirty="0">
              <a:solidFill>
                <a:sysClr val="windowText" lastClr="000000"/>
              </a:solidFill>
              <a:latin typeface="+mn-lt"/>
            </a:rPr>
            <a:t>Lisboa, na época das Descobertas, registou um grande crescimento, concentrando as funções comerciais, políticas e culturais, assumindo-se como um polo de desenvolvimento do reino. Era uma cidade cosmopolita e foi um dos centros </a:t>
          </a:r>
          <a:r>
            <a:rPr lang="pt-PT" sz="1800" dirty="0" smtClean="0">
              <a:solidFill>
                <a:sysClr val="windowText" lastClr="000000"/>
              </a:solidFill>
              <a:latin typeface="+mn-lt"/>
            </a:rPr>
            <a:t>a </a:t>
          </a:r>
          <a:r>
            <a:rPr lang="pt-PT" sz="1800" dirty="0">
              <a:solidFill>
                <a:sysClr val="windowText" lastClr="000000"/>
              </a:solidFill>
              <a:latin typeface="+mn-lt"/>
            </a:rPr>
            <a:t>partir do qual se iniciou o alargamento do conhecimento do </a:t>
          </a:r>
          <a:r>
            <a:rPr lang="pt-PT" sz="1800" dirty="0" smtClean="0">
              <a:solidFill>
                <a:sysClr val="windowText" lastClr="000000"/>
              </a:solidFill>
              <a:latin typeface="+mn-lt"/>
            </a:rPr>
            <a:t>mundo</a:t>
          </a:r>
          <a:r>
            <a:rPr lang="pt-PT" sz="1800" dirty="0">
              <a:solidFill>
                <a:sysClr val="windowText" lastClr="000000"/>
              </a:solidFill>
              <a:latin typeface="+mn-lt"/>
            </a:rPr>
            <a:t>.</a:t>
          </a:r>
          <a:endParaRPr lang="pt-PT" sz="1800" dirty="0">
            <a:solidFill>
              <a:schemeClr val="bg1">
                <a:lumMod val="85000"/>
              </a:schemeClr>
            </a:solidFill>
          </a:endParaRPr>
        </a:p>
      </dgm:t>
    </dgm:pt>
    <dgm:pt modelId="{714F7A9D-B4B6-4035-B035-EAEA5A39CCBB}" type="parTrans" cxnId="{8A1FB8D8-E1A5-4821-94AB-123C3329368A}">
      <dgm:prSet/>
      <dgm:spPr/>
      <dgm:t>
        <a:bodyPr/>
        <a:lstStyle/>
        <a:p>
          <a:endParaRPr lang="pt-PT"/>
        </a:p>
      </dgm:t>
    </dgm:pt>
    <dgm:pt modelId="{E5AF2A43-96DF-4A68-8E60-07BDF6EC8E67}" type="sibTrans" cxnId="{8A1FB8D8-E1A5-4821-94AB-123C3329368A}">
      <dgm:prSet/>
      <dgm:spPr/>
      <dgm:t>
        <a:bodyPr/>
        <a:lstStyle/>
        <a:p>
          <a:endParaRPr lang="pt-PT"/>
        </a:p>
      </dgm:t>
    </dgm:pt>
    <dgm:pt modelId="{C1BAA140-DE93-4844-B623-6FE50D377F37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pt-PT" sz="1400" dirty="0" smtClean="0">
              <a:latin typeface="+mn-lt"/>
            </a:rPr>
            <a:t>“(…) gente estrangeira(…)”; “(…) diversidade </a:t>
          </a:r>
          <a:r>
            <a:rPr lang="pt-PT" sz="1400" dirty="0">
              <a:latin typeface="+mn-lt"/>
            </a:rPr>
            <a:t>de </a:t>
          </a:r>
          <a:r>
            <a:rPr lang="pt-PT" sz="1400" dirty="0" smtClean="0">
              <a:latin typeface="+mn-lt"/>
            </a:rPr>
            <a:t>cousas(…)”; “(…) ouvir </a:t>
          </a:r>
          <a:r>
            <a:rPr lang="pt-PT" sz="1400" dirty="0">
              <a:latin typeface="+mn-lt"/>
            </a:rPr>
            <a:t>novas de todas as partes do </a:t>
          </a:r>
          <a:r>
            <a:rPr lang="pt-PT" sz="1400" dirty="0" smtClean="0">
              <a:latin typeface="+mn-lt"/>
            </a:rPr>
            <a:t>mundo(…)”.</a:t>
          </a:r>
        </a:p>
        <a:p>
          <a:pPr algn="l"/>
          <a:r>
            <a:rPr lang="pt-PT" sz="1400" dirty="0" smtClean="0">
              <a:latin typeface="+mn-lt"/>
            </a:rPr>
            <a:t>Carta a D. Francisco de Castelo Branco, 1535</a:t>
          </a:r>
          <a:endParaRPr lang="pt-PT" sz="1400" dirty="0">
            <a:latin typeface="+mn-lt"/>
          </a:endParaRPr>
        </a:p>
      </dgm:t>
    </dgm:pt>
    <dgm:pt modelId="{44C1DDC6-DA5D-4077-B758-70AE3EEE7BAE}" type="parTrans" cxnId="{34EBFAEE-2BA4-43EF-A5FF-0BA2D95BA4EF}">
      <dgm:prSet/>
      <dgm:spPr/>
      <dgm:t>
        <a:bodyPr/>
        <a:lstStyle/>
        <a:p>
          <a:endParaRPr lang="pt-PT"/>
        </a:p>
      </dgm:t>
    </dgm:pt>
    <dgm:pt modelId="{52118A0B-3B97-41D8-AB48-F14E2BDB7275}" type="sibTrans" cxnId="{34EBFAEE-2BA4-43EF-A5FF-0BA2D95BA4EF}">
      <dgm:prSet/>
      <dgm:spPr/>
      <dgm:t>
        <a:bodyPr/>
        <a:lstStyle/>
        <a:p>
          <a:endParaRPr lang="pt-PT"/>
        </a:p>
      </dgm:t>
    </dgm:pt>
    <dgm:pt modelId="{C97CFE1F-E577-4294-B205-855194C32867}">
      <dgm:prSet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PT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Centro político e económico</a:t>
          </a:r>
        </a:p>
      </dgm:t>
    </dgm:pt>
    <dgm:pt modelId="{1DE470D4-EB71-4DA1-855B-18F3B2AA21B4}" type="parTrans" cxnId="{8825727B-402C-4E54-8386-5D3749DA7EAF}">
      <dgm:prSet/>
      <dgm:spPr/>
      <dgm:t>
        <a:bodyPr/>
        <a:lstStyle/>
        <a:p>
          <a:endParaRPr lang="pt-PT"/>
        </a:p>
      </dgm:t>
    </dgm:pt>
    <dgm:pt modelId="{4635F414-88FD-4BF4-90F9-DE495D8466C6}" type="sibTrans" cxnId="{8825727B-402C-4E54-8386-5D3749DA7EAF}">
      <dgm:prSet/>
      <dgm:spPr/>
      <dgm:t>
        <a:bodyPr/>
        <a:lstStyle/>
        <a:p>
          <a:endParaRPr lang="pt-PT"/>
        </a:p>
      </dgm:t>
    </dgm:pt>
    <dgm:pt modelId="{E0C442C7-52DC-4619-A075-A48E5BE45BF5}">
      <dgm:prSet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pt-PT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Cidade das </a:t>
          </a:r>
          <a:r>
            <a:rPr lang="pt-PT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Descobertas</a:t>
          </a:r>
          <a:endParaRPr lang="pt-PT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gm:t>
    </dgm:pt>
    <dgm:pt modelId="{BF3599FF-F1A3-479F-B417-F36A16D9B49A}" type="parTrans" cxnId="{98472CE9-9074-4508-B5C9-5AEB37BA383F}">
      <dgm:prSet/>
      <dgm:spPr/>
      <dgm:t>
        <a:bodyPr/>
        <a:lstStyle/>
        <a:p>
          <a:endParaRPr lang="pt-PT"/>
        </a:p>
      </dgm:t>
    </dgm:pt>
    <dgm:pt modelId="{9838AD87-AB92-4A3C-BECA-1809D478E320}" type="sibTrans" cxnId="{98472CE9-9074-4508-B5C9-5AEB37BA383F}">
      <dgm:prSet/>
      <dgm:spPr/>
      <dgm:t>
        <a:bodyPr/>
        <a:lstStyle/>
        <a:p>
          <a:endParaRPr lang="pt-PT"/>
        </a:p>
      </dgm:t>
    </dgm:pt>
    <dgm:pt modelId="{65A5BD74-E0DF-414A-BC16-8577D50076C0}">
      <dgm:prSet phldrT="[Texto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pt-PT" sz="1400" dirty="0" smtClean="0">
              <a:latin typeface="+mn-lt"/>
            </a:rPr>
            <a:t>“(…) cidade </a:t>
          </a:r>
          <a:r>
            <a:rPr lang="pt-PT" sz="1400" dirty="0">
              <a:latin typeface="+mn-lt"/>
            </a:rPr>
            <a:t>melhor e mais viçosa do </a:t>
          </a:r>
          <a:r>
            <a:rPr lang="pt-PT" sz="1400" dirty="0" smtClean="0">
              <a:latin typeface="+mn-lt"/>
            </a:rPr>
            <a:t>mundo(…)”.</a:t>
          </a:r>
        </a:p>
        <a:p>
          <a:pPr algn="l"/>
          <a:r>
            <a:rPr lang="pt-PT" sz="1400" dirty="0" smtClean="0">
              <a:latin typeface="+mn-lt"/>
            </a:rPr>
            <a:t> “(…) tem </a:t>
          </a:r>
          <a:r>
            <a:rPr lang="pt-PT" sz="1400" dirty="0">
              <a:latin typeface="+mn-lt"/>
            </a:rPr>
            <a:t>grandes mercadores; grandes naus ancoradas; grande tráfego de </a:t>
          </a:r>
          <a:r>
            <a:rPr lang="pt-PT" sz="1400" dirty="0" smtClean="0">
              <a:latin typeface="+mn-lt"/>
            </a:rPr>
            <a:t>tudo(…)”. </a:t>
          </a:r>
        </a:p>
        <a:p>
          <a:pPr algn="l"/>
          <a:r>
            <a:rPr lang="pt-PT" sz="1400" dirty="0" smtClean="0">
              <a:latin typeface="+mn-lt"/>
            </a:rPr>
            <a:t>Carta a D. Francisco de Castelo Branco, 1535</a:t>
          </a:r>
          <a:endParaRPr lang="pt-PT" sz="1400" dirty="0">
            <a:latin typeface="+mn-lt"/>
          </a:endParaRPr>
        </a:p>
      </dgm:t>
    </dgm:pt>
    <dgm:pt modelId="{89B6F299-71A7-4286-86E4-749BBB890BB3}" type="sibTrans" cxnId="{F5253A42-0127-41C1-9C54-A3E1741EDB54}">
      <dgm:prSet/>
      <dgm:spPr/>
      <dgm:t>
        <a:bodyPr/>
        <a:lstStyle/>
        <a:p>
          <a:endParaRPr lang="pt-PT"/>
        </a:p>
      </dgm:t>
    </dgm:pt>
    <dgm:pt modelId="{0035ED22-6B7B-4A64-89CB-78D86B18A594}" type="parTrans" cxnId="{F5253A42-0127-41C1-9C54-A3E1741EDB54}">
      <dgm:prSet/>
      <dgm:spPr/>
      <dgm:t>
        <a:bodyPr/>
        <a:lstStyle/>
        <a:p>
          <a:endParaRPr lang="pt-PT"/>
        </a:p>
      </dgm:t>
    </dgm:pt>
    <dgm:pt modelId="{E7347A59-1634-4901-A4E5-44F3287EDE22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l"/>
          <a:r>
            <a:rPr lang="pt-PT" sz="1400" dirty="0">
              <a:latin typeface="+mn-lt"/>
            </a:rPr>
            <a:t>Elementos característicos do urbanismo: </a:t>
          </a:r>
          <a:endParaRPr lang="pt-PT" sz="1400" dirty="0" smtClean="0">
            <a:latin typeface="+mn-lt"/>
          </a:endParaRPr>
        </a:p>
        <a:p>
          <a:pPr algn="l"/>
          <a:r>
            <a:rPr lang="pt-PT" sz="1400" dirty="0" smtClean="0">
              <a:latin typeface="+mn-lt"/>
            </a:rPr>
            <a:t>“(…) casas </a:t>
          </a:r>
          <a:r>
            <a:rPr lang="pt-PT" sz="1400" dirty="0">
              <a:latin typeface="+mn-lt"/>
            </a:rPr>
            <a:t>melhores e mais </a:t>
          </a:r>
          <a:r>
            <a:rPr lang="pt-PT" sz="1400" dirty="0" smtClean="0">
              <a:latin typeface="+mn-lt"/>
            </a:rPr>
            <a:t>polidas(…)”; “(…) possui </a:t>
          </a:r>
          <a:r>
            <a:rPr lang="pt-PT" sz="1400" dirty="0">
              <a:latin typeface="+mn-lt"/>
            </a:rPr>
            <a:t>termo, devotos mosteiros para </a:t>
          </a:r>
          <a:r>
            <a:rPr lang="pt-PT" sz="1400" dirty="0" smtClean="0">
              <a:latin typeface="+mn-lt"/>
            </a:rPr>
            <a:t>visitar(…)”; “(…) ruas novas(…)”; “(…) nobre rocio(…)”; “(…) sumptuosos edifícios(…)”.</a:t>
          </a:r>
        </a:p>
        <a:p>
          <a:pPr algn="l"/>
          <a:r>
            <a:rPr lang="pt-PT" sz="1400" dirty="0" smtClean="0">
              <a:latin typeface="+mn-lt"/>
            </a:rPr>
            <a:t>Carta a D. Francisco de Castelo Branco, 1535</a:t>
          </a:r>
          <a:endParaRPr lang="pt-PT" sz="1400" dirty="0">
            <a:latin typeface="+mn-lt"/>
          </a:endParaRPr>
        </a:p>
      </dgm:t>
    </dgm:pt>
    <dgm:pt modelId="{C6A442CD-9B8C-4B62-8637-23015DA1EB23}" type="sibTrans" cxnId="{30B40EDB-DA19-446E-966E-D07A4AA630FF}">
      <dgm:prSet/>
      <dgm:spPr/>
      <dgm:t>
        <a:bodyPr/>
        <a:lstStyle/>
        <a:p>
          <a:endParaRPr lang="pt-PT"/>
        </a:p>
      </dgm:t>
    </dgm:pt>
    <dgm:pt modelId="{B25E596F-13AC-4521-A681-DD59D6543054}" type="parTrans" cxnId="{30B40EDB-DA19-446E-966E-D07A4AA630FF}">
      <dgm:prSet/>
      <dgm:spPr/>
      <dgm:t>
        <a:bodyPr/>
        <a:lstStyle/>
        <a:p>
          <a:endParaRPr lang="pt-PT"/>
        </a:p>
      </dgm:t>
    </dgm:pt>
    <dgm:pt modelId="{6210F582-C299-4C65-B203-3F82BCF8CC9E}" type="pres">
      <dgm:prSet presAssocID="{38707109-1F49-415B-9DC0-9221EA0FF1A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PT"/>
        </a:p>
      </dgm:t>
    </dgm:pt>
    <dgm:pt modelId="{C4A36588-2A28-47A6-8320-D4CB6856B5A0}" type="pres">
      <dgm:prSet presAssocID="{84D51B94-20F9-4302-8390-F2631A38F634}" presName="vertOne" presStyleCnt="0"/>
      <dgm:spPr/>
      <dgm:t>
        <a:bodyPr/>
        <a:lstStyle/>
        <a:p>
          <a:endParaRPr lang="pt-PT"/>
        </a:p>
      </dgm:t>
    </dgm:pt>
    <dgm:pt modelId="{2E21A20A-56B2-448D-A1F0-3F89B47FE556}" type="pres">
      <dgm:prSet presAssocID="{84D51B94-20F9-4302-8390-F2631A38F63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124313BC-E121-4C88-B30A-B94D12423AD4}" type="pres">
      <dgm:prSet presAssocID="{84D51B94-20F9-4302-8390-F2631A38F634}" presName="parTransOne" presStyleCnt="0"/>
      <dgm:spPr/>
      <dgm:t>
        <a:bodyPr/>
        <a:lstStyle/>
        <a:p>
          <a:endParaRPr lang="pt-PT"/>
        </a:p>
      </dgm:t>
    </dgm:pt>
    <dgm:pt modelId="{F697C412-6E4E-4DA3-8003-6EFACEDB6BCF}" type="pres">
      <dgm:prSet presAssocID="{84D51B94-20F9-4302-8390-F2631A38F634}" presName="horzOne" presStyleCnt="0"/>
      <dgm:spPr/>
      <dgm:t>
        <a:bodyPr/>
        <a:lstStyle/>
        <a:p>
          <a:endParaRPr lang="pt-PT"/>
        </a:p>
      </dgm:t>
    </dgm:pt>
    <dgm:pt modelId="{108A38C1-F304-4E43-84C5-097E3615A581}" type="pres">
      <dgm:prSet presAssocID="{E7347A59-1634-4901-A4E5-44F3287EDE22}" presName="vertTwo" presStyleCnt="0"/>
      <dgm:spPr/>
      <dgm:t>
        <a:bodyPr/>
        <a:lstStyle/>
        <a:p>
          <a:endParaRPr lang="pt-PT"/>
        </a:p>
      </dgm:t>
    </dgm:pt>
    <dgm:pt modelId="{85E48AB9-F59A-4145-8A47-520EFB90B353}" type="pres">
      <dgm:prSet presAssocID="{E7347A59-1634-4901-A4E5-44F3287EDE22}" presName="txTwo" presStyleLbl="node2" presStyleIdx="0" presStyleCnt="2" custScaleY="134865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3BA324D6-B391-4B03-9662-63E505361F37}" type="pres">
      <dgm:prSet presAssocID="{E7347A59-1634-4901-A4E5-44F3287EDE22}" presName="parTransTwo" presStyleCnt="0"/>
      <dgm:spPr/>
      <dgm:t>
        <a:bodyPr/>
        <a:lstStyle/>
        <a:p>
          <a:endParaRPr lang="pt-PT"/>
        </a:p>
      </dgm:t>
    </dgm:pt>
    <dgm:pt modelId="{7E44F9B4-AB82-4880-BD7E-38425E3C6687}" type="pres">
      <dgm:prSet presAssocID="{E7347A59-1634-4901-A4E5-44F3287EDE22}" presName="horzTwo" presStyleCnt="0"/>
      <dgm:spPr/>
      <dgm:t>
        <a:bodyPr/>
        <a:lstStyle/>
        <a:p>
          <a:endParaRPr lang="pt-PT"/>
        </a:p>
      </dgm:t>
    </dgm:pt>
    <dgm:pt modelId="{12E98AD4-F3C8-47AF-98E5-6C110E2B2BA4}" type="pres">
      <dgm:prSet presAssocID="{65A5BD74-E0DF-414A-BC16-8577D50076C0}" presName="vertThree" presStyleCnt="0"/>
      <dgm:spPr/>
      <dgm:t>
        <a:bodyPr/>
        <a:lstStyle/>
        <a:p>
          <a:endParaRPr lang="pt-PT"/>
        </a:p>
      </dgm:t>
    </dgm:pt>
    <dgm:pt modelId="{5D246E75-842B-4D60-A8C9-38174FB4DFE3}" type="pres">
      <dgm:prSet presAssocID="{65A5BD74-E0DF-414A-BC16-8577D50076C0}" presName="txThree" presStyleLbl="node3" presStyleIdx="0" presStyleCnt="2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3D23C3BA-B2F1-412C-8DD7-57EFAFBA613A}" type="pres">
      <dgm:prSet presAssocID="{65A5BD74-E0DF-414A-BC16-8577D50076C0}" presName="parTransThree" presStyleCnt="0"/>
      <dgm:spPr/>
      <dgm:t>
        <a:bodyPr/>
        <a:lstStyle/>
        <a:p>
          <a:endParaRPr lang="pt-PT"/>
        </a:p>
      </dgm:t>
    </dgm:pt>
    <dgm:pt modelId="{04618128-7B52-4E51-A95A-98F02ACCD3CC}" type="pres">
      <dgm:prSet presAssocID="{65A5BD74-E0DF-414A-BC16-8577D50076C0}" presName="horzThree" presStyleCnt="0"/>
      <dgm:spPr/>
      <dgm:t>
        <a:bodyPr/>
        <a:lstStyle/>
        <a:p>
          <a:endParaRPr lang="pt-PT"/>
        </a:p>
      </dgm:t>
    </dgm:pt>
    <dgm:pt modelId="{12072E06-8EDC-4E36-AE76-D59697494067}" type="pres">
      <dgm:prSet presAssocID="{C97CFE1F-E577-4294-B205-855194C32867}" presName="vertFour" presStyleCnt="0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47087C26-74CB-4B9A-9995-4ED244E81B79}" type="pres">
      <dgm:prSet presAssocID="{C97CFE1F-E577-4294-B205-855194C32867}" presName="txFour" presStyleLbl="node4" presStyleIdx="0" presStyleCnt="1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CC4B67B7-27A7-4A54-B78A-B2C1B8EA4034}" type="pres">
      <dgm:prSet presAssocID="{C97CFE1F-E577-4294-B205-855194C32867}" presName="horzFour" presStyleCnt="0"/>
      <dgm:spPr/>
      <dgm:t>
        <a:bodyPr/>
        <a:lstStyle/>
        <a:p>
          <a:endParaRPr lang="pt-PT"/>
        </a:p>
      </dgm:t>
    </dgm:pt>
    <dgm:pt modelId="{09632303-41BF-479C-BE06-F3492085565C}" type="pres">
      <dgm:prSet presAssocID="{C6A442CD-9B8C-4B62-8637-23015DA1EB23}" presName="sibSpaceTwo" presStyleCnt="0"/>
      <dgm:spPr/>
      <dgm:t>
        <a:bodyPr/>
        <a:lstStyle/>
        <a:p>
          <a:endParaRPr lang="pt-PT"/>
        </a:p>
      </dgm:t>
    </dgm:pt>
    <dgm:pt modelId="{0AA89A3E-99D4-4CE9-AF3C-ACE2C57AA109}" type="pres">
      <dgm:prSet presAssocID="{C1BAA140-DE93-4844-B623-6FE50D377F37}" presName="vertTwo" presStyleCnt="0"/>
      <dgm:spPr/>
    </dgm:pt>
    <dgm:pt modelId="{E85473BC-B4CE-4BC8-8C3A-4D14D34FF9EB}" type="pres">
      <dgm:prSet presAssocID="{C1BAA140-DE93-4844-B623-6FE50D377F37}" presName="txTwo" presStyleLbl="node2" presStyleIdx="1" presStyleCnt="2" custScaleY="100000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39254A1E-2A43-4107-8237-ECE679B6455A}" type="pres">
      <dgm:prSet presAssocID="{C1BAA140-DE93-4844-B623-6FE50D377F37}" presName="parTransTwo" presStyleCnt="0"/>
      <dgm:spPr/>
    </dgm:pt>
    <dgm:pt modelId="{22F448C5-A448-4629-B8A9-90EF736C47DB}" type="pres">
      <dgm:prSet presAssocID="{C1BAA140-DE93-4844-B623-6FE50D377F37}" presName="horzTwo" presStyleCnt="0"/>
      <dgm:spPr/>
    </dgm:pt>
    <dgm:pt modelId="{6B687022-D3D1-498A-B9ED-8BBAE2345134}" type="pres">
      <dgm:prSet presAssocID="{E0C442C7-52DC-4619-A075-A48E5BE45BF5}" presName="vertThree" presStyleCnt="0"/>
      <dgm:spPr/>
    </dgm:pt>
    <dgm:pt modelId="{312C758C-47B8-4D2C-8A8F-3413BE4CB699}" type="pres">
      <dgm:prSet presAssocID="{E0C442C7-52DC-4619-A075-A48E5BE45BF5}" presName="txThree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A87A55F8-5D40-4F90-BD57-287F5545D68C}" type="pres">
      <dgm:prSet presAssocID="{E0C442C7-52DC-4619-A075-A48E5BE45BF5}" presName="horzThree" presStyleCnt="0"/>
      <dgm:spPr/>
    </dgm:pt>
  </dgm:ptLst>
  <dgm:cxnLst>
    <dgm:cxn modelId="{34EBFAEE-2BA4-43EF-A5FF-0BA2D95BA4EF}" srcId="{84D51B94-20F9-4302-8390-F2631A38F634}" destId="{C1BAA140-DE93-4844-B623-6FE50D377F37}" srcOrd="1" destOrd="0" parTransId="{44C1DDC6-DA5D-4077-B758-70AE3EEE7BAE}" sibTransId="{52118A0B-3B97-41D8-AB48-F14E2BDB7275}"/>
    <dgm:cxn modelId="{7AB66AD4-6A8C-4C99-B9DA-0FD4B6F6C4B7}" type="presOf" srcId="{C97CFE1F-E577-4294-B205-855194C32867}" destId="{47087C26-74CB-4B9A-9995-4ED244E81B79}" srcOrd="0" destOrd="0" presId="urn:microsoft.com/office/officeart/2005/8/layout/architecture+Icon#1"/>
    <dgm:cxn modelId="{AE8407F3-D1C1-42A0-8BBE-A53EDE063A8C}" type="presOf" srcId="{84D51B94-20F9-4302-8390-F2631A38F634}" destId="{2E21A20A-56B2-448D-A1F0-3F89B47FE556}" srcOrd="0" destOrd="0" presId="urn:microsoft.com/office/officeart/2005/8/layout/architecture+Icon#1"/>
    <dgm:cxn modelId="{30B40EDB-DA19-446E-966E-D07A4AA630FF}" srcId="{84D51B94-20F9-4302-8390-F2631A38F634}" destId="{E7347A59-1634-4901-A4E5-44F3287EDE22}" srcOrd="0" destOrd="0" parTransId="{B25E596F-13AC-4521-A681-DD59D6543054}" sibTransId="{C6A442CD-9B8C-4B62-8637-23015DA1EB23}"/>
    <dgm:cxn modelId="{6B70ED50-3719-47D9-AAA3-854DAB9A60B7}" type="presOf" srcId="{E7347A59-1634-4901-A4E5-44F3287EDE22}" destId="{85E48AB9-F59A-4145-8A47-520EFB90B353}" srcOrd="0" destOrd="0" presId="urn:microsoft.com/office/officeart/2005/8/layout/architecture+Icon#1"/>
    <dgm:cxn modelId="{2461ADDF-D158-4BEF-BA0A-BC648B0BD004}" type="presOf" srcId="{C1BAA140-DE93-4844-B623-6FE50D377F37}" destId="{E85473BC-B4CE-4BC8-8C3A-4D14D34FF9EB}" srcOrd="0" destOrd="0" presId="urn:microsoft.com/office/officeart/2005/8/layout/architecture+Icon#1"/>
    <dgm:cxn modelId="{C7D014E0-38A5-4677-9206-53C33D463EF1}" type="presOf" srcId="{65A5BD74-E0DF-414A-BC16-8577D50076C0}" destId="{5D246E75-842B-4D60-A8C9-38174FB4DFE3}" srcOrd="0" destOrd="0" presId="urn:microsoft.com/office/officeart/2005/8/layout/architecture+Icon#1"/>
    <dgm:cxn modelId="{8A1FB8D8-E1A5-4821-94AB-123C3329368A}" srcId="{38707109-1F49-415B-9DC0-9221EA0FF1AA}" destId="{84D51B94-20F9-4302-8390-F2631A38F634}" srcOrd="0" destOrd="0" parTransId="{714F7A9D-B4B6-4035-B035-EAEA5A39CCBB}" sibTransId="{E5AF2A43-96DF-4A68-8E60-07BDF6EC8E67}"/>
    <dgm:cxn modelId="{F5253A42-0127-41C1-9C54-A3E1741EDB54}" srcId="{E7347A59-1634-4901-A4E5-44F3287EDE22}" destId="{65A5BD74-E0DF-414A-BC16-8577D50076C0}" srcOrd="0" destOrd="0" parTransId="{0035ED22-6B7B-4A64-89CB-78D86B18A594}" sibTransId="{89B6F299-71A7-4286-86E4-749BBB890BB3}"/>
    <dgm:cxn modelId="{98472CE9-9074-4508-B5C9-5AEB37BA383F}" srcId="{C1BAA140-DE93-4844-B623-6FE50D377F37}" destId="{E0C442C7-52DC-4619-A075-A48E5BE45BF5}" srcOrd="0" destOrd="0" parTransId="{BF3599FF-F1A3-479F-B417-F36A16D9B49A}" sibTransId="{9838AD87-AB92-4A3C-BECA-1809D478E320}"/>
    <dgm:cxn modelId="{8825727B-402C-4E54-8386-5D3749DA7EAF}" srcId="{65A5BD74-E0DF-414A-BC16-8577D50076C0}" destId="{C97CFE1F-E577-4294-B205-855194C32867}" srcOrd="0" destOrd="0" parTransId="{1DE470D4-EB71-4DA1-855B-18F3B2AA21B4}" sibTransId="{4635F414-88FD-4BF4-90F9-DE495D8466C6}"/>
    <dgm:cxn modelId="{65150376-0B7E-491C-A8AA-E8A4D557C1FD}" type="presOf" srcId="{38707109-1F49-415B-9DC0-9221EA0FF1AA}" destId="{6210F582-C299-4C65-B203-3F82BCF8CC9E}" srcOrd="0" destOrd="0" presId="urn:microsoft.com/office/officeart/2005/8/layout/architecture+Icon#1"/>
    <dgm:cxn modelId="{5113818D-39F6-4D7E-A4EF-1C0C4742DDED}" type="presOf" srcId="{E0C442C7-52DC-4619-A075-A48E5BE45BF5}" destId="{312C758C-47B8-4D2C-8A8F-3413BE4CB699}" srcOrd="0" destOrd="0" presId="urn:microsoft.com/office/officeart/2005/8/layout/architecture+Icon#1"/>
    <dgm:cxn modelId="{221F98BB-3B07-4C1C-88A7-D6BA3C8731A0}" type="presParOf" srcId="{6210F582-C299-4C65-B203-3F82BCF8CC9E}" destId="{C4A36588-2A28-47A6-8320-D4CB6856B5A0}" srcOrd="0" destOrd="0" presId="urn:microsoft.com/office/officeart/2005/8/layout/architecture+Icon#1"/>
    <dgm:cxn modelId="{A918252C-6B89-4F8A-83BE-C085A2E88A47}" type="presParOf" srcId="{C4A36588-2A28-47A6-8320-D4CB6856B5A0}" destId="{2E21A20A-56B2-448D-A1F0-3F89B47FE556}" srcOrd="0" destOrd="0" presId="urn:microsoft.com/office/officeart/2005/8/layout/architecture+Icon#1"/>
    <dgm:cxn modelId="{1590ECE8-ECE2-4EEF-9321-116FFC15115C}" type="presParOf" srcId="{C4A36588-2A28-47A6-8320-D4CB6856B5A0}" destId="{124313BC-E121-4C88-B30A-B94D12423AD4}" srcOrd="1" destOrd="0" presId="urn:microsoft.com/office/officeart/2005/8/layout/architecture+Icon#1"/>
    <dgm:cxn modelId="{5DB093CD-8EC7-4A8A-8642-ABCEFA974FCB}" type="presParOf" srcId="{C4A36588-2A28-47A6-8320-D4CB6856B5A0}" destId="{F697C412-6E4E-4DA3-8003-6EFACEDB6BCF}" srcOrd="2" destOrd="0" presId="urn:microsoft.com/office/officeart/2005/8/layout/architecture+Icon#1"/>
    <dgm:cxn modelId="{579083DB-CB7B-4E54-98C5-43E78E6A6030}" type="presParOf" srcId="{F697C412-6E4E-4DA3-8003-6EFACEDB6BCF}" destId="{108A38C1-F304-4E43-84C5-097E3615A581}" srcOrd="0" destOrd="0" presId="urn:microsoft.com/office/officeart/2005/8/layout/architecture+Icon#1"/>
    <dgm:cxn modelId="{977F9A42-6062-4DE3-A312-D34A5A11B40F}" type="presParOf" srcId="{108A38C1-F304-4E43-84C5-097E3615A581}" destId="{85E48AB9-F59A-4145-8A47-520EFB90B353}" srcOrd="0" destOrd="0" presId="urn:microsoft.com/office/officeart/2005/8/layout/architecture+Icon#1"/>
    <dgm:cxn modelId="{3AC6F1AC-CA41-4F32-9602-23E95A6ADA63}" type="presParOf" srcId="{108A38C1-F304-4E43-84C5-097E3615A581}" destId="{3BA324D6-B391-4B03-9662-63E505361F37}" srcOrd="1" destOrd="0" presId="urn:microsoft.com/office/officeart/2005/8/layout/architecture+Icon#1"/>
    <dgm:cxn modelId="{53DB0FAE-572C-4536-BB73-30E801879BEA}" type="presParOf" srcId="{108A38C1-F304-4E43-84C5-097E3615A581}" destId="{7E44F9B4-AB82-4880-BD7E-38425E3C6687}" srcOrd="2" destOrd="0" presId="urn:microsoft.com/office/officeart/2005/8/layout/architecture+Icon#1"/>
    <dgm:cxn modelId="{BFCE8146-8000-4A51-BE6B-B9BB40EA6884}" type="presParOf" srcId="{7E44F9B4-AB82-4880-BD7E-38425E3C6687}" destId="{12E98AD4-F3C8-47AF-98E5-6C110E2B2BA4}" srcOrd="0" destOrd="0" presId="urn:microsoft.com/office/officeart/2005/8/layout/architecture+Icon#1"/>
    <dgm:cxn modelId="{EB036B21-6A14-4FD9-A90E-C0465478679B}" type="presParOf" srcId="{12E98AD4-F3C8-47AF-98E5-6C110E2B2BA4}" destId="{5D246E75-842B-4D60-A8C9-38174FB4DFE3}" srcOrd="0" destOrd="0" presId="urn:microsoft.com/office/officeart/2005/8/layout/architecture+Icon#1"/>
    <dgm:cxn modelId="{F7393488-FA32-4426-A39D-ECE11884E3FE}" type="presParOf" srcId="{12E98AD4-F3C8-47AF-98E5-6C110E2B2BA4}" destId="{3D23C3BA-B2F1-412C-8DD7-57EFAFBA613A}" srcOrd="1" destOrd="0" presId="urn:microsoft.com/office/officeart/2005/8/layout/architecture+Icon#1"/>
    <dgm:cxn modelId="{C359B40C-667C-44CB-8BEB-78AC30998B52}" type="presParOf" srcId="{12E98AD4-F3C8-47AF-98E5-6C110E2B2BA4}" destId="{04618128-7B52-4E51-A95A-98F02ACCD3CC}" srcOrd="2" destOrd="0" presId="urn:microsoft.com/office/officeart/2005/8/layout/architecture+Icon#1"/>
    <dgm:cxn modelId="{48C47EBB-C329-4DFA-9F0F-0D8AD8141960}" type="presParOf" srcId="{04618128-7B52-4E51-A95A-98F02ACCD3CC}" destId="{12072E06-8EDC-4E36-AE76-D59697494067}" srcOrd="0" destOrd="0" presId="urn:microsoft.com/office/officeart/2005/8/layout/architecture+Icon#1"/>
    <dgm:cxn modelId="{D1E9289D-E425-4D9F-8802-1B7C3C5E3564}" type="presParOf" srcId="{12072E06-8EDC-4E36-AE76-D59697494067}" destId="{47087C26-74CB-4B9A-9995-4ED244E81B79}" srcOrd="0" destOrd="0" presId="urn:microsoft.com/office/officeart/2005/8/layout/architecture+Icon#1"/>
    <dgm:cxn modelId="{F80D88E5-4EA9-45D0-8C62-1C1563E3983D}" type="presParOf" srcId="{12072E06-8EDC-4E36-AE76-D59697494067}" destId="{CC4B67B7-27A7-4A54-B78A-B2C1B8EA4034}" srcOrd="1" destOrd="0" presId="urn:microsoft.com/office/officeart/2005/8/layout/architecture+Icon#1"/>
    <dgm:cxn modelId="{B82C1158-1459-4FE7-BE4C-9023904FA375}" type="presParOf" srcId="{F697C412-6E4E-4DA3-8003-6EFACEDB6BCF}" destId="{09632303-41BF-479C-BE06-F3492085565C}" srcOrd="1" destOrd="0" presId="urn:microsoft.com/office/officeart/2005/8/layout/architecture+Icon#1"/>
    <dgm:cxn modelId="{08E48087-77D9-49F1-8A05-E6723218EFA9}" type="presParOf" srcId="{F697C412-6E4E-4DA3-8003-6EFACEDB6BCF}" destId="{0AA89A3E-99D4-4CE9-AF3C-ACE2C57AA109}" srcOrd="2" destOrd="0" presId="urn:microsoft.com/office/officeart/2005/8/layout/architecture+Icon#1"/>
    <dgm:cxn modelId="{3F1CCBDA-3EC5-4EB3-AB6E-FE17EC0941B6}" type="presParOf" srcId="{0AA89A3E-99D4-4CE9-AF3C-ACE2C57AA109}" destId="{E85473BC-B4CE-4BC8-8C3A-4D14D34FF9EB}" srcOrd="0" destOrd="0" presId="urn:microsoft.com/office/officeart/2005/8/layout/architecture+Icon#1"/>
    <dgm:cxn modelId="{7D9C2DD7-AB0C-4617-BD9F-58995B593EA7}" type="presParOf" srcId="{0AA89A3E-99D4-4CE9-AF3C-ACE2C57AA109}" destId="{39254A1E-2A43-4107-8237-ECE679B6455A}" srcOrd="1" destOrd="0" presId="urn:microsoft.com/office/officeart/2005/8/layout/architecture+Icon#1"/>
    <dgm:cxn modelId="{DAC8580F-DFAF-4E6B-8883-6DA1FE886D02}" type="presParOf" srcId="{0AA89A3E-99D4-4CE9-AF3C-ACE2C57AA109}" destId="{22F448C5-A448-4629-B8A9-90EF736C47DB}" srcOrd="2" destOrd="0" presId="urn:microsoft.com/office/officeart/2005/8/layout/architecture+Icon#1"/>
    <dgm:cxn modelId="{B0946D88-FEF9-4580-B166-F73B524CA1D6}" type="presParOf" srcId="{22F448C5-A448-4629-B8A9-90EF736C47DB}" destId="{6B687022-D3D1-498A-B9ED-8BBAE2345134}" srcOrd="0" destOrd="0" presId="urn:microsoft.com/office/officeart/2005/8/layout/architecture+Icon#1"/>
    <dgm:cxn modelId="{9DCE8D21-909E-4D10-AAD3-E23661408B75}" type="presParOf" srcId="{6B687022-D3D1-498A-B9ED-8BBAE2345134}" destId="{312C758C-47B8-4D2C-8A8F-3413BE4CB699}" srcOrd="0" destOrd="0" presId="urn:microsoft.com/office/officeart/2005/8/layout/architecture+Icon#1"/>
    <dgm:cxn modelId="{46DED6CA-8257-4F0C-B08F-6B11E1EF698F}" type="presParOf" srcId="{6B687022-D3D1-498A-B9ED-8BBAE2345134}" destId="{A87A55F8-5D40-4F90-BD57-287F5545D68C}" srcOrd="1" destOrd="0" presId="urn:microsoft.com/office/officeart/2005/8/layout/architecture+Icon#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21A20A-56B2-448D-A1F0-3F89B47FE556}">
      <dsp:nvSpPr>
        <dsp:cNvPr id="0" name=""/>
        <dsp:cNvSpPr/>
      </dsp:nvSpPr>
      <dsp:spPr>
        <a:xfrm>
          <a:off x="3060" y="4005612"/>
          <a:ext cx="8285142" cy="110589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800" b="1" kern="1200" dirty="0">
              <a:solidFill>
                <a:schemeClr val="tx1"/>
              </a:solidFill>
            </a:rPr>
            <a:t>Conclusão: </a:t>
          </a:r>
          <a:r>
            <a:rPr lang="pt-PT" sz="1800" kern="1200" dirty="0">
              <a:solidFill>
                <a:sysClr val="windowText" lastClr="000000"/>
              </a:solidFill>
              <a:latin typeface="+mn-lt"/>
            </a:rPr>
            <a:t>Lisboa, na época das Descobertas, registou um grande crescimento, concentrando as funções comerciais, políticas e culturais, assumindo-se como um polo de desenvolvimento do reino. Era uma cidade cosmopolita e foi um dos centros </a:t>
          </a:r>
          <a:r>
            <a:rPr lang="pt-PT" sz="1800" kern="1200" dirty="0" smtClean="0">
              <a:solidFill>
                <a:sysClr val="windowText" lastClr="000000"/>
              </a:solidFill>
              <a:latin typeface="+mn-lt"/>
            </a:rPr>
            <a:t>a </a:t>
          </a:r>
          <a:r>
            <a:rPr lang="pt-PT" sz="1800" kern="1200" dirty="0">
              <a:solidFill>
                <a:sysClr val="windowText" lastClr="000000"/>
              </a:solidFill>
              <a:latin typeface="+mn-lt"/>
            </a:rPr>
            <a:t>partir do qual se iniciou o alargamento do conhecimento do </a:t>
          </a:r>
          <a:r>
            <a:rPr lang="pt-PT" sz="1800" kern="1200" dirty="0" smtClean="0">
              <a:solidFill>
                <a:sysClr val="windowText" lastClr="000000"/>
              </a:solidFill>
              <a:latin typeface="+mn-lt"/>
            </a:rPr>
            <a:t>mundo</a:t>
          </a:r>
          <a:r>
            <a:rPr lang="pt-PT" sz="1800" kern="1200" dirty="0">
              <a:solidFill>
                <a:sysClr val="windowText" lastClr="000000"/>
              </a:solidFill>
              <a:latin typeface="+mn-lt"/>
            </a:rPr>
            <a:t>.</a:t>
          </a:r>
          <a:endParaRPr lang="pt-PT" sz="1800" kern="1200" dirty="0">
            <a:solidFill>
              <a:schemeClr val="bg1">
                <a:lumMod val="85000"/>
              </a:schemeClr>
            </a:solidFill>
          </a:endParaRPr>
        </a:p>
      </dsp:txBody>
      <dsp:txXfrm>
        <a:off x="35450" y="4038002"/>
        <a:ext cx="8220362" cy="1041112"/>
      </dsp:txXfrm>
    </dsp:sp>
    <dsp:sp modelId="{85E48AB9-F59A-4145-8A47-520EFB90B353}">
      <dsp:nvSpPr>
        <dsp:cNvPr id="0" name=""/>
        <dsp:cNvSpPr/>
      </dsp:nvSpPr>
      <dsp:spPr>
        <a:xfrm>
          <a:off x="11147" y="2413716"/>
          <a:ext cx="3967835" cy="149146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400" kern="1200" dirty="0">
              <a:latin typeface="+mn-lt"/>
            </a:rPr>
            <a:t>Elementos característicos do urbanismo: </a:t>
          </a:r>
          <a:endParaRPr lang="pt-PT" sz="1400" kern="1200" dirty="0" smtClean="0">
            <a:latin typeface="+mn-lt"/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400" kern="1200" dirty="0" smtClean="0">
              <a:latin typeface="+mn-lt"/>
            </a:rPr>
            <a:t>“(…) casas </a:t>
          </a:r>
          <a:r>
            <a:rPr lang="pt-PT" sz="1400" kern="1200" dirty="0">
              <a:latin typeface="+mn-lt"/>
            </a:rPr>
            <a:t>melhores e mais </a:t>
          </a:r>
          <a:r>
            <a:rPr lang="pt-PT" sz="1400" kern="1200" dirty="0" smtClean="0">
              <a:latin typeface="+mn-lt"/>
            </a:rPr>
            <a:t>polidas(…)”; “(…) possui </a:t>
          </a:r>
          <a:r>
            <a:rPr lang="pt-PT" sz="1400" kern="1200" dirty="0">
              <a:latin typeface="+mn-lt"/>
            </a:rPr>
            <a:t>termo, devotos mosteiros para </a:t>
          </a:r>
          <a:r>
            <a:rPr lang="pt-PT" sz="1400" kern="1200" dirty="0" smtClean="0">
              <a:latin typeface="+mn-lt"/>
            </a:rPr>
            <a:t>visitar(…)”; “(…) ruas novas(…)”; “(…) nobre rocio(…)”; “(…) sumptuosos edifícios(…)”.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400" kern="1200" dirty="0" smtClean="0">
              <a:latin typeface="+mn-lt"/>
            </a:rPr>
            <a:t>Carta a D. Francisco de Castelo Branco, 1535</a:t>
          </a:r>
          <a:endParaRPr lang="pt-PT" sz="1400" kern="1200" dirty="0">
            <a:latin typeface="+mn-lt"/>
          </a:endParaRPr>
        </a:p>
      </dsp:txBody>
      <dsp:txXfrm>
        <a:off x="54830" y="2457399"/>
        <a:ext cx="3880469" cy="1404095"/>
      </dsp:txXfrm>
    </dsp:sp>
    <dsp:sp modelId="{5D246E75-842B-4D60-A8C9-38174FB4DFE3}">
      <dsp:nvSpPr>
        <dsp:cNvPr id="0" name=""/>
        <dsp:cNvSpPr/>
      </dsp:nvSpPr>
      <dsp:spPr>
        <a:xfrm>
          <a:off x="11147" y="1207389"/>
          <a:ext cx="3967835" cy="110589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400" kern="1200" dirty="0" smtClean="0">
              <a:latin typeface="+mn-lt"/>
            </a:rPr>
            <a:t>“(…) cidade </a:t>
          </a:r>
          <a:r>
            <a:rPr lang="pt-PT" sz="1400" kern="1200" dirty="0">
              <a:latin typeface="+mn-lt"/>
            </a:rPr>
            <a:t>melhor e mais viçosa do </a:t>
          </a:r>
          <a:r>
            <a:rPr lang="pt-PT" sz="1400" kern="1200" dirty="0" smtClean="0">
              <a:latin typeface="+mn-lt"/>
            </a:rPr>
            <a:t>mundo(…)”.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400" kern="1200" dirty="0" smtClean="0">
              <a:latin typeface="+mn-lt"/>
            </a:rPr>
            <a:t> “(…) tem </a:t>
          </a:r>
          <a:r>
            <a:rPr lang="pt-PT" sz="1400" kern="1200" dirty="0">
              <a:latin typeface="+mn-lt"/>
            </a:rPr>
            <a:t>grandes mercadores; grandes naus ancoradas; grande tráfego de </a:t>
          </a:r>
          <a:r>
            <a:rPr lang="pt-PT" sz="1400" kern="1200" dirty="0" smtClean="0">
              <a:latin typeface="+mn-lt"/>
            </a:rPr>
            <a:t>tudo(…)”.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400" kern="1200" dirty="0" smtClean="0">
              <a:latin typeface="+mn-lt"/>
            </a:rPr>
            <a:t>Carta a D. Francisco de Castelo Branco, 1535</a:t>
          </a:r>
          <a:endParaRPr lang="pt-PT" sz="1400" kern="1200" dirty="0">
            <a:latin typeface="+mn-lt"/>
          </a:endParaRPr>
        </a:p>
      </dsp:txBody>
      <dsp:txXfrm>
        <a:off x="43537" y="1239779"/>
        <a:ext cx="3903055" cy="1041112"/>
      </dsp:txXfrm>
    </dsp:sp>
    <dsp:sp modelId="{47087C26-74CB-4B9A-9995-4ED244E81B79}">
      <dsp:nvSpPr>
        <dsp:cNvPr id="0" name=""/>
        <dsp:cNvSpPr/>
      </dsp:nvSpPr>
      <dsp:spPr>
        <a:xfrm>
          <a:off x="11147" y="1062"/>
          <a:ext cx="3967835" cy="110589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900" b="0" kern="120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Centro político e económico</a:t>
          </a:r>
        </a:p>
      </dsp:txBody>
      <dsp:txXfrm>
        <a:off x="43537" y="33452"/>
        <a:ext cx="3903055" cy="1041112"/>
      </dsp:txXfrm>
    </dsp:sp>
    <dsp:sp modelId="{E85473BC-B4CE-4BC8-8C3A-4D14D34FF9EB}">
      <dsp:nvSpPr>
        <dsp:cNvPr id="0" name=""/>
        <dsp:cNvSpPr/>
      </dsp:nvSpPr>
      <dsp:spPr>
        <a:xfrm>
          <a:off x="4312281" y="2799285"/>
          <a:ext cx="3967835" cy="110589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400" kern="1200" dirty="0" smtClean="0">
              <a:latin typeface="+mn-lt"/>
            </a:rPr>
            <a:t>“(…) gente estrangeira(…)”; “(…) diversidade </a:t>
          </a:r>
          <a:r>
            <a:rPr lang="pt-PT" sz="1400" kern="1200" dirty="0">
              <a:latin typeface="+mn-lt"/>
            </a:rPr>
            <a:t>de </a:t>
          </a:r>
          <a:r>
            <a:rPr lang="pt-PT" sz="1400" kern="1200" dirty="0" smtClean="0">
              <a:latin typeface="+mn-lt"/>
            </a:rPr>
            <a:t>cousas(…)”; “(…) ouvir </a:t>
          </a:r>
          <a:r>
            <a:rPr lang="pt-PT" sz="1400" kern="1200" dirty="0">
              <a:latin typeface="+mn-lt"/>
            </a:rPr>
            <a:t>novas de todas as partes do </a:t>
          </a:r>
          <a:r>
            <a:rPr lang="pt-PT" sz="1400" kern="1200" dirty="0" smtClean="0">
              <a:latin typeface="+mn-lt"/>
            </a:rPr>
            <a:t>mundo(…)”.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400" kern="1200" dirty="0" smtClean="0">
              <a:latin typeface="+mn-lt"/>
            </a:rPr>
            <a:t>Carta a D. Francisco de Castelo Branco, 1535</a:t>
          </a:r>
          <a:endParaRPr lang="pt-PT" sz="1400" kern="1200" dirty="0">
            <a:latin typeface="+mn-lt"/>
          </a:endParaRPr>
        </a:p>
      </dsp:txBody>
      <dsp:txXfrm>
        <a:off x="4344671" y="2831675"/>
        <a:ext cx="3903055" cy="1041112"/>
      </dsp:txXfrm>
    </dsp:sp>
    <dsp:sp modelId="{312C758C-47B8-4D2C-8A8F-3413BE4CB699}">
      <dsp:nvSpPr>
        <dsp:cNvPr id="0" name=""/>
        <dsp:cNvSpPr/>
      </dsp:nvSpPr>
      <dsp:spPr>
        <a:xfrm>
          <a:off x="4312281" y="1592959"/>
          <a:ext cx="3967835" cy="1105892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900" b="0" kern="120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Cidade das </a:t>
          </a:r>
          <a:r>
            <a:rPr lang="pt-PT" sz="29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rPr>
            <a:t>Descobertas</a:t>
          </a:r>
          <a:endParaRPr lang="pt-PT" sz="29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</a:endParaRPr>
        </a:p>
      </dsp:txBody>
      <dsp:txXfrm>
        <a:off x="4344671" y="1625349"/>
        <a:ext cx="3903055" cy="10411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chitecture+Icon#1">
  <dgm:title val="Esquema de Arquitectura"/>
  <dgm:desc val="Utilizar para mostrar as relações hierárquicas que se formam de cima para baixo. Este esquema funciona bem para mostrar componentes ou objectos de arquitectura que constroem sobre outros objecto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1161" y="260648"/>
            <a:ext cx="1331888" cy="391927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5953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7297" y="115888"/>
            <a:ext cx="1273175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49941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7297" y="115888"/>
            <a:ext cx="1273175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361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81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200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826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3" r:id="rId4"/>
    <p:sldLayoutId id="2147483652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1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752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ntagon 2"/>
          <p:cNvSpPr/>
          <p:nvPr/>
        </p:nvSpPr>
        <p:spPr>
          <a:xfrm>
            <a:off x="280988" y="188640"/>
            <a:ext cx="7315348" cy="792088"/>
          </a:xfrm>
          <a:prstGeom prst="homePlate">
            <a:avLst>
              <a:gd name="adj" fmla="val 72084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bIns="72000" rtlCol="0" anchor="ctr"/>
          <a:lstStyle/>
          <a:p>
            <a:pPr>
              <a:lnSpc>
                <a:spcPts val="26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contributo português na época dos Descobrimentos</a:t>
            </a:r>
            <a:b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Lisboa: cidade cosmopolita</a:t>
            </a:r>
          </a:p>
        </p:txBody>
      </p:sp>
      <p:graphicFrame>
        <p:nvGraphicFramePr>
          <p:cNvPr id="7" name="Marcador de Posição de Conteúd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0354909"/>
              </p:ext>
            </p:extLst>
          </p:nvPr>
        </p:nvGraphicFramePr>
        <p:xfrm>
          <a:off x="251520" y="1196752"/>
          <a:ext cx="8291264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2654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Graphic spid="7" grpId="0" uiExpand="1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184" y="620688"/>
            <a:ext cx="5244696" cy="5973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Pentagon 1"/>
          <p:cNvSpPr/>
          <p:nvPr/>
        </p:nvSpPr>
        <p:spPr>
          <a:xfrm>
            <a:off x="280988" y="308802"/>
            <a:ext cx="6739284" cy="576064"/>
          </a:xfrm>
          <a:prstGeom prst="homePlate">
            <a:avLst>
              <a:gd name="adj" fmla="val 72084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tIns="108000" bIns="72000" rtlCol="0" anchor="ctr"/>
          <a:lstStyle/>
          <a:p>
            <a:pPr>
              <a:lnSpc>
                <a:spcPts val="26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ALARGAMENTO DO CONHECIMENTO DO MUNDO</a:t>
            </a:r>
          </a:p>
        </p:txBody>
      </p:sp>
      <p:sp>
        <p:nvSpPr>
          <p:cNvPr id="5" name="Flowchart: Document 4"/>
          <p:cNvSpPr/>
          <p:nvPr/>
        </p:nvSpPr>
        <p:spPr>
          <a:xfrm>
            <a:off x="280988" y="4077072"/>
            <a:ext cx="5040560" cy="1656184"/>
          </a:xfrm>
          <a:prstGeom prst="flowChartDocumen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tIns="216000" rtlCol="0" anchor="ctr"/>
          <a:lstStyle/>
          <a:p>
            <a:pPr algn="ctr">
              <a:lnSpc>
                <a:spcPts val="2400"/>
              </a:lnSpc>
            </a:pPr>
            <a:r>
              <a:rPr lang="pt-PT" sz="2400" dirty="0">
                <a:solidFill>
                  <a:schemeClr val="tx1"/>
                </a:solidFill>
              </a:rPr>
              <a:t>Quais os </a:t>
            </a:r>
            <a:r>
              <a:rPr lang="pt-PT" sz="2400" b="1" dirty="0">
                <a:solidFill>
                  <a:schemeClr val="tx1"/>
                </a:solidFill>
              </a:rPr>
              <a:t>contributos dos portugueses na inovação técnica </a:t>
            </a:r>
            <a:r>
              <a:rPr lang="pt-PT" sz="2400" dirty="0">
                <a:solidFill>
                  <a:schemeClr val="tx1"/>
                </a:solidFill>
              </a:rPr>
              <a:t>que possibilitaram o alargamento do conhecimento do mundo?</a:t>
            </a:r>
          </a:p>
        </p:txBody>
      </p:sp>
    </p:spTree>
    <p:extLst>
      <p:ext uri="{BB962C8B-B14F-4D97-AF65-F5344CB8AC3E}">
        <p14:creationId xmlns:p14="http://schemas.microsoft.com/office/powerpoint/2010/main" val="53927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4" y="0"/>
            <a:ext cx="9175804" cy="10450514"/>
          </a:xfrm>
          <a:prstGeom prst="rect">
            <a:avLst/>
          </a:prstGeom>
          <a:ln>
            <a:noFill/>
          </a:ln>
          <a:effectLst/>
        </p:spPr>
      </p:pic>
      <p:sp>
        <p:nvSpPr>
          <p:cNvPr id="5" name="Pentagon 4"/>
          <p:cNvSpPr/>
          <p:nvPr/>
        </p:nvSpPr>
        <p:spPr>
          <a:xfrm>
            <a:off x="280988" y="308802"/>
            <a:ext cx="6739284" cy="576064"/>
          </a:xfrm>
          <a:prstGeom prst="homePlate">
            <a:avLst>
              <a:gd name="adj" fmla="val 72084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tIns="108000" bIns="72000" rtlCol="0" anchor="ctr"/>
          <a:lstStyle/>
          <a:p>
            <a:pPr>
              <a:lnSpc>
                <a:spcPts val="26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ALARGAMENTO DO CONHECIMENTO DO MUNDO</a:t>
            </a:r>
          </a:p>
        </p:txBody>
      </p:sp>
    </p:spTree>
    <p:extLst>
      <p:ext uri="{BB962C8B-B14F-4D97-AF65-F5344CB8AC3E}">
        <p14:creationId xmlns:p14="http://schemas.microsoft.com/office/powerpoint/2010/main" val="168551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10895E-6 L -1.94444E-6 -0.497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86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Marcador de Posição de Conteúdo 3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476672"/>
            <a:ext cx="1821048" cy="2340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m 8" descr="C:\Documents and Settings\Proprietario\Os meus documentos\As minhas imagens\mapa expansão sec XV-XVI\mapa expansão sec XV-XVI 023.jpg"/>
          <p:cNvPicPr/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317"/>
          <a:stretch/>
        </p:blipFill>
        <p:spPr bwMode="auto">
          <a:xfrm>
            <a:off x="347903" y="2817352"/>
            <a:ext cx="1487421" cy="1727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m 17" descr="C:\Documents and Settings\Proprietario\Os meus documentos\As minhas imagens\mapa expansão sec XV-XVI\mapa expansão sec XV-XVI 030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-5673" b="9302"/>
          <a:stretch/>
        </p:blipFill>
        <p:spPr bwMode="auto">
          <a:xfrm>
            <a:off x="371533" y="4628985"/>
            <a:ext cx="1440160" cy="19202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Rectângulo 29"/>
          <p:cNvSpPr/>
          <p:nvPr/>
        </p:nvSpPr>
        <p:spPr>
          <a:xfrm>
            <a:off x="3275856" y="1196752"/>
            <a:ext cx="5328592" cy="5174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pt-PT" sz="2200" b="1" dirty="0" smtClean="0"/>
              <a:t>A bússola </a:t>
            </a:r>
            <a:r>
              <a:rPr lang="pt-PT" sz="2200" dirty="0" smtClean="0"/>
              <a:t>permitia a orientação através </a:t>
            </a:r>
            <a:r>
              <a:rPr lang="pt-PT" sz="2200" smtClean="0"/>
              <a:t>dos </a:t>
            </a:r>
            <a:r>
              <a:rPr lang="pt-PT" sz="2200" smtClean="0"/>
              <a:t>polos </a:t>
            </a:r>
            <a:r>
              <a:rPr lang="pt-PT" sz="2200" dirty="0" smtClean="0"/>
              <a:t>magnéticos da terra, indicando </a:t>
            </a:r>
            <a:r>
              <a:rPr lang="pt-PT" sz="2200" b="1" dirty="0" smtClean="0"/>
              <a:t>o Norte aos navegadores</a:t>
            </a:r>
            <a:r>
              <a:rPr lang="pt-PT" sz="2200" dirty="0" smtClean="0"/>
              <a:t>. Servia também para </a:t>
            </a:r>
            <a:r>
              <a:rPr lang="pt-PT" sz="2200" b="1" dirty="0" smtClean="0"/>
              <a:t>traçar as linhas de </a:t>
            </a:r>
            <a:r>
              <a:rPr lang="pt-PT" sz="2200" b="1" i="1" dirty="0" smtClean="0"/>
              <a:t>rumo e estima</a:t>
            </a:r>
            <a:r>
              <a:rPr lang="pt-PT" sz="2200" b="1" dirty="0" smtClean="0"/>
              <a:t> </a:t>
            </a:r>
            <a:r>
              <a:rPr lang="pt-PT" sz="2200" dirty="0" smtClean="0"/>
              <a:t>nas </a:t>
            </a:r>
            <a:r>
              <a:rPr lang="pt-PT" sz="2200" b="1" dirty="0" smtClean="0"/>
              <a:t>cartas de marea</a:t>
            </a:r>
            <a:r>
              <a:rPr lang="pt-PT" sz="2200" dirty="0" smtClean="0"/>
              <a:t>r.</a:t>
            </a:r>
          </a:p>
          <a:p>
            <a:pPr>
              <a:lnSpc>
                <a:spcPts val="2200"/>
              </a:lnSpc>
              <a:buNone/>
            </a:pPr>
            <a:endParaRPr lang="pt-PT" sz="2200" dirty="0" smtClean="0"/>
          </a:p>
          <a:p>
            <a:pPr>
              <a:lnSpc>
                <a:spcPts val="2200"/>
              </a:lnSpc>
            </a:pPr>
            <a:r>
              <a:rPr lang="pt-PT" sz="2200" b="1" dirty="0" smtClean="0"/>
              <a:t>A caravela </a:t>
            </a:r>
            <a:r>
              <a:rPr lang="pt-PT" sz="2200" dirty="0" smtClean="0"/>
              <a:t>latina portuguesa foi utilizada </a:t>
            </a:r>
            <a:r>
              <a:rPr lang="pt-PT" sz="2200" b="1" dirty="0" smtClean="0"/>
              <a:t>para navegar a sul do Bojador</a:t>
            </a:r>
            <a:r>
              <a:rPr lang="pt-PT" sz="2200" dirty="0" smtClean="0"/>
              <a:t>. A partir daí, permitiu </a:t>
            </a:r>
            <a:r>
              <a:rPr lang="pt-PT" sz="2200" b="1" dirty="0" smtClean="0"/>
              <a:t>navegar contra o vento</a:t>
            </a:r>
            <a:r>
              <a:rPr lang="pt-PT" sz="2200" dirty="0" smtClean="0"/>
              <a:t> e avançar em ziguezague, isto é, </a:t>
            </a:r>
            <a:r>
              <a:rPr lang="pt-PT" sz="2200" b="1" dirty="0" smtClean="0"/>
              <a:t>bolinar</a:t>
            </a:r>
            <a:r>
              <a:rPr lang="pt-PT" sz="2200" dirty="0" smtClean="0"/>
              <a:t>. Esta técnica possibilitava às embarcações maior rapidez e mobilidade.</a:t>
            </a:r>
          </a:p>
          <a:p>
            <a:pPr>
              <a:lnSpc>
                <a:spcPts val="2200"/>
              </a:lnSpc>
            </a:pPr>
            <a:endParaRPr lang="pt-PT" sz="2200" dirty="0" smtClean="0"/>
          </a:p>
          <a:p>
            <a:pPr>
              <a:lnSpc>
                <a:spcPts val="2200"/>
              </a:lnSpc>
            </a:pPr>
            <a:r>
              <a:rPr lang="pt-PT" sz="2200" b="1" dirty="0" smtClean="0"/>
              <a:t>A vela triangular </a:t>
            </a:r>
            <a:r>
              <a:rPr lang="pt-PT" sz="2200" dirty="0" smtClean="0"/>
              <a:t>foi aplicada à caravela ou a outras embarcações, nomeadamente à</a:t>
            </a:r>
            <a:r>
              <a:rPr lang="pt-PT" sz="2200" b="1" dirty="0" smtClean="0"/>
              <a:t> nau</a:t>
            </a:r>
            <a:r>
              <a:rPr lang="pt-PT" sz="2200" dirty="0" smtClean="0"/>
              <a:t>. Este tipo de vela permitiu </a:t>
            </a:r>
            <a:r>
              <a:rPr lang="pt-PT" sz="2200" b="1" dirty="0" smtClean="0"/>
              <a:t>navegar com ventos contrários</a:t>
            </a:r>
            <a:r>
              <a:rPr lang="pt-PT" sz="2200" dirty="0" smtClean="0"/>
              <a:t> e possibilitava às embarcações bolinar. </a:t>
            </a:r>
            <a:endParaRPr lang="pt-PT" sz="2200" dirty="0"/>
          </a:p>
        </p:txBody>
      </p:sp>
      <p:sp>
        <p:nvSpPr>
          <p:cNvPr id="3" name="Pentagon 2"/>
          <p:cNvSpPr/>
          <p:nvPr/>
        </p:nvSpPr>
        <p:spPr>
          <a:xfrm>
            <a:off x="280988" y="188640"/>
            <a:ext cx="7315348" cy="792088"/>
          </a:xfrm>
          <a:prstGeom prst="homePlate">
            <a:avLst>
              <a:gd name="adj" fmla="val 72084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bIns="72000" rtlCol="0" anchor="ctr"/>
          <a:lstStyle/>
          <a:p>
            <a:pPr>
              <a:lnSpc>
                <a:spcPts val="26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contributo português na inovação técnica: os instrumentos de navegação aperfeiçoados e adaptados</a:t>
            </a:r>
          </a:p>
        </p:txBody>
      </p:sp>
      <p:sp>
        <p:nvSpPr>
          <p:cNvPr id="2" name="Flowchart: Document 1"/>
          <p:cNvSpPr/>
          <p:nvPr/>
        </p:nvSpPr>
        <p:spPr>
          <a:xfrm>
            <a:off x="1475656" y="1261476"/>
            <a:ext cx="1656184" cy="367324"/>
          </a:xfrm>
          <a:prstGeom prst="flowChartDocumen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/>
              <a:t>Bússola</a:t>
            </a:r>
            <a:endParaRPr lang="pt-PT" dirty="0"/>
          </a:p>
        </p:txBody>
      </p:sp>
      <p:sp>
        <p:nvSpPr>
          <p:cNvPr id="18" name="Flowchart: Document 17"/>
          <p:cNvSpPr/>
          <p:nvPr/>
        </p:nvSpPr>
        <p:spPr>
          <a:xfrm>
            <a:off x="1475656" y="2972948"/>
            <a:ext cx="1656184" cy="672076"/>
          </a:xfrm>
          <a:prstGeom prst="flowChartDocumen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>
              <a:lnSpc>
                <a:spcPts val="1900"/>
              </a:lnSpc>
            </a:pPr>
            <a:r>
              <a:rPr lang="pt-PT" b="1" dirty="0"/>
              <a:t>Caravela latina</a:t>
            </a:r>
          </a:p>
          <a:p>
            <a:pPr algn="ctr">
              <a:lnSpc>
                <a:spcPts val="1900"/>
              </a:lnSpc>
            </a:pPr>
            <a:r>
              <a:rPr lang="pt-PT" b="1" dirty="0"/>
              <a:t> portuguesa</a:t>
            </a:r>
            <a:endParaRPr lang="pt-PT" dirty="0"/>
          </a:p>
          <a:p>
            <a:pPr algn="ctr">
              <a:lnSpc>
                <a:spcPts val="1900"/>
              </a:lnSpc>
            </a:pPr>
            <a:endParaRPr lang="pt-PT" dirty="0"/>
          </a:p>
        </p:txBody>
      </p:sp>
      <p:sp>
        <p:nvSpPr>
          <p:cNvPr id="19" name="Flowchart: Document 18"/>
          <p:cNvSpPr/>
          <p:nvPr/>
        </p:nvSpPr>
        <p:spPr>
          <a:xfrm>
            <a:off x="1475656" y="4910030"/>
            <a:ext cx="1656184" cy="367324"/>
          </a:xfrm>
          <a:prstGeom prst="flowChartDocumen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/>
              <a:t>Vela </a:t>
            </a:r>
            <a:r>
              <a:rPr lang="pt-PT" b="1" dirty="0" smtClean="0"/>
              <a:t>triangular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9267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5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/>
      <p:bldP spid="3" grpId="0" animBg="1"/>
      <p:bldP spid="2" grpId="0" animBg="1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4" descr="C:\Documents and Settings\Proprietario\Os meus documentos\As minhas imagens\mapa expansão sec XV-XVI\mapa expansão sec XV-XVI 031.jp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3991"/>
          <a:stretch/>
        </p:blipFill>
        <p:spPr bwMode="auto">
          <a:xfrm>
            <a:off x="7950" y="596831"/>
            <a:ext cx="3661907" cy="3243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7154"/>
            <a:ext cx="3670171" cy="2468190"/>
          </a:xfrm>
          <a:prstGeom prst="rect">
            <a:avLst/>
          </a:prstGeom>
        </p:spPr>
      </p:pic>
      <p:sp>
        <p:nvSpPr>
          <p:cNvPr id="3" name="Pentagon 2"/>
          <p:cNvSpPr/>
          <p:nvPr/>
        </p:nvSpPr>
        <p:spPr>
          <a:xfrm>
            <a:off x="280988" y="188640"/>
            <a:ext cx="7315348" cy="792088"/>
          </a:xfrm>
          <a:prstGeom prst="homePlate">
            <a:avLst>
              <a:gd name="adj" fmla="val 72084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bIns="72000" rtlCol="0" anchor="ctr"/>
          <a:lstStyle/>
          <a:p>
            <a:pPr>
              <a:lnSpc>
                <a:spcPts val="26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contributo português na inovação técnica: os instrumentos de navegação aperfeiçoados e adaptados</a:t>
            </a:r>
          </a:p>
        </p:txBody>
      </p:sp>
      <p:sp>
        <p:nvSpPr>
          <p:cNvPr id="2" name="Flowchart: Document 1"/>
          <p:cNvSpPr/>
          <p:nvPr/>
        </p:nvSpPr>
        <p:spPr>
          <a:xfrm>
            <a:off x="2123728" y="3565732"/>
            <a:ext cx="1656184" cy="367324"/>
          </a:xfrm>
          <a:prstGeom prst="flowChartDocumen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/>
              <a:t>Nau</a:t>
            </a:r>
            <a:endParaRPr lang="pt-PT" dirty="0"/>
          </a:p>
        </p:txBody>
      </p:sp>
      <p:sp>
        <p:nvSpPr>
          <p:cNvPr id="21" name="Marcador de Posição de Conteúdo 14"/>
          <p:cNvSpPr txBox="1">
            <a:spLocks/>
          </p:cNvSpPr>
          <p:nvPr/>
        </p:nvSpPr>
        <p:spPr>
          <a:xfrm>
            <a:off x="3779912" y="1124744"/>
            <a:ext cx="4968552" cy="292097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200"/>
              </a:lnSpc>
              <a:buFont typeface="Arial" pitchFamily="34" charset="0"/>
              <a:buNone/>
            </a:pPr>
            <a:r>
              <a:rPr lang="pt-PT" sz="2200" b="1" dirty="0" smtClean="0"/>
              <a:t>A nau </a:t>
            </a:r>
            <a:r>
              <a:rPr lang="pt-PT" sz="2200" dirty="0" smtClean="0"/>
              <a:t>era um barco de grande porte, uma embarcação mais robusta. </a:t>
            </a:r>
          </a:p>
          <a:p>
            <a:pPr marL="0" indent="0">
              <a:lnSpc>
                <a:spcPts val="2200"/>
              </a:lnSpc>
              <a:buFont typeface="Arial" pitchFamily="34" charset="0"/>
              <a:buNone/>
            </a:pPr>
            <a:r>
              <a:rPr lang="pt-PT" sz="2200" dirty="0" smtClean="0"/>
              <a:t>Tinha maior </a:t>
            </a:r>
            <a:r>
              <a:rPr lang="pt-PT" sz="2200" b="1" dirty="0" smtClean="0"/>
              <a:t>capacidade de tonelagem </a:t>
            </a:r>
            <a:r>
              <a:rPr lang="pt-PT" sz="2200" dirty="0" smtClean="0"/>
              <a:t>e permitiu fazer </a:t>
            </a:r>
            <a:r>
              <a:rPr lang="pt-PT" sz="2200" b="1" dirty="0" smtClean="0"/>
              <a:t>as grandes viagens para o Oriente</a:t>
            </a:r>
            <a:r>
              <a:rPr lang="pt-PT" sz="2200" dirty="0" smtClean="0"/>
              <a:t>. </a:t>
            </a:r>
          </a:p>
          <a:p>
            <a:pPr marL="0" indent="0">
              <a:lnSpc>
                <a:spcPts val="2200"/>
              </a:lnSpc>
              <a:buFont typeface="Arial" pitchFamily="34" charset="0"/>
              <a:buNone/>
            </a:pPr>
            <a:r>
              <a:rPr lang="pt-PT" sz="2200" dirty="0" smtClean="0"/>
              <a:t>Associou a </a:t>
            </a:r>
            <a:r>
              <a:rPr lang="pt-PT" sz="2200" b="1" dirty="0" smtClean="0"/>
              <a:t>vela triangular à vela quadrangular </a:t>
            </a:r>
            <a:r>
              <a:rPr lang="pt-PT" sz="2200" dirty="0" smtClean="0"/>
              <a:t>permitindo navegar com diferentes tipos de vento.</a:t>
            </a:r>
          </a:p>
          <a:p>
            <a:pPr>
              <a:lnSpc>
                <a:spcPts val="2200"/>
              </a:lnSpc>
            </a:pPr>
            <a:endParaRPr lang="pt-PT" sz="2200" dirty="0"/>
          </a:p>
        </p:txBody>
      </p:sp>
      <p:sp>
        <p:nvSpPr>
          <p:cNvPr id="22" name="Rectângulo 1"/>
          <p:cNvSpPr/>
          <p:nvPr/>
        </p:nvSpPr>
        <p:spPr>
          <a:xfrm>
            <a:off x="3779912" y="4149080"/>
            <a:ext cx="4968552" cy="1506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200"/>
              </a:lnSpc>
            </a:pPr>
            <a:r>
              <a:rPr lang="pt-PT" sz="2200" b="1" dirty="0"/>
              <a:t>As cartas de marear</a:t>
            </a:r>
            <a:r>
              <a:rPr lang="pt-PT" sz="2200" dirty="0"/>
              <a:t>, ou portulanos, davam indicações sobre o rumo a tomar. Nelas se traçavam </a:t>
            </a:r>
            <a:r>
              <a:rPr lang="pt-PT" sz="2200" b="1" dirty="0"/>
              <a:t>linhas de rumo </a:t>
            </a:r>
            <a:r>
              <a:rPr lang="pt-PT" sz="2200" dirty="0"/>
              <a:t>correspondentes à direção da </a:t>
            </a:r>
            <a:r>
              <a:rPr lang="pt-PT" sz="2200" dirty="0" smtClean="0"/>
              <a:t/>
            </a:r>
            <a:br>
              <a:rPr lang="pt-PT" sz="2200" dirty="0" smtClean="0"/>
            </a:br>
            <a:r>
              <a:rPr lang="pt-PT" sz="2200" b="1" dirty="0" smtClean="0"/>
              <a:t>rosa dos ventos</a:t>
            </a:r>
            <a:r>
              <a:rPr lang="pt-PT" sz="2200" dirty="0"/>
              <a:t>. </a:t>
            </a:r>
          </a:p>
        </p:txBody>
      </p:sp>
      <p:sp>
        <p:nvSpPr>
          <p:cNvPr id="23" name="Flowchart: Document 22"/>
          <p:cNvSpPr/>
          <p:nvPr/>
        </p:nvSpPr>
        <p:spPr>
          <a:xfrm>
            <a:off x="713036" y="6093297"/>
            <a:ext cx="3066876" cy="648071"/>
          </a:xfrm>
          <a:prstGeom prst="flowChartDocumen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>
              <a:lnSpc>
                <a:spcPts val="1800"/>
              </a:lnSpc>
            </a:pPr>
            <a:r>
              <a:rPr lang="pt-PT" b="1" dirty="0"/>
              <a:t>Traçado de linhas de rumo no portulano de Ben Zara, 1472.</a:t>
            </a:r>
          </a:p>
          <a:p>
            <a:pPr algn="ctr">
              <a:lnSpc>
                <a:spcPts val="1800"/>
              </a:lnSpc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3647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/>
      <p:bldP spid="22" grpId="0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m 1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410"/>
          <a:stretch/>
        </p:blipFill>
        <p:spPr bwMode="auto">
          <a:xfrm>
            <a:off x="0" y="4085321"/>
            <a:ext cx="3234363" cy="2464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Marcador de Posição de Conteúdo 3" descr="C:\Documents and Settings\Proprietario\Os meus documentos\As minhas imagens\mapa expansão sec XV-XVI\mapa expansão sec XV-XVI 027.jpg"/>
          <p:cNvPicPr>
            <a:picLocks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528"/>
          <a:stretch/>
        </p:blipFill>
        <p:spPr bwMode="auto">
          <a:xfrm>
            <a:off x="662067" y="836712"/>
            <a:ext cx="2325757" cy="174824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Marcador de Posição de Conteúdo 15"/>
          <p:cNvSpPr txBox="1">
            <a:spLocks/>
          </p:cNvSpPr>
          <p:nvPr/>
        </p:nvSpPr>
        <p:spPr>
          <a:xfrm>
            <a:off x="4572000" y="1124744"/>
            <a:ext cx="4114800" cy="492890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pt-PT" sz="2200" b="1" dirty="0" smtClean="0"/>
              <a:t>O quadrante</a:t>
            </a:r>
            <a:r>
              <a:rPr lang="pt-PT" sz="2200" dirty="0" smtClean="0"/>
              <a:t>, </a:t>
            </a:r>
            <a:r>
              <a:rPr lang="pt-PT" sz="2200" b="1" dirty="0" smtClean="0"/>
              <a:t>o astrolábio </a:t>
            </a:r>
            <a:r>
              <a:rPr lang="pt-PT" sz="2200" dirty="0" smtClean="0"/>
              <a:t>e </a:t>
            </a:r>
            <a:r>
              <a:rPr lang="pt-PT" sz="2200" b="1" dirty="0" smtClean="0"/>
              <a:t>a balestilha</a:t>
            </a:r>
            <a:r>
              <a:rPr lang="pt-PT" sz="2200" dirty="0" smtClean="0"/>
              <a:t>, eram </a:t>
            </a:r>
            <a:r>
              <a:rPr lang="pt-PT" sz="2200" b="1" dirty="0" smtClean="0"/>
              <a:t>instrumentos de navegação astronómica </a:t>
            </a:r>
            <a:r>
              <a:rPr lang="pt-PT" sz="2200" dirty="0" smtClean="0"/>
              <a:t>que permitiam calcular a altura dos astros. </a:t>
            </a:r>
          </a:p>
          <a:p>
            <a:pPr marL="0" indent="0">
              <a:buFont typeface="Arial" pitchFamily="34" charset="0"/>
              <a:buNone/>
            </a:pPr>
            <a:endParaRPr lang="pt-PT" sz="2200" dirty="0" smtClean="0"/>
          </a:p>
          <a:p>
            <a:pPr marL="0" indent="0">
              <a:buFont typeface="Arial" pitchFamily="34" charset="0"/>
              <a:buNone/>
            </a:pPr>
            <a:r>
              <a:rPr lang="pt-PT" sz="2200" dirty="0" smtClean="0"/>
              <a:t>Possibilitavam também </a:t>
            </a:r>
            <a:r>
              <a:rPr lang="pt-PT" sz="2200" b="1" dirty="0" smtClean="0"/>
              <a:t>o cálculo da latitude </a:t>
            </a:r>
            <a:r>
              <a:rPr lang="pt-PT" sz="2200" dirty="0" smtClean="0"/>
              <a:t>e permitiam a </a:t>
            </a:r>
            <a:r>
              <a:rPr lang="pt-PT" sz="2200" b="1" dirty="0" smtClean="0"/>
              <a:t>navegação noturna </a:t>
            </a:r>
            <a:r>
              <a:rPr lang="pt-PT" sz="2200" dirty="0" smtClean="0"/>
              <a:t>e em mar alto deixando assim de ser necessária a navegação à vista, facilitando a realização de viagens intercontinentais.</a:t>
            </a:r>
            <a:endParaRPr lang="pt-PT" sz="2200" dirty="0"/>
          </a:p>
        </p:txBody>
      </p:sp>
      <p:pic>
        <p:nvPicPr>
          <p:cNvPr id="16" name="Imagem 8" descr="C:\Documents and Settings\Proprietario\Os meus documentos\As minhas imagens\papel da corte cultura resnascimento\papel da corte cultura resnascimento 028.jpg"/>
          <p:cNvPicPr/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119" b="86441" l="15543" r="81818">
                        <a14:backgroundMark x1="45161" y1="26271" x2="35484" y2="30932"/>
                        <a14:backgroundMark x1="54545" y1="27542" x2="63930" y2="39407"/>
                        <a14:backgroundMark x1="41056" y1="60593" x2="31965" y2="53814"/>
                        <a14:backgroundMark x1="55132" y1="57627" x2="62170" y2="61864"/>
                        <a14:backgroundMark x1="31965" y1="44068" x2="29912" y2="385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620" t="4762" r="21942" b="14718"/>
          <a:stretch/>
        </p:blipFill>
        <p:spPr bwMode="auto">
          <a:xfrm>
            <a:off x="900305" y="2641027"/>
            <a:ext cx="1849281" cy="186809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Flowchart: Document 1"/>
          <p:cNvSpPr/>
          <p:nvPr/>
        </p:nvSpPr>
        <p:spPr>
          <a:xfrm>
            <a:off x="1907704" y="1988840"/>
            <a:ext cx="2448272" cy="367324"/>
          </a:xfrm>
          <a:prstGeom prst="flowChartDocumen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/>
              <a:t>Quadrante náutico</a:t>
            </a:r>
            <a:endParaRPr lang="pt-PT" dirty="0"/>
          </a:p>
        </p:txBody>
      </p:sp>
      <p:sp>
        <p:nvSpPr>
          <p:cNvPr id="18" name="Flowchart: Document 17"/>
          <p:cNvSpPr/>
          <p:nvPr/>
        </p:nvSpPr>
        <p:spPr>
          <a:xfrm>
            <a:off x="1907704" y="4134678"/>
            <a:ext cx="2448272" cy="374442"/>
          </a:xfrm>
          <a:prstGeom prst="flowChartDocumen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>
              <a:lnSpc>
                <a:spcPts val="1900"/>
              </a:lnSpc>
            </a:pPr>
            <a:r>
              <a:rPr lang="pt-PT" b="1" dirty="0"/>
              <a:t>Astrolábio português</a:t>
            </a:r>
          </a:p>
        </p:txBody>
      </p:sp>
      <p:sp>
        <p:nvSpPr>
          <p:cNvPr id="19" name="Flowchart: Document 18"/>
          <p:cNvSpPr/>
          <p:nvPr/>
        </p:nvSpPr>
        <p:spPr>
          <a:xfrm>
            <a:off x="1907704" y="6053650"/>
            <a:ext cx="2448272" cy="687718"/>
          </a:xfrm>
          <a:prstGeom prst="flowChartDocumen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pt-PT" b="1" dirty="0"/>
              <a:t>Balestilha utilizada na navegação astronómica</a:t>
            </a:r>
          </a:p>
        </p:txBody>
      </p:sp>
      <p:sp>
        <p:nvSpPr>
          <p:cNvPr id="10" name="Pentagon 9"/>
          <p:cNvSpPr/>
          <p:nvPr/>
        </p:nvSpPr>
        <p:spPr>
          <a:xfrm>
            <a:off x="280988" y="308802"/>
            <a:ext cx="6739284" cy="576064"/>
          </a:xfrm>
          <a:prstGeom prst="homePlate">
            <a:avLst>
              <a:gd name="adj" fmla="val 72084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tIns="108000" bIns="72000" rtlCol="0" anchor="ctr"/>
          <a:lstStyle/>
          <a:p>
            <a:pPr>
              <a:lnSpc>
                <a:spcPts val="26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contributo português: a navegação astronómica</a:t>
            </a:r>
          </a:p>
        </p:txBody>
      </p:sp>
    </p:spTree>
    <p:extLst>
      <p:ext uri="{BB962C8B-B14F-4D97-AF65-F5344CB8AC3E}">
        <p14:creationId xmlns:p14="http://schemas.microsoft.com/office/powerpoint/2010/main" val="381897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50"/>
                            </p:stCondLst>
                            <p:childTnLst>
                              <p:par>
                                <p:cTn id="21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0"/>
                            </p:stCondLst>
                            <p:childTnLst>
                              <p:par>
                                <p:cTn id="31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7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75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2" grpId="0" animBg="1"/>
      <p:bldP spid="18" grpId="0" animBg="1"/>
      <p:bldP spid="1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" t="2949" r="1493" b="5075"/>
          <a:stretch/>
        </p:blipFill>
        <p:spPr>
          <a:xfrm>
            <a:off x="4055449" y="587036"/>
            <a:ext cx="5088552" cy="2219773"/>
          </a:xfrm>
          <a:prstGeom prst="rect">
            <a:avLst/>
          </a:prstGeom>
          <a:ln w="28575">
            <a:solidFill>
              <a:schemeClr val="bg2">
                <a:lumMod val="50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Pentagon 2"/>
          <p:cNvSpPr/>
          <p:nvPr/>
        </p:nvSpPr>
        <p:spPr>
          <a:xfrm>
            <a:off x="280988" y="188640"/>
            <a:ext cx="5515148" cy="792088"/>
          </a:xfrm>
          <a:prstGeom prst="homePlate">
            <a:avLst>
              <a:gd name="adj" fmla="val 72084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bIns="72000" rtlCol="0" anchor="ctr"/>
          <a:lstStyle/>
          <a:p>
            <a:pPr>
              <a:lnSpc>
                <a:spcPts val="26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contributo português: na observação e descrição da natureza</a:t>
            </a:r>
          </a:p>
        </p:txBody>
      </p:sp>
      <p:sp>
        <p:nvSpPr>
          <p:cNvPr id="10" name="Marcador de Posição de Conteúdo 2"/>
          <p:cNvSpPr txBox="1">
            <a:spLocks/>
          </p:cNvSpPr>
          <p:nvPr/>
        </p:nvSpPr>
        <p:spPr>
          <a:xfrm>
            <a:off x="179512" y="1124744"/>
            <a:ext cx="3672408" cy="54006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pt-PT" sz="2200" b="1" dirty="0" smtClean="0"/>
              <a:t>A cartografia portuguesa:</a:t>
            </a:r>
          </a:p>
          <a:p>
            <a:pPr marL="182563" indent="-182563">
              <a:buFont typeface="Calibri" pitchFamily="34" charset="0"/>
              <a:buChar char="‐"/>
            </a:pPr>
            <a:r>
              <a:rPr lang="pt-PT" sz="2200" dirty="0" smtClean="0"/>
              <a:t>divulga a nova geografia e novos povos, a fauna e a flora;</a:t>
            </a:r>
          </a:p>
          <a:p>
            <a:pPr marL="182563" indent="-182563">
              <a:buFont typeface="Calibri" pitchFamily="34" charset="0"/>
              <a:buChar char="‐"/>
            </a:pPr>
            <a:r>
              <a:rPr lang="pt-PT" sz="2200" dirty="0" smtClean="0"/>
              <a:t>revela uma representação mais fidedigna e rigorosa da realidade;</a:t>
            </a:r>
          </a:p>
          <a:p>
            <a:pPr marL="182563" indent="-182563">
              <a:buFont typeface="Calibri" pitchFamily="34" charset="0"/>
              <a:buChar char="‐"/>
            </a:pPr>
            <a:r>
              <a:rPr lang="pt-PT" sz="2200" dirty="0" smtClean="0"/>
              <a:t>dá a conhecer a descoberta de novas terras;</a:t>
            </a:r>
          </a:p>
          <a:p>
            <a:pPr marL="182563" indent="-182563">
              <a:buFont typeface="Calibri" pitchFamily="34" charset="0"/>
              <a:buChar char="‐"/>
            </a:pPr>
            <a:r>
              <a:rPr lang="pt-PT" sz="2200" dirty="0" smtClean="0"/>
              <a:t>afirma-se no panorama europeu.</a:t>
            </a:r>
          </a:p>
          <a:p>
            <a:pPr>
              <a:buFont typeface="Calibri" pitchFamily="34" charset="0"/>
              <a:buChar char="‐"/>
            </a:pPr>
            <a:endParaRPr lang="pt-PT" sz="2200" dirty="0" smtClean="0"/>
          </a:p>
          <a:p>
            <a:pPr marL="0" indent="0">
              <a:buFont typeface="Arial" pitchFamily="34" charset="0"/>
              <a:buNone/>
            </a:pPr>
            <a:r>
              <a:rPr lang="pt-PT" sz="2200" b="1" dirty="0" smtClean="0"/>
              <a:t>As cartas portuguesas eram ricamente iluminadas e minuciosamente elaboradas.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3" t="2659" r="1973" b="3781"/>
          <a:stretch/>
        </p:blipFill>
        <p:spPr>
          <a:xfrm>
            <a:off x="4055166" y="3491811"/>
            <a:ext cx="5088836" cy="3366190"/>
          </a:xfrm>
          <a:prstGeom prst="rect">
            <a:avLst/>
          </a:prstGeom>
          <a:ln w="28575">
            <a:solidFill>
              <a:schemeClr val="bg2">
                <a:lumMod val="75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7" t="2469" r="2886" b="2311"/>
          <a:stretch/>
        </p:blipFill>
        <p:spPr>
          <a:xfrm>
            <a:off x="6444208" y="1628800"/>
            <a:ext cx="2521995" cy="342277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bg2">
                <a:lumMod val="25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4" name="Flowchart: Document 13"/>
          <p:cNvSpPr/>
          <p:nvPr/>
        </p:nvSpPr>
        <p:spPr>
          <a:xfrm>
            <a:off x="5364088" y="6237312"/>
            <a:ext cx="3714948" cy="396043"/>
          </a:xfrm>
          <a:prstGeom prst="flowChartDocumen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>
              <a:lnSpc>
                <a:spcPts val="1800"/>
              </a:lnSpc>
            </a:pPr>
            <a:r>
              <a:rPr lang="pt-PT" b="1" dirty="0"/>
              <a:t>Atlas de Lopo </a:t>
            </a:r>
            <a:r>
              <a:rPr lang="pt-PT" b="1" dirty="0" smtClean="0"/>
              <a:t>Homem-Reineis, </a:t>
            </a:r>
            <a:r>
              <a:rPr lang="pt-PT" b="1" dirty="0"/>
              <a:t>1519.</a:t>
            </a:r>
          </a:p>
        </p:txBody>
      </p:sp>
      <p:sp>
        <p:nvSpPr>
          <p:cNvPr id="16" name="Flowchart: Document 15"/>
          <p:cNvSpPr/>
          <p:nvPr/>
        </p:nvSpPr>
        <p:spPr>
          <a:xfrm>
            <a:off x="6660233" y="656693"/>
            <a:ext cx="2418803" cy="396043"/>
          </a:xfrm>
          <a:prstGeom prst="flowChartDocumen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>
              <a:lnSpc>
                <a:spcPts val="1800"/>
              </a:lnSpc>
            </a:pPr>
            <a:r>
              <a:rPr lang="pt-PT" b="1" dirty="0"/>
              <a:t>Planisfério de </a:t>
            </a:r>
            <a:r>
              <a:rPr lang="pt-PT" b="1" dirty="0" err="1"/>
              <a:t>Cantino</a:t>
            </a:r>
            <a:r>
              <a:rPr lang="pt-PT" b="1" dirty="0"/>
              <a:t>.</a:t>
            </a:r>
          </a:p>
        </p:txBody>
      </p:sp>
      <p:sp>
        <p:nvSpPr>
          <p:cNvPr id="20" name="Flowchart: Document 19"/>
          <p:cNvSpPr/>
          <p:nvPr/>
        </p:nvSpPr>
        <p:spPr>
          <a:xfrm rot="21259141">
            <a:off x="6652186" y="4570396"/>
            <a:ext cx="2418803" cy="396043"/>
          </a:xfrm>
          <a:prstGeom prst="flowChartDocumen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>
              <a:lnSpc>
                <a:spcPts val="1800"/>
              </a:lnSpc>
            </a:pPr>
            <a:r>
              <a:rPr lang="pt-PT" b="1" dirty="0"/>
              <a:t>Carta de Lázaro, 1563.</a:t>
            </a:r>
          </a:p>
        </p:txBody>
      </p:sp>
    </p:spTree>
    <p:extLst>
      <p:ext uri="{BB962C8B-B14F-4D97-AF65-F5344CB8AC3E}">
        <p14:creationId xmlns:p14="http://schemas.microsoft.com/office/powerpoint/2010/main" val="336446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25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750"/>
                            </p:stCondLst>
                            <p:childTnLst>
                              <p:par>
                                <p:cTn id="36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250"/>
                            </p:stCondLst>
                            <p:childTnLst>
                              <p:par>
                                <p:cTn id="53" presetID="3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5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25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375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uiExpand="1" build="p"/>
      <p:bldP spid="14" grpId="0" animBg="1"/>
      <p:bldP spid="16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3" t="2659" r="1973" b="3781"/>
          <a:stretch/>
        </p:blipFill>
        <p:spPr>
          <a:xfrm>
            <a:off x="14521" y="598111"/>
            <a:ext cx="9129481" cy="6039017"/>
          </a:xfrm>
          <a:prstGeom prst="rect">
            <a:avLst/>
          </a:prstGeom>
          <a:ln w="28575">
            <a:solidFill>
              <a:schemeClr val="bg2">
                <a:lumMod val="75000"/>
              </a:schemeClr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Pentagon 2"/>
          <p:cNvSpPr/>
          <p:nvPr/>
        </p:nvSpPr>
        <p:spPr>
          <a:xfrm>
            <a:off x="280988" y="188640"/>
            <a:ext cx="5515148" cy="792088"/>
          </a:xfrm>
          <a:prstGeom prst="homePlate">
            <a:avLst>
              <a:gd name="adj" fmla="val 72084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bIns="72000" rtlCol="0" anchor="ctr"/>
          <a:lstStyle/>
          <a:p>
            <a:pPr>
              <a:lnSpc>
                <a:spcPts val="26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contributo português: na observação e descrição da natureza</a:t>
            </a:r>
          </a:p>
        </p:txBody>
      </p:sp>
      <p:sp>
        <p:nvSpPr>
          <p:cNvPr id="14" name="Flowchart: Document 13"/>
          <p:cNvSpPr/>
          <p:nvPr/>
        </p:nvSpPr>
        <p:spPr>
          <a:xfrm>
            <a:off x="5364088" y="6237312"/>
            <a:ext cx="3714948" cy="396043"/>
          </a:xfrm>
          <a:prstGeom prst="flowChartDocumen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>
              <a:lnSpc>
                <a:spcPts val="1800"/>
              </a:lnSpc>
            </a:pPr>
            <a:r>
              <a:rPr lang="pt-PT" b="1" dirty="0"/>
              <a:t>Atlas de Lopo </a:t>
            </a:r>
            <a:r>
              <a:rPr lang="pt-PT" b="1" dirty="0" smtClean="0"/>
              <a:t>Homem-Reineis, </a:t>
            </a:r>
            <a:r>
              <a:rPr lang="pt-PT" b="1" dirty="0"/>
              <a:t>1519.</a:t>
            </a:r>
          </a:p>
        </p:txBody>
      </p:sp>
    </p:spTree>
    <p:extLst>
      <p:ext uri="{BB962C8B-B14F-4D97-AF65-F5344CB8AC3E}">
        <p14:creationId xmlns:p14="http://schemas.microsoft.com/office/powerpoint/2010/main" val="51911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ção de Conteúdo 2"/>
          <p:cNvSpPr txBox="1">
            <a:spLocks/>
          </p:cNvSpPr>
          <p:nvPr/>
        </p:nvSpPr>
        <p:spPr>
          <a:xfrm>
            <a:off x="173360" y="1196753"/>
            <a:ext cx="4902696" cy="511256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2200"/>
              </a:lnSpc>
              <a:buNone/>
            </a:pPr>
            <a:r>
              <a:rPr lang="pt-PT" sz="2400" dirty="0" smtClean="0"/>
              <a:t>A observação da natureza nas viagens de descobrimento possibilitou:</a:t>
            </a:r>
          </a:p>
          <a:p>
            <a:pPr marL="0" indent="0">
              <a:lnSpc>
                <a:spcPts val="1200"/>
              </a:lnSpc>
              <a:buNone/>
            </a:pPr>
            <a:endParaRPr lang="pt-PT" sz="2400" dirty="0" smtClean="0"/>
          </a:p>
          <a:p>
            <a:pPr marL="182563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400" dirty="0" smtClean="0"/>
              <a:t>o desenvolvimento do espírito crítico;</a:t>
            </a:r>
          </a:p>
          <a:p>
            <a:pPr marL="182563" indent="-182563">
              <a:lnSpc>
                <a:spcPts val="1200"/>
              </a:lnSpc>
              <a:buFont typeface="Calibri" pitchFamily="34" charset="0"/>
              <a:buChar char="‐"/>
            </a:pPr>
            <a:endParaRPr lang="pt-PT" sz="2400" dirty="0" smtClean="0"/>
          </a:p>
          <a:p>
            <a:pPr marL="182563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400" dirty="0" smtClean="0"/>
              <a:t>o questionar do saber dos Antigos;</a:t>
            </a:r>
          </a:p>
          <a:p>
            <a:pPr marL="182563" indent="-182563">
              <a:lnSpc>
                <a:spcPts val="1200"/>
              </a:lnSpc>
              <a:buFont typeface="Calibri" pitchFamily="34" charset="0"/>
              <a:buChar char="‐"/>
            </a:pPr>
            <a:endParaRPr lang="pt-PT" sz="2400" dirty="0" smtClean="0"/>
          </a:p>
          <a:p>
            <a:pPr marL="182563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400" dirty="0" smtClean="0"/>
              <a:t>a valorização da observação; </a:t>
            </a:r>
          </a:p>
          <a:p>
            <a:pPr marL="182563" indent="-182563">
              <a:lnSpc>
                <a:spcPts val="1200"/>
              </a:lnSpc>
              <a:buFont typeface="Calibri" pitchFamily="34" charset="0"/>
              <a:buChar char="‐"/>
            </a:pPr>
            <a:endParaRPr lang="pt-PT" sz="2400" dirty="0" smtClean="0"/>
          </a:p>
          <a:p>
            <a:pPr marL="182563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400" dirty="0" smtClean="0"/>
              <a:t>a afirmação da experiência como fonte do saber (experiencialismo);</a:t>
            </a:r>
          </a:p>
          <a:p>
            <a:pPr marL="182563" indent="-182563">
              <a:lnSpc>
                <a:spcPts val="1200"/>
              </a:lnSpc>
              <a:buFont typeface="Calibri" pitchFamily="34" charset="0"/>
              <a:buChar char="‐"/>
            </a:pPr>
            <a:endParaRPr lang="pt-PT" sz="2400" dirty="0" smtClean="0"/>
          </a:p>
          <a:p>
            <a:pPr marL="182563" indent="-182563">
              <a:lnSpc>
                <a:spcPts val="2200"/>
              </a:lnSpc>
              <a:buFont typeface="Calibri" pitchFamily="34" charset="0"/>
              <a:buChar char="‐"/>
            </a:pPr>
            <a:r>
              <a:rPr lang="pt-PT" sz="2400" dirty="0" smtClean="0"/>
              <a:t>a produção de obras de literatura científica e de viagens.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3" b="14175"/>
          <a:stretch/>
        </p:blipFill>
        <p:spPr>
          <a:xfrm>
            <a:off x="5148064" y="721986"/>
            <a:ext cx="2147110" cy="2130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4" t="13166" r="16653" b="35018"/>
          <a:stretch/>
        </p:blipFill>
        <p:spPr>
          <a:xfrm>
            <a:off x="5760132" y="2507541"/>
            <a:ext cx="2147110" cy="2130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49"/>
          <a:stretch/>
        </p:blipFill>
        <p:spPr>
          <a:xfrm>
            <a:off x="6372200" y="4293096"/>
            <a:ext cx="2137481" cy="21309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Flowchart: Document 8"/>
          <p:cNvSpPr/>
          <p:nvPr/>
        </p:nvSpPr>
        <p:spPr>
          <a:xfrm>
            <a:off x="6300192" y="1988840"/>
            <a:ext cx="2448272" cy="367324"/>
          </a:xfrm>
          <a:prstGeom prst="flowChartDocumen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/>
              <a:t>Duarte Pacheco Pereira.</a:t>
            </a:r>
          </a:p>
        </p:txBody>
      </p:sp>
      <p:sp>
        <p:nvSpPr>
          <p:cNvPr id="10" name="Flowchart: Document 9"/>
          <p:cNvSpPr/>
          <p:nvPr/>
        </p:nvSpPr>
        <p:spPr>
          <a:xfrm>
            <a:off x="6300192" y="3768961"/>
            <a:ext cx="2448272" cy="367324"/>
          </a:xfrm>
          <a:prstGeom prst="flowChartDocumen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/>
              <a:t>D. João de Castro.</a:t>
            </a:r>
          </a:p>
        </p:txBody>
      </p:sp>
      <p:sp>
        <p:nvSpPr>
          <p:cNvPr id="11" name="Flowchart: Document 10"/>
          <p:cNvSpPr/>
          <p:nvPr/>
        </p:nvSpPr>
        <p:spPr>
          <a:xfrm>
            <a:off x="6300192" y="5949280"/>
            <a:ext cx="2448272" cy="367324"/>
          </a:xfrm>
          <a:prstGeom prst="flowChartDocumen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b="1" dirty="0"/>
              <a:t>Pedro Nunes.</a:t>
            </a:r>
          </a:p>
        </p:txBody>
      </p:sp>
      <p:sp>
        <p:nvSpPr>
          <p:cNvPr id="3" name="Pentagon 2"/>
          <p:cNvSpPr/>
          <p:nvPr/>
        </p:nvSpPr>
        <p:spPr>
          <a:xfrm>
            <a:off x="280988" y="188640"/>
            <a:ext cx="5515148" cy="792088"/>
          </a:xfrm>
          <a:prstGeom prst="homePlate">
            <a:avLst>
              <a:gd name="adj" fmla="val 72084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bIns="72000" rtlCol="0" anchor="ctr"/>
          <a:lstStyle/>
          <a:p>
            <a:pPr>
              <a:lnSpc>
                <a:spcPts val="2600"/>
              </a:lnSpc>
            </a:pP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contributo português: na observação e descrição da natureza</a:t>
            </a:r>
          </a:p>
        </p:txBody>
      </p:sp>
    </p:spTree>
    <p:extLst>
      <p:ext uri="{BB962C8B-B14F-4D97-AF65-F5344CB8AC3E}">
        <p14:creationId xmlns:p14="http://schemas.microsoft.com/office/powerpoint/2010/main" val="4135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5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7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2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2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25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25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25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225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ntagon 2"/>
          <p:cNvSpPr/>
          <p:nvPr/>
        </p:nvSpPr>
        <p:spPr>
          <a:xfrm>
            <a:off x="280988" y="188640"/>
            <a:ext cx="5515148" cy="936104"/>
          </a:xfrm>
          <a:prstGeom prst="homePlate">
            <a:avLst>
              <a:gd name="adj" fmla="val 72084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bIns="72000" rtlCol="0" anchor="ctr"/>
          <a:lstStyle/>
          <a:p>
            <a:pPr>
              <a:lnSpc>
                <a:spcPts val="3000"/>
              </a:lnSpc>
            </a:pPr>
            <a:r>
              <a:rPr lang="pt-PT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contributo português: o saber de experiência feito</a:t>
            </a:r>
          </a:p>
        </p:txBody>
      </p:sp>
      <p:sp>
        <p:nvSpPr>
          <p:cNvPr id="12" name="Marcador de Posição de Conteúdo 2"/>
          <p:cNvSpPr txBox="1">
            <a:spLocks/>
          </p:cNvSpPr>
          <p:nvPr/>
        </p:nvSpPr>
        <p:spPr>
          <a:xfrm>
            <a:off x="1897360" y="1351309"/>
            <a:ext cx="6707088" cy="503001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pt-PT" i="1" dirty="0" smtClean="0"/>
              <a:t>A experiência que é madre das cousas, nos desengana e de toda a dúvida nos tira.</a:t>
            </a:r>
          </a:p>
          <a:p>
            <a:pPr marL="0" indent="0" algn="r">
              <a:buFont typeface="Arial" pitchFamily="34" charset="0"/>
              <a:buNone/>
            </a:pPr>
            <a:r>
              <a:rPr lang="pt-PT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Duarte Pacheco Pereira, </a:t>
            </a:r>
            <a:r>
              <a:rPr lang="pt-PT" sz="1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Esmeraldo de </a:t>
            </a:r>
            <a:r>
              <a:rPr lang="pt-PT" sz="18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Situ</a:t>
            </a:r>
            <a:r>
              <a:rPr lang="pt-PT" sz="1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PT" sz="1800" i="1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Orbis</a:t>
            </a:r>
            <a:r>
              <a:rPr lang="pt-PT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pt-PT" sz="1800" i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r">
              <a:buFont typeface="Arial" pitchFamily="34" charset="0"/>
              <a:buNone/>
            </a:pPr>
            <a:endParaRPr lang="pt-PT" sz="1500" i="1" dirty="0"/>
          </a:p>
          <a:p>
            <a:pPr marL="0" indent="0" algn="r">
              <a:buFont typeface="Arial" pitchFamily="34" charset="0"/>
              <a:buNone/>
            </a:pPr>
            <a:endParaRPr lang="pt-PT" sz="1500" i="1" dirty="0" smtClean="0"/>
          </a:p>
          <a:p>
            <a:pPr marL="0" indent="0">
              <a:buFont typeface="Arial" pitchFamily="34" charset="0"/>
              <a:buNone/>
            </a:pPr>
            <a:r>
              <a:rPr lang="pt-PT" i="1" dirty="0" smtClean="0"/>
              <a:t>Digo que se sabe num dia mais agora com os Portugueses do que se sabia em cem anos pelos Romanos.</a:t>
            </a:r>
          </a:p>
          <a:p>
            <a:pPr marL="0" indent="0" algn="r">
              <a:buFont typeface="Arial" pitchFamily="34" charset="0"/>
              <a:buNone/>
            </a:pPr>
            <a:r>
              <a:rPr lang="pt-PT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	Garcia de </a:t>
            </a:r>
            <a:r>
              <a:rPr lang="pt-PT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</a:t>
            </a:r>
            <a:r>
              <a:rPr lang="pt-PT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rta</a:t>
            </a:r>
            <a:r>
              <a:rPr lang="pt-PT" sz="1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Colóquios dos Simples e Drogas e Coisas Medicinais da Índia</a:t>
            </a:r>
            <a:r>
              <a:rPr lang="pt-PT" sz="1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endParaRPr lang="pt-PT" sz="1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3" b="14175"/>
          <a:stretch/>
        </p:blipFill>
        <p:spPr>
          <a:xfrm>
            <a:off x="280987" y="1412776"/>
            <a:ext cx="1508307" cy="14969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9" t="21581" r="12649" b="21581"/>
          <a:stretch/>
        </p:blipFill>
        <p:spPr>
          <a:xfrm>
            <a:off x="280987" y="3861048"/>
            <a:ext cx="1508309" cy="14969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199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entagon 2"/>
          <p:cNvSpPr/>
          <p:nvPr/>
        </p:nvSpPr>
        <p:spPr>
          <a:xfrm>
            <a:off x="280988" y="188640"/>
            <a:ext cx="5515148" cy="936104"/>
          </a:xfrm>
          <a:prstGeom prst="homePlate">
            <a:avLst>
              <a:gd name="adj" fmla="val 72084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bIns="72000" rtlCol="0" anchor="ctr"/>
          <a:lstStyle/>
          <a:p>
            <a:pPr>
              <a:lnSpc>
                <a:spcPts val="3000"/>
              </a:lnSpc>
            </a:pPr>
            <a:r>
              <a:rPr lang="pt-PT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contributo português: o saber de experiência feito</a:t>
            </a:r>
          </a:p>
        </p:txBody>
      </p:sp>
      <p:sp>
        <p:nvSpPr>
          <p:cNvPr id="4" name="Marcador de Posição de Conteúdo 3"/>
          <p:cNvSpPr txBox="1">
            <a:spLocks/>
          </p:cNvSpPr>
          <p:nvPr/>
        </p:nvSpPr>
        <p:spPr>
          <a:xfrm>
            <a:off x="1907704" y="1340768"/>
            <a:ext cx="6696744" cy="496855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pt-PT" i="1" dirty="0" smtClean="0"/>
              <a:t>O modo que tive para alcançar este segredo [das águas do Mar Roxo] foi […] mandar mergulhadores que me trouxessem as pedras que jaziam no fundo.</a:t>
            </a:r>
          </a:p>
          <a:p>
            <a:pPr marL="0" indent="0" algn="r">
              <a:buFont typeface="Arial" pitchFamily="34" charset="0"/>
              <a:buNone/>
            </a:pPr>
            <a:r>
              <a:rPr lang="pt-P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D. João de Castro, </a:t>
            </a:r>
            <a:r>
              <a:rPr lang="pt-PT" sz="18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Roteiro de Goa a Suez</a:t>
            </a:r>
            <a:r>
              <a:rPr lang="pt-P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pt-PT" sz="18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algn="r">
              <a:buFont typeface="Arial" pitchFamily="34" charset="0"/>
              <a:buNone/>
            </a:pPr>
            <a:endParaRPr lang="pt-PT" sz="1800" i="1" dirty="0" smtClean="0"/>
          </a:p>
          <a:p>
            <a:pPr marL="0" indent="0" algn="r">
              <a:buFont typeface="Arial" pitchFamily="34" charset="0"/>
              <a:buNone/>
            </a:pPr>
            <a:endParaRPr lang="pt-PT" sz="1800" i="1" dirty="0" smtClean="0"/>
          </a:p>
          <a:p>
            <a:pPr marL="0" indent="0">
              <a:buFont typeface="Arial" pitchFamily="34" charset="0"/>
              <a:buNone/>
            </a:pPr>
            <a:r>
              <a:rPr lang="pt-PT" dirty="0" smtClean="0"/>
              <a:t> </a:t>
            </a:r>
            <a:r>
              <a:rPr lang="pt-PT" i="1" dirty="0" smtClean="0"/>
              <a:t>[…] seduziu-me o intento de explicar claramente este assunto mediante os princípios certíssimos da matemática.</a:t>
            </a:r>
          </a:p>
          <a:p>
            <a:pPr marL="0" indent="0" algn="r">
              <a:buFont typeface="Arial" pitchFamily="34" charset="0"/>
              <a:buNone/>
            </a:pPr>
            <a:r>
              <a:rPr lang="pt-PT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Pedro Nunes, </a:t>
            </a:r>
            <a:r>
              <a:rPr lang="pt-PT" sz="18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 </a:t>
            </a:r>
            <a:r>
              <a:rPr lang="pt-PT" sz="18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Crepusculis</a:t>
            </a:r>
            <a:r>
              <a:rPr lang="pt-PT" sz="18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pt-PT" sz="18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4" t="13166" r="16653" b="35018"/>
          <a:stretch/>
        </p:blipFill>
        <p:spPr>
          <a:xfrm>
            <a:off x="280989" y="1412776"/>
            <a:ext cx="1508306" cy="14969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849"/>
          <a:stretch/>
        </p:blipFill>
        <p:spPr>
          <a:xfrm>
            <a:off x="280990" y="4293096"/>
            <a:ext cx="1508306" cy="15036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316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446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1766</TotalTime>
  <Words>795</Words>
  <Application>Microsoft Office PowerPoint</Application>
  <PresentationFormat>On-screen Show (4:3)</PresentationFormat>
  <Paragraphs>81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zcochofel</dc:creator>
  <cp:lastModifiedBy>zcochofel</cp:lastModifiedBy>
  <cp:revision>135</cp:revision>
  <dcterms:created xsi:type="dcterms:W3CDTF">2013-02-20T14:16:43Z</dcterms:created>
  <dcterms:modified xsi:type="dcterms:W3CDTF">2013-06-19T09:56:09Z</dcterms:modified>
</cp:coreProperties>
</file>