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2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01" r:id="rId2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EC84"/>
    <a:srgbClr val="9FFFCF"/>
    <a:srgbClr val="339966"/>
    <a:srgbClr val="008080"/>
    <a:srgbClr val="93C03A"/>
    <a:srgbClr val="759731"/>
    <a:srgbClr val="465723"/>
    <a:srgbClr val="86AD39"/>
    <a:srgbClr val="FF33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20" d="100"/>
          <a:sy n="120" d="100"/>
        </p:scale>
        <p:origin x="-1278" y="-180"/>
      </p:cViewPr>
      <p:guideLst>
        <p:guide orient="horz" pos="799"/>
        <p:guide pos="1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141B2-8925-4255-A4DF-E5B2E860BBA0}" type="datetimeFigureOut">
              <a:rPr lang="pt-PT" smtClean="0"/>
              <a:t>21-06-2013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91FDF-4465-429A-A6B2-2BE758C7F77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0426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91FDF-4465-429A-A6B2-2BE758C7F779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8075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91FDF-4465-429A-A6B2-2BE758C7F779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8075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91FDF-4465-429A-A6B2-2BE758C7F779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8075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91FDF-4465-429A-A6B2-2BE758C7F779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8075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91FDF-4465-429A-A6B2-2BE758C7F779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8075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91FDF-4465-429A-A6B2-2BE758C7F779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8075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32656"/>
            <a:ext cx="1044989" cy="30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953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297" y="115888"/>
            <a:ext cx="1273175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994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1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00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2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http://penelope.uchicago.edu/~grout/encyclopaedia_romana/romanurbs/romanurbs.html" TargetMode="External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penelope.uchicago.edu/~grout/encyclopaedia_romana/romanurbs/romanurbs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752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988" y="1127641"/>
            <a:ext cx="6739284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A Civilização Romana foi, sobretudo, urbana. </a:t>
            </a:r>
          </a:p>
          <a:p>
            <a:pPr>
              <a:lnSpc>
                <a:spcPts val="1500"/>
              </a:lnSpc>
            </a:pPr>
            <a:endParaRPr lang="pt-PT" sz="2400" dirty="0"/>
          </a:p>
          <a:p>
            <a:pPr marL="269875" indent="-269875">
              <a:buFont typeface="Arial" pitchFamily="34" charset="0"/>
              <a:buChar char="•"/>
            </a:pPr>
            <a:r>
              <a:rPr lang="pt-PT" sz="2400" dirty="0" smtClean="0"/>
              <a:t>Roma </a:t>
            </a:r>
            <a:r>
              <a:rPr lang="pt-PT" sz="2400" dirty="0"/>
              <a:t>era a maior cidade (</a:t>
            </a:r>
            <a:r>
              <a:rPr lang="pt-PT" sz="2400" i="1" dirty="0"/>
              <a:t>urbe</a:t>
            </a:r>
            <a:r>
              <a:rPr lang="pt-PT" sz="2400" dirty="0"/>
              <a:t>) do mundo, na Antiguidade (século I a.C.):</a:t>
            </a:r>
          </a:p>
          <a:p>
            <a:pPr marL="715963" lvl="2" indent="-258763">
              <a:buFont typeface="Calibri" pitchFamily="34" charset="0"/>
              <a:buChar char="‐"/>
            </a:pPr>
            <a:r>
              <a:rPr lang="pt-PT" sz="2400" i="1" dirty="0"/>
              <a:t>urbe</a:t>
            </a:r>
            <a:r>
              <a:rPr lang="pt-PT" sz="2400" dirty="0"/>
              <a:t> era o termo usado para designar a cidade, distinguindo-a do território rural;</a:t>
            </a:r>
          </a:p>
          <a:p>
            <a:pPr marL="715963" lvl="2" indent="-258763">
              <a:buFont typeface="Calibri" pitchFamily="34" charset="0"/>
              <a:buChar char="‐"/>
            </a:pPr>
            <a:r>
              <a:rPr lang="pt-PT" sz="2400" dirty="0"/>
              <a:t>a palavra </a:t>
            </a:r>
            <a:r>
              <a:rPr lang="pt-PT" sz="2400" i="1" dirty="0"/>
              <a:t>urbe</a:t>
            </a:r>
            <a:r>
              <a:rPr lang="pt-PT" sz="2400" dirty="0"/>
              <a:t> passou a referir-se a Roma, a </a:t>
            </a:r>
            <a:r>
              <a:rPr lang="pt-PT" sz="2400" i="1" dirty="0"/>
              <a:t>urbe</a:t>
            </a:r>
            <a:r>
              <a:rPr lang="pt-PT" sz="2400" dirty="0"/>
              <a:t> por excelência</a:t>
            </a:r>
            <a:r>
              <a:rPr lang="pt-PT" sz="2400" dirty="0" smtClean="0"/>
              <a:t>.</a:t>
            </a:r>
          </a:p>
          <a:p>
            <a:pPr marL="715963" lvl="2" indent="-258763">
              <a:lnSpc>
                <a:spcPts val="1500"/>
              </a:lnSpc>
              <a:buFont typeface="Calibri" pitchFamily="34" charset="0"/>
              <a:buChar char="‐"/>
            </a:pPr>
            <a:endParaRPr lang="pt-PT" sz="2400" dirty="0"/>
          </a:p>
          <a:p>
            <a:pPr marL="269875" indent="-269875">
              <a:buFont typeface="Arial" pitchFamily="34" charset="0"/>
              <a:buChar char="•"/>
            </a:pPr>
            <a:r>
              <a:rPr lang="pt-PT" sz="2400" dirty="0" smtClean="0"/>
              <a:t>Roma </a:t>
            </a:r>
            <a:r>
              <a:rPr lang="pt-PT" sz="2400" dirty="0"/>
              <a:t>era o centro político, religioso, económico e social do Império Romano: </a:t>
            </a:r>
          </a:p>
          <a:p>
            <a:pPr marL="715963" lvl="1" indent="-258763">
              <a:buFont typeface="Calibri" pitchFamily="34" charset="0"/>
              <a:buChar char="‐"/>
            </a:pPr>
            <a:r>
              <a:rPr lang="pt-PT" sz="2400" dirty="0"/>
              <a:t>era na cidade que se situavam os principais órgãos políticos e cívicos (capitólio, fórum e </a:t>
            </a:r>
            <a:r>
              <a:rPr lang="pt-PT" sz="2400" i="1" dirty="0" err="1"/>
              <a:t>comitium</a:t>
            </a:r>
            <a:r>
              <a:rPr lang="pt-PT" sz="2400" dirty="0" smtClean="0"/>
              <a:t>).</a:t>
            </a:r>
            <a:endParaRPr lang="pt-PT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9"/>
          <a:stretch/>
        </p:blipFill>
        <p:spPr>
          <a:xfrm>
            <a:off x="0" y="592647"/>
            <a:ext cx="19193160" cy="62653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Horizontal Scroll 5"/>
          <p:cNvSpPr/>
          <p:nvPr/>
        </p:nvSpPr>
        <p:spPr>
          <a:xfrm rot="21540000">
            <a:off x="259868" y="96073"/>
            <a:ext cx="5904656" cy="100811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padronização do urbanismo </a:t>
            </a:r>
          </a:p>
        </p:txBody>
      </p:sp>
    </p:spTree>
    <p:extLst>
      <p:ext uri="{BB962C8B-B14F-4D97-AF65-F5344CB8AC3E}">
        <p14:creationId xmlns:p14="http://schemas.microsoft.com/office/powerpoint/2010/main" val="83949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25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30465E-6 L -0.42344 1.30465E-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344 1.30465E-6 L -0.80938 1.30465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988" y="1127641"/>
            <a:ext cx="53711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O </a:t>
            </a:r>
            <a:r>
              <a:rPr lang="pt-PT" sz="2400" b="1" dirty="0"/>
              <a:t>imperador Octávio </a:t>
            </a:r>
            <a:r>
              <a:rPr lang="pt-PT" sz="2400" dirty="0"/>
              <a:t>lançou um grande programa de embelezamento da cidade. Roma tornou-se uma cidade florescente</a:t>
            </a:r>
            <a:r>
              <a:rPr lang="pt-PT" sz="2400" dirty="0" smtClean="0"/>
              <a:t>.</a:t>
            </a:r>
          </a:p>
          <a:p>
            <a:endParaRPr lang="pt-PT" sz="2400" dirty="0"/>
          </a:p>
          <a:p>
            <a:r>
              <a:rPr lang="pt-PT" sz="2400" dirty="0"/>
              <a:t>Novas construções vieram embelezar a cidade que a tornaram a mais rica e bela do mundo Antigo. </a:t>
            </a:r>
          </a:p>
          <a:p>
            <a:pPr marL="269875" indent="-182563">
              <a:buFont typeface="Calibri" pitchFamily="34" charset="0"/>
              <a:buChar char="‐"/>
            </a:pPr>
            <a:r>
              <a:rPr lang="pt-PT" sz="2400" dirty="0"/>
              <a:t>O imperador contratou arquitetos que usaram os materiais vindos de todas as partes do vasto Império.</a:t>
            </a:r>
          </a:p>
        </p:txBody>
      </p:sp>
      <p:sp>
        <p:nvSpPr>
          <p:cNvPr id="6" name="Horizontal Scroll 5"/>
          <p:cNvSpPr/>
          <p:nvPr/>
        </p:nvSpPr>
        <p:spPr>
          <a:xfrm rot="21540000">
            <a:off x="259868" y="96073"/>
            <a:ext cx="5904656" cy="100811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padronização do urbanismo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572" y="781491"/>
            <a:ext cx="3252783" cy="5825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166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988" y="1127641"/>
            <a:ext cx="7819404" cy="4516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PT" sz="2000" b="1" dirty="0"/>
              <a:t>O </a:t>
            </a:r>
            <a:r>
              <a:rPr lang="pt-PT" sz="2000" b="1" dirty="0" smtClean="0"/>
              <a:t>Fórum</a:t>
            </a:r>
            <a:r>
              <a:rPr lang="pt-PT" sz="2000" dirty="0" smtClean="0"/>
              <a:t>:</a:t>
            </a:r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/>
              <a:t>Era um espaço aberto, era a principal praça pública de Roma.</a:t>
            </a:r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 smtClean="0"/>
              <a:t>Era </a:t>
            </a:r>
            <a:r>
              <a:rPr lang="pt-PT" sz="2000" dirty="0"/>
              <a:t>o centro económico e religioso de Roma, um vasto espaço com cerca de 102 m de lado.</a:t>
            </a:r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 smtClean="0"/>
              <a:t>Ali </a:t>
            </a:r>
            <a:r>
              <a:rPr lang="pt-PT" sz="2000" dirty="0"/>
              <a:t>estavam os templos honrando os deuses romanos.</a:t>
            </a:r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 smtClean="0"/>
              <a:t>Era </a:t>
            </a:r>
            <a:r>
              <a:rPr lang="pt-PT" sz="2000" dirty="0"/>
              <a:t>onde estavam os edifícios ligados à política.</a:t>
            </a:r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 smtClean="0"/>
              <a:t>Aí </a:t>
            </a:r>
            <a:r>
              <a:rPr lang="pt-PT" sz="2000" dirty="0"/>
              <a:t>se tratavam dos assuntos públicos e privados.</a:t>
            </a:r>
          </a:p>
          <a:p>
            <a:pPr marL="342900" indent="-342900">
              <a:lnSpc>
                <a:spcPts val="1500"/>
              </a:lnSpc>
              <a:buFont typeface="Arial" pitchFamily="34" charset="0"/>
              <a:buChar char="•"/>
            </a:pPr>
            <a:endParaRPr lang="pt-PT" sz="2000" dirty="0"/>
          </a:p>
          <a:p>
            <a:pPr>
              <a:lnSpc>
                <a:spcPts val="2200"/>
              </a:lnSpc>
            </a:pPr>
            <a:r>
              <a:rPr lang="pt-PT" sz="2000" b="1" dirty="0" smtClean="0"/>
              <a:t>No </a:t>
            </a:r>
            <a:r>
              <a:rPr lang="pt-PT" sz="2000" b="1" dirty="0"/>
              <a:t>Fórum</a:t>
            </a:r>
            <a:r>
              <a:rPr lang="pt-PT" sz="2000" dirty="0"/>
              <a:t>, a principal praça pública de Roma, encontravam-se os edifícios políticos e administrativos:</a:t>
            </a:r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/>
              <a:t>a Cúria, onde se reunia o Senado;</a:t>
            </a:r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/>
              <a:t>o </a:t>
            </a:r>
            <a:r>
              <a:rPr lang="pt-PT" sz="2000" i="1" dirty="0" err="1"/>
              <a:t>Comitium</a:t>
            </a:r>
            <a:r>
              <a:rPr lang="pt-PT" sz="2000" dirty="0"/>
              <a:t>, em frente ao Senado, era o local de reunião (assembleia) do Povo Romano;</a:t>
            </a:r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/>
              <a:t>a </a:t>
            </a:r>
            <a:r>
              <a:rPr lang="pt-PT" sz="2000" dirty="0" smtClean="0"/>
              <a:t>Tribuna (Rostro</a:t>
            </a:r>
            <a:r>
              <a:rPr lang="pt-PT" sz="2000" dirty="0"/>
              <a:t>), plataforma elevada onde se discursava; </a:t>
            </a:r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/>
              <a:t>a Basílica, que acolhia funções judiciais, políticas e comerciais; </a:t>
            </a:r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/>
              <a:t>o </a:t>
            </a:r>
            <a:r>
              <a:rPr lang="pt-PT" sz="2000" i="1" dirty="0" err="1"/>
              <a:t>Tabularium</a:t>
            </a:r>
            <a:r>
              <a:rPr lang="pt-PT" sz="2000" dirty="0"/>
              <a:t>, que servia de arquivo.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600129"/>
            <a:ext cx="9144000" cy="6254869"/>
            <a:chOff x="0" y="600129"/>
            <a:chExt cx="9144000" cy="6254869"/>
          </a:xfrm>
        </p:grpSpPr>
        <p:sp>
          <p:nvSpPr>
            <p:cNvPr id="5" name="Rectangle 4"/>
            <p:cNvSpPr/>
            <p:nvPr/>
          </p:nvSpPr>
          <p:spPr>
            <a:xfrm>
              <a:off x="0" y="600129"/>
              <a:ext cx="9144000" cy="62548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998153"/>
              <a:ext cx="9144000" cy="5856845"/>
            </a:xfrm>
            <a:prstGeom prst="rect">
              <a:avLst/>
            </a:prstGeom>
          </p:spPr>
        </p:pic>
      </p:grpSp>
      <p:sp>
        <p:nvSpPr>
          <p:cNvPr id="6" name="Horizontal Scroll 5"/>
          <p:cNvSpPr/>
          <p:nvPr/>
        </p:nvSpPr>
        <p:spPr>
          <a:xfrm rot="21540000">
            <a:off x="259868" y="96073"/>
            <a:ext cx="5904656" cy="100811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padronização do urbanismo </a:t>
            </a:r>
          </a:p>
        </p:txBody>
      </p:sp>
    </p:spTree>
    <p:extLst>
      <p:ext uri="{BB962C8B-B14F-4D97-AF65-F5344CB8AC3E}">
        <p14:creationId xmlns:p14="http://schemas.microsoft.com/office/powerpoint/2010/main" val="96556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2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7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2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75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335" y="610588"/>
            <a:ext cx="4935608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nip Single Corner Rectangle 4"/>
          <p:cNvSpPr/>
          <p:nvPr/>
        </p:nvSpPr>
        <p:spPr>
          <a:xfrm>
            <a:off x="5364088" y="2780928"/>
            <a:ext cx="3312368" cy="360040"/>
          </a:xfrm>
          <a:prstGeom prst="snip1Rect">
            <a:avLst>
              <a:gd name="adj" fmla="val 47953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Domus</a:t>
            </a:r>
            <a:r>
              <a:rPr lang="pt-P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romana (reconstituição</a:t>
            </a: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9"/>
          <a:stretch/>
        </p:blipFill>
        <p:spPr>
          <a:xfrm>
            <a:off x="4468633" y="3278904"/>
            <a:ext cx="4331310" cy="3246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79512" y="1052736"/>
            <a:ext cx="3684823" cy="855070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lIns="108000" tIns="180000" rIns="108000" bIns="108000" rtlCol="0">
            <a:spAutoFit/>
          </a:bodyPr>
          <a:lstStyle/>
          <a:p>
            <a:pPr>
              <a:lnSpc>
                <a:spcPts val="2200"/>
              </a:lnSpc>
              <a:buFont typeface="Arial" charset="0"/>
              <a:buNone/>
            </a:pPr>
            <a:r>
              <a:rPr lang="pt-PT" sz="2200" dirty="0"/>
              <a:t>Os romanos viviam em </a:t>
            </a:r>
            <a:r>
              <a:rPr lang="pt-PT" sz="2200" b="1" i="1" dirty="0" err="1"/>
              <a:t>domus</a:t>
            </a:r>
            <a:r>
              <a:rPr lang="pt-PT" sz="2200" dirty="0"/>
              <a:t> e </a:t>
            </a:r>
            <a:r>
              <a:rPr lang="pt-PT" sz="2200" b="1" i="1" dirty="0" err="1"/>
              <a:t>insullae</a:t>
            </a:r>
            <a:r>
              <a:rPr lang="pt-PT" sz="2200" dirty="0" smtClean="0"/>
              <a:t>.</a:t>
            </a:r>
            <a:endParaRPr lang="pt-PT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3689471"/>
            <a:ext cx="4291012" cy="2547841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lIns="108000" tIns="180000" rIns="108000" bIns="108000" rtlCol="0">
            <a:spAutoFit/>
          </a:bodyPr>
          <a:lstStyle/>
          <a:p>
            <a:pPr>
              <a:lnSpc>
                <a:spcPts val="2200"/>
              </a:lnSpc>
              <a:buFont typeface="Arial" charset="0"/>
              <a:buNone/>
            </a:pPr>
            <a:r>
              <a:rPr lang="pt-PT" sz="2200" dirty="0" smtClean="0"/>
              <a:t>A </a:t>
            </a:r>
            <a:r>
              <a:rPr lang="pt-PT" sz="2200" dirty="0"/>
              <a:t>maior parte dos habitantes, pelo contrário, vivia em </a:t>
            </a:r>
            <a:r>
              <a:rPr lang="pt-PT" sz="2200" i="1" dirty="0" err="1"/>
              <a:t>insullae</a:t>
            </a:r>
            <a:r>
              <a:rPr lang="pt-PT" sz="2200" dirty="0"/>
              <a:t>, habitações em altura, construídas, normalmente, com materiais de fraca qualidade e sujeitas a desabamentos ou incêndios, oferecendo pouca segurança àqueles que nelas habitavam</a:t>
            </a:r>
            <a:r>
              <a:rPr lang="pt-PT" sz="2200" dirty="0" smtClean="0"/>
              <a:t>.                        </a:t>
            </a:r>
            <a:endParaRPr lang="pt-PT" sz="2200" dirty="0"/>
          </a:p>
        </p:txBody>
      </p:sp>
      <p:sp>
        <p:nvSpPr>
          <p:cNvPr id="6" name="Horizontal Scroll 5"/>
          <p:cNvSpPr/>
          <p:nvPr/>
        </p:nvSpPr>
        <p:spPr>
          <a:xfrm rot="21540000">
            <a:off x="259868" y="96073"/>
            <a:ext cx="5904656" cy="100811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padronização do urbanismo </a:t>
            </a:r>
          </a:p>
        </p:txBody>
      </p:sp>
      <p:sp>
        <p:nvSpPr>
          <p:cNvPr id="8" name="Snip Single Corner Rectangle 7"/>
          <p:cNvSpPr/>
          <p:nvPr/>
        </p:nvSpPr>
        <p:spPr>
          <a:xfrm>
            <a:off x="5364088" y="6093296"/>
            <a:ext cx="3312368" cy="360040"/>
          </a:xfrm>
          <a:prstGeom prst="snip1Rect">
            <a:avLst>
              <a:gd name="adj" fmla="val 47953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Insulae</a:t>
            </a:r>
            <a:r>
              <a:rPr lang="pt-P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romana (reconstituição).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9512" y="2230040"/>
            <a:ext cx="4291012" cy="1137198"/>
          </a:xfrm>
          <a:prstGeom prst="rect">
            <a:avLst/>
          </a:prstGeom>
          <a:solidFill>
            <a:schemeClr val="bg1">
              <a:alpha val="62000"/>
            </a:schemeClr>
          </a:solidFill>
          <a:effectLst>
            <a:softEdge rad="63500"/>
          </a:effectLst>
        </p:spPr>
        <p:txBody>
          <a:bodyPr wrap="square" lIns="108000" tIns="180000" rIns="108000" bIns="108000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PT" sz="2200" dirty="0" smtClean="0"/>
              <a:t>As </a:t>
            </a:r>
            <a:r>
              <a:rPr lang="pt-PT" sz="2200" i="1" dirty="0" err="1"/>
              <a:t>domus</a:t>
            </a:r>
            <a:r>
              <a:rPr lang="pt-PT" sz="2200" dirty="0"/>
              <a:t> estavam reservadas a um grupo restrito de patrícios, onde usufruíam de luxos e comodidades</a:t>
            </a:r>
            <a:r>
              <a:rPr lang="pt-PT" sz="2200" dirty="0" smtClean="0"/>
              <a:t>.</a:t>
            </a:r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253757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uiExpand="1"/>
      <p:bldP spid="7" grpId="0"/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988" y="1166667"/>
            <a:ext cx="5083100" cy="334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PT" sz="2400" dirty="0"/>
              <a:t>As cidades romanas começaram a ser planificadas, com um urbanismo mais organizado</a:t>
            </a:r>
            <a:r>
              <a:rPr lang="pt-PT" sz="2400" dirty="0" smtClean="0"/>
              <a:t>.</a:t>
            </a:r>
          </a:p>
          <a:p>
            <a:pPr>
              <a:lnSpc>
                <a:spcPct val="80000"/>
              </a:lnSpc>
            </a:pPr>
            <a:endParaRPr lang="pt-PT" sz="2400" dirty="0"/>
          </a:p>
          <a:p>
            <a:pPr>
              <a:lnSpc>
                <a:spcPct val="80000"/>
              </a:lnSpc>
            </a:pPr>
            <a:r>
              <a:rPr lang="pt-PT" sz="2400" dirty="0"/>
              <a:t>O modelo urbano da cidade de Roma divulgou-se na Europa, no norte de África e na Ásia Menor.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pt-PT" sz="2400" dirty="0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pt-PT" sz="2400" dirty="0" smtClean="0"/>
              <a:t>As </a:t>
            </a:r>
            <a:r>
              <a:rPr lang="pt-PT" sz="2400" dirty="0"/>
              <a:t>cidades provinciais eram criadas à imagem de Roma e refletiam </a:t>
            </a:r>
            <a:r>
              <a:rPr lang="pt-PT" sz="2400" dirty="0" smtClean="0"/>
              <a:t>o modo </a:t>
            </a:r>
            <a:r>
              <a:rPr lang="pt-PT" sz="2400" dirty="0"/>
              <a:t>de vida romano.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7"/>
          <a:stretch/>
        </p:blipFill>
        <p:spPr>
          <a:xfrm>
            <a:off x="0" y="576468"/>
            <a:ext cx="9143208" cy="6281532"/>
          </a:xfrm>
          <a:prstGeom prst="rect">
            <a:avLst/>
          </a:prstGeom>
        </p:spPr>
      </p:pic>
      <p:sp>
        <p:nvSpPr>
          <p:cNvPr id="6" name="Horizontal Scroll 5"/>
          <p:cNvSpPr/>
          <p:nvPr/>
        </p:nvSpPr>
        <p:spPr>
          <a:xfrm rot="21540000">
            <a:off x="259868" y="96073"/>
            <a:ext cx="5904656" cy="100811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padronização do urbanismo </a:t>
            </a:r>
          </a:p>
        </p:txBody>
      </p:sp>
      <p:sp>
        <p:nvSpPr>
          <p:cNvPr id="7" name="Snip Single Corner Rectangle 6"/>
          <p:cNvSpPr/>
          <p:nvPr/>
        </p:nvSpPr>
        <p:spPr>
          <a:xfrm>
            <a:off x="4139952" y="1124744"/>
            <a:ext cx="4896544" cy="360040"/>
          </a:xfrm>
          <a:prstGeom prst="snip1Rect">
            <a:avLst>
              <a:gd name="adj" fmla="val 47953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 crescimento do domínio romano sob o Império</a:t>
            </a:r>
          </a:p>
        </p:txBody>
      </p:sp>
    </p:spTree>
    <p:extLst>
      <p:ext uri="{BB962C8B-B14F-4D97-AF65-F5344CB8AC3E}">
        <p14:creationId xmlns:p14="http://schemas.microsoft.com/office/powerpoint/2010/main" val="291482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239718"/>
            <a:ext cx="684076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None/>
            </a:pPr>
            <a:r>
              <a:rPr lang="pt-PT" sz="2600" dirty="0"/>
              <a:t>O sentido prático e utilitário dos romanos estava presente em inúmeras construções, de uso público, a partir de Roma, por todas as cidades do Império</a:t>
            </a:r>
            <a:r>
              <a:rPr lang="pt-PT" sz="2600" dirty="0" smtClean="0"/>
              <a:t>:</a:t>
            </a:r>
          </a:p>
          <a:p>
            <a:pPr>
              <a:buFont typeface="Arial" charset="0"/>
              <a:buNone/>
            </a:pPr>
            <a:endParaRPr lang="pt-PT" sz="2600" dirty="0"/>
          </a:p>
          <a:p>
            <a:pPr marL="444500" lvl="1" indent="-261938">
              <a:buFont typeface="Calibri" pitchFamily="34" charset="0"/>
              <a:buChar char="‐"/>
            </a:pPr>
            <a:r>
              <a:rPr lang="pt-PT" sz="2600" dirty="0"/>
              <a:t>os edifícios de divertimento e lazer: anfiteatros, circos, termas</a:t>
            </a:r>
            <a:r>
              <a:rPr lang="pt-PT" sz="2600" dirty="0" smtClean="0"/>
              <a:t>;</a:t>
            </a:r>
          </a:p>
          <a:p>
            <a:pPr marL="444500" lvl="1" indent="-261938">
              <a:buFont typeface="Calibri" pitchFamily="34" charset="0"/>
              <a:buChar char="‐"/>
            </a:pPr>
            <a:endParaRPr lang="pt-PT" sz="2600" dirty="0"/>
          </a:p>
          <a:p>
            <a:pPr marL="444500" lvl="1" indent="-261938">
              <a:buFont typeface="Calibri" pitchFamily="34" charset="0"/>
              <a:buChar char="‐"/>
            </a:pPr>
            <a:r>
              <a:rPr lang="pt-PT" sz="2600" dirty="0"/>
              <a:t>os edifícios públicos: fórum, basílica</a:t>
            </a:r>
            <a:r>
              <a:rPr lang="pt-PT" sz="2600" dirty="0" smtClean="0"/>
              <a:t>;</a:t>
            </a:r>
          </a:p>
          <a:p>
            <a:pPr marL="444500" lvl="1" indent="-261938">
              <a:buFont typeface="Calibri" pitchFamily="34" charset="0"/>
              <a:buChar char="‐"/>
            </a:pPr>
            <a:endParaRPr lang="pt-PT" sz="2600" dirty="0"/>
          </a:p>
          <a:p>
            <a:pPr marL="444500" lvl="1" indent="-261938">
              <a:buFont typeface="Calibri" pitchFamily="34" charset="0"/>
              <a:buChar char="‐"/>
            </a:pPr>
            <a:r>
              <a:rPr lang="pt-PT" sz="2600" dirty="0"/>
              <a:t>os templos.</a:t>
            </a:r>
          </a:p>
        </p:txBody>
      </p:sp>
      <p:sp>
        <p:nvSpPr>
          <p:cNvPr id="6" name="Horizontal Scroll 5"/>
          <p:cNvSpPr/>
          <p:nvPr/>
        </p:nvSpPr>
        <p:spPr>
          <a:xfrm rot="21540000">
            <a:off x="259868" y="96073"/>
            <a:ext cx="5904656" cy="100811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padronização do urbanismo </a:t>
            </a:r>
          </a:p>
        </p:txBody>
      </p:sp>
    </p:spTree>
    <p:extLst>
      <p:ext uri="{BB962C8B-B14F-4D97-AF65-F5344CB8AC3E}">
        <p14:creationId xmlns:p14="http://schemas.microsoft.com/office/powerpoint/2010/main" val="77655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1" y="1196752"/>
            <a:ext cx="526002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pt-PT" sz="2000" dirty="0"/>
              <a:t>Os romanos tiraram partido das suas construções, dando-lhes maior imponência quando comparadas com as gregas:</a:t>
            </a:r>
          </a:p>
          <a:p>
            <a:pPr>
              <a:lnSpc>
                <a:spcPts val="2000"/>
              </a:lnSpc>
              <a:buFont typeface="Arial" charset="0"/>
              <a:buNone/>
            </a:pPr>
            <a:endParaRPr lang="pt-PT" sz="2000" dirty="0"/>
          </a:p>
          <a:p>
            <a:pPr marL="444500" indent="-261938">
              <a:lnSpc>
                <a:spcPts val="2000"/>
              </a:lnSpc>
              <a:buFont typeface="Calibri" pitchFamily="34" charset="0"/>
              <a:buChar char="‐"/>
            </a:pPr>
            <a:r>
              <a:rPr lang="pt-PT" sz="2000" dirty="0" smtClean="0"/>
              <a:t>Uso </a:t>
            </a:r>
            <a:r>
              <a:rPr lang="pt-PT" sz="2000" dirty="0"/>
              <a:t>do arco de volta </a:t>
            </a:r>
            <a:r>
              <a:rPr lang="pt-PT" sz="2000" dirty="0" smtClean="0"/>
              <a:t>perfeita.</a:t>
            </a:r>
          </a:p>
          <a:p>
            <a:pPr marL="444500" indent="-261938">
              <a:lnSpc>
                <a:spcPts val="2000"/>
              </a:lnSpc>
              <a:buFont typeface="Calibri" pitchFamily="34" charset="0"/>
              <a:buChar char="‐"/>
            </a:pPr>
            <a:r>
              <a:rPr lang="pt-PT" sz="2000" dirty="0" smtClean="0"/>
              <a:t>Uso </a:t>
            </a:r>
            <a:r>
              <a:rPr lang="pt-PT" sz="2000" dirty="0"/>
              <a:t>da abóbada de </a:t>
            </a:r>
            <a:r>
              <a:rPr lang="pt-PT" sz="2000" dirty="0" smtClean="0"/>
              <a:t>aresta.</a:t>
            </a:r>
          </a:p>
          <a:p>
            <a:pPr marL="444500" indent="-261938">
              <a:lnSpc>
                <a:spcPts val="2000"/>
              </a:lnSpc>
              <a:buFont typeface="Calibri" pitchFamily="34" charset="0"/>
              <a:buChar char="‐"/>
            </a:pPr>
            <a:r>
              <a:rPr lang="pt-PT" sz="2000" dirty="0" smtClean="0"/>
              <a:t>Uso </a:t>
            </a:r>
            <a:r>
              <a:rPr lang="pt-PT" sz="2000" dirty="0"/>
              <a:t>da </a:t>
            </a:r>
            <a:r>
              <a:rPr lang="pt-PT" sz="2000" dirty="0" smtClean="0"/>
              <a:t>cúpula. </a:t>
            </a:r>
          </a:p>
          <a:p>
            <a:pPr marL="444500" indent="-261938">
              <a:lnSpc>
                <a:spcPts val="2000"/>
              </a:lnSpc>
              <a:buFont typeface="Calibri" pitchFamily="34" charset="0"/>
              <a:buChar char="‐"/>
            </a:pPr>
            <a:endParaRPr lang="pt-PT" sz="2000" dirty="0" smtClean="0"/>
          </a:p>
          <a:p>
            <a:pPr marL="444500" indent="-261938">
              <a:lnSpc>
                <a:spcPts val="2000"/>
              </a:lnSpc>
              <a:buFont typeface="Calibri" pitchFamily="34" charset="0"/>
              <a:buChar char="‐"/>
            </a:pPr>
            <a:r>
              <a:rPr lang="pt-PT" sz="2000" dirty="0" smtClean="0"/>
              <a:t>Uso </a:t>
            </a:r>
            <a:r>
              <a:rPr lang="pt-PT" sz="2000" dirty="0"/>
              <a:t>da cornija apoiada em arcos de volta inteira sobre pilares </a:t>
            </a:r>
            <a:r>
              <a:rPr lang="pt-PT" sz="2000" dirty="0" smtClean="0"/>
              <a:t>é </a:t>
            </a:r>
            <a:r>
              <a:rPr lang="pt-PT" sz="2000" dirty="0"/>
              <a:t>outra marca genuinamente romana que foi mais tarde usada no Renascimento até aos nossos dias. </a:t>
            </a:r>
            <a:endParaRPr lang="pt-PT" sz="2000" dirty="0" smtClean="0"/>
          </a:p>
          <a:p>
            <a:pPr marL="444500" indent="-261938">
              <a:lnSpc>
                <a:spcPts val="2000"/>
              </a:lnSpc>
              <a:buFont typeface="Calibri" pitchFamily="34" charset="0"/>
              <a:buChar char="‐"/>
            </a:pPr>
            <a:endParaRPr lang="pt-PT" sz="2000" dirty="0" smtClean="0"/>
          </a:p>
          <a:p>
            <a:pPr marL="444500" indent="-261938">
              <a:lnSpc>
                <a:spcPts val="2000"/>
              </a:lnSpc>
              <a:buFont typeface="Calibri" pitchFamily="34" charset="0"/>
              <a:buChar char="‐"/>
            </a:pPr>
            <a:r>
              <a:rPr lang="pt-PT" sz="2000" dirty="0" smtClean="0"/>
              <a:t>Uso </a:t>
            </a:r>
            <a:r>
              <a:rPr lang="pt-PT" sz="2000" dirty="0"/>
              <a:t>dos arcos em vários tipos de construções, desde aquedutos a pontes </a:t>
            </a:r>
            <a:r>
              <a:rPr lang="pt-PT" sz="2000" dirty="0" smtClean="0"/>
              <a:t/>
            </a:r>
            <a:br>
              <a:rPr lang="pt-PT" sz="2000" dirty="0" smtClean="0"/>
            </a:br>
            <a:r>
              <a:rPr lang="pt-PT" sz="2000" dirty="0" smtClean="0"/>
              <a:t>e </a:t>
            </a:r>
            <a:r>
              <a:rPr lang="pt-PT" sz="2000" dirty="0"/>
              <a:t>a arcos de triunfo de função comemorativa.</a:t>
            </a:r>
          </a:p>
          <a:p>
            <a:pPr>
              <a:lnSpc>
                <a:spcPts val="2000"/>
              </a:lnSpc>
              <a:buFont typeface="Arial" charset="0"/>
              <a:buNone/>
            </a:pPr>
            <a:r>
              <a:rPr lang="pt-PT" sz="2000" b="1" dirty="0">
                <a:solidFill>
                  <a:srgbClr val="FF0000"/>
                </a:solidFill>
              </a:rPr>
              <a:t>        </a:t>
            </a:r>
          </a:p>
        </p:txBody>
      </p:sp>
      <p:sp>
        <p:nvSpPr>
          <p:cNvPr id="4" name="AutoShape 6"/>
          <p:cNvSpPr>
            <a:spLocks/>
          </p:cNvSpPr>
          <p:nvPr/>
        </p:nvSpPr>
        <p:spPr bwMode="auto">
          <a:xfrm>
            <a:off x="3811718" y="2237239"/>
            <a:ext cx="76200" cy="720080"/>
          </a:xfrm>
          <a:prstGeom prst="rightBrace">
            <a:avLst>
              <a:gd name="adj1" fmla="val 50000"/>
              <a:gd name="adj2" fmla="val 50000"/>
            </a:avLst>
          </a:prstGeom>
          <a:ln>
            <a:headEnd/>
            <a:tailEnd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0045"/>
          <a:stretch/>
        </p:blipFill>
        <p:spPr>
          <a:xfrm>
            <a:off x="5439537" y="615864"/>
            <a:ext cx="3381391" cy="331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3995937" y="2158353"/>
            <a:ext cx="2736303" cy="910607"/>
          </a:xfrm>
          <a:prstGeom prst="rect">
            <a:avLst/>
          </a:prstGeom>
          <a:solidFill>
            <a:schemeClr val="accent3">
              <a:lumMod val="40000"/>
              <a:lumOff val="60000"/>
              <a:alpha val="82000"/>
            </a:schemeClr>
          </a:solidFill>
          <a:ln w="9525">
            <a:noFill/>
            <a:miter lim="800000"/>
            <a:headEnd/>
            <a:tailEnd/>
          </a:ln>
          <a:effectLst>
            <a:softEdge rad="31750"/>
          </a:effectLst>
        </p:spPr>
        <p:txBody>
          <a:bodyPr wrap="square" lIns="108000" tIns="108000" rIns="108000" bIns="108000">
            <a:spAutoFit/>
          </a:bodyPr>
          <a:lstStyle/>
          <a:p>
            <a:pPr>
              <a:lnSpc>
                <a:spcPts val="1800"/>
              </a:lnSpc>
            </a:pPr>
            <a:r>
              <a:rPr lang="pt-PT" sz="1600" dirty="0"/>
              <a:t>possibilitam a criação de novos modelos arquitetónicos originais e funcionais.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3"/>
          <a:stretch/>
        </p:blipFill>
        <p:spPr>
          <a:xfrm>
            <a:off x="5439537" y="3814009"/>
            <a:ext cx="3381391" cy="2719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Horizontal Scroll 5"/>
          <p:cNvSpPr/>
          <p:nvPr/>
        </p:nvSpPr>
        <p:spPr>
          <a:xfrm rot="21540000">
            <a:off x="259753" y="82955"/>
            <a:ext cx="7408050" cy="1008112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fixação de modelos arquitetónicos e escultóricos</a:t>
            </a:r>
          </a:p>
        </p:txBody>
      </p:sp>
      <p:sp>
        <p:nvSpPr>
          <p:cNvPr id="8" name="Snip Single Corner Rectangle 7"/>
          <p:cNvSpPr/>
          <p:nvPr/>
        </p:nvSpPr>
        <p:spPr>
          <a:xfrm>
            <a:off x="6804248" y="3420602"/>
            <a:ext cx="1879713" cy="360040"/>
          </a:xfrm>
          <a:prstGeom prst="snip1Rect">
            <a:avLst>
              <a:gd name="adj" fmla="val 47953"/>
            </a:avLst>
          </a:prstGeom>
          <a:gradFill>
            <a:gsLst>
              <a:gs pos="0">
                <a:srgbClr val="008080"/>
              </a:gs>
              <a:gs pos="60000">
                <a:srgbClr val="339966"/>
              </a:gs>
              <a:gs pos="100000">
                <a:srgbClr val="9FFFCF"/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Panteão (cúpula)</a:t>
            </a:r>
            <a:endParaRPr lang="pt-P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Snip Single Corner Rectangle 8"/>
          <p:cNvSpPr/>
          <p:nvPr/>
        </p:nvSpPr>
        <p:spPr>
          <a:xfrm>
            <a:off x="6372200" y="6044532"/>
            <a:ext cx="2311761" cy="360040"/>
          </a:xfrm>
          <a:prstGeom prst="snip1Rect">
            <a:avLst>
              <a:gd name="adj" fmla="val 47953"/>
            </a:avLst>
          </a:prstGeom>
          <a:gradFill>
            <a:gsLst>
              <a:gs pos="0">
                <a:srgbClr val="008080"/>
              </a:gs>
              <a:gs pos="60000">
                <a:srgbClr val="339966"/>
              </a:gs>
              <a:gs pos="100000">
                <a:srgbClr val="9FFFCF"/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Aqueduto de Segóvia.</a:t>
            </a:r>
          </a:p>
        </p:txBody>
      </p:sp>
    </p:spTree>
    <p:extLst>
      <p:ext uri="{BB962C8B-B14F-4D97-AF65-F5344CB8AC3E}">
        <p14:creationId xmlns:p14="http://schemas.microsoft.com/office/powerpoint/2010/main" val="191719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750"/>
                            </p:stCondLst>
                            <p:childTnLst>
                              <p:par>
                                <p:cTn id="32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25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75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4000"/>
                            </p:stCondLst>
                            <p:childTnLst>
                              <p:par>
                                <p:cTn id="60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25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6" b="13246"/>
          <a:stretch/>
        </p:blipFill>
        <p:spPr>
          <a:xfrm>
            <a:off x="5112689" y="596349"/>
            <a:ext cx="3687817" cy="4373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728" y="3331597"/>
            <a:ext cx="2172855" cy="3190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Horizontal Scroll 5"/>
          <p:cNvSpPr/>
          <p:nvPr/>
        </p:nvSpPr>
        <p:spPr>
          <a:xfrm rot="21540000">
            <a:off x="259753" y="82955"/>
            <a:ext cx="7408050" cy="1008112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fixação de modelos arquitetónicos e escultóricos</a:t>
            </a:r>
          </a:p>
        </p:txBody>
      </p:sp>
      <p:sp>
        <p:nvSpPr>
          <p:cNvPr id="8" name="Snip Single Corner Rectangle 7"/>
          <p:cNvSpPr/>
          <p:nvPr/>
        </p:nvSpPr>
        <p:spPr>
          <a:xfrm>
            <a:off x="6372200" y="4653136"/>
            <a:ext cx="2328144" cy="827299"/>
          </a:xfrm>
          <a:prstGeom prst="snip1Rect">
            <a:avLst>
              <a:gd name="adj" fmla="val 47953"/>
            </a:avLst>
          </a:prstGeom>
          <a:gradFill>
            <a:gsLst>
              <a:gs pos="0">
                <a:srgbClr val="008080"/>
              </a:gs>
              <a:gs pos="60000">
                <a:srgbClr val="339966"/>
              </a:gs>
              <a:gs pos="100000">
                <a:srgbClr val="9FFFCF"/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864000" rtlCol="0" anchor="t" anchorCtr="0"/>
          <a:lstStyle/>
          <a:p>
            <a:pPr algn="ctr">
              <a:lnSpc>
                <a:spcPts val="1800"/>
              </a:lnSpc>
              <a:buFont typeface="Arial" charset="0"/>
              <a:buNone/>
            </a:pP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sobreposição das ordens na fachada do Coliseu.</a:t>
            </a:r>
          </a:p>
        </p:txBody>
      </p:sp>
      <p:sp>
        <p:nvSpPr>
          <p:cNvPr id="9" name="Snip Single Corner Rectangle 8"/>
          <p:cNvSpPr/>
          <p:nvPr/>
        </p:nvSpPr>
        <p:spPr>
          <a:xfrm>
            <a:off x="5175042" y="6093296"/>
            <a:ext cx="2034894" cy="360040"/>
          </a:xfrm>
          <a:prstGeom prst="snip1Rect">
            <a:avLst>
              <a:gd name="adj" fmla="val 47953"/>
            </a:avLst>
          </a:prstGeom>
          <a:gradFill>
            <a:gsLst>
              <a:gs pos="0">
                <a:srgbClr val="008080"/>
              </a:gs>
              <a:gs pos="60000">
                <a:srgbClr val="339966"/>
              </a:gs>
              <a:gs pos="100000">
                <a:srgbClr val="9FFFCF"/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Ordem </a:t>
            </a: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compósita.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9511" y="1196752"/>
            <a:ext cx="4104457" cy="5174622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PT" sz="2200" dirty="0"/>
              <a:t>Os romanos usaram as colunas gregas de forma original recriando a composição das colunas dórica, jónica e coríntia. </a:t>
            </a:r>
            <a:endParaRPr lang="pt-PT" sz="2200" dirty="0" smtClean="0"/>
          </a:p>
          <a:p>
            <a:pPr>
              <a:lnSpc>
                <a:spcPts val="2200"/>
              </a:lnSpc>
            </a:pPr>
            <a:endParaRPr lang="pt-PT" sz="2200" dirty="0"/>
          </a:p>
          <a:p>
            <a:pPr marL="444500" indent="-261938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/>
              <a:t>A ordem coríntia foi a favorita</a:t>
            </a:r>
            <a:r>
              <a:rPr lang="pt-PT" sz="2200" dirty="0" smtClean="0"/>
              <a:t>.</a:t>
            </a:r>
          </a:p>
          <a:p>
            <a:pPr marL="444500" indent="-261938">
              <a:lnSpc>
                <a:spcPts val="2200"/>
              </a:lnSpc>
              <a:buFont typeface="Calibri" pitchFamily="34" charset="0"/>
              <a:buChar char="‐"/>
            </a:pPr>
            <a:endParaRPr lang="pt-PT" sz="2200" dirty="0"/>
          </a:p>
          <a:p>
            <a:pPr marL="444500" indent="-261938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/>
              <a:t>O mais original foi a utilização das três ordens em colunas </a:t>
            </a:r>
            <a:r>
              <a:rPr lang="pt-PT" sz="2200" dirty="0" smtClean="0"/>
              <a:t>adossadas nas </a:t>
            </a:r>
            <a:r>
              <a:rPr lang="pt-PT" sz="2200" dirty="0"/>
              <a:t>fachadas: o dórico no primeiro andar, o jónico no segundo e o coríntio no terceiro</a:t>
            </a:r>
            <a:r>
              <a:rPr lang="pt-PT" sz="2200" dirty="0" smtClean="0"/>
              <a:t>.</a:t>
            </a:r>
          </a:p>
          <a:p>
            <a:pPr marL="444500" indent="-261938">
              <a:lnSpc>
                <a:spcPts val="2200"/>
              </a:lnSpc>
              <a:buFont typeface="Calibri" pitchFamily="34" charset="0"/>
              <a:buChar char="‐"/>
            </a:pPr>
            <a:endParaRPr lang="pt-PT" sz="2200" dirty="0"/>
          </a:p>
          <a:p>
            <a:pPr marL="444500" indent="-261938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/>
              <a:t>Esta composição foi usada a partir do teatro Marcelo e no anfiteatro Flaviano, mais conhecido como Coliseu.</a:t>
            </a:r>
          </a:p>
        </p:txBody>
      </p:sp>
      <p:sp>
        <p:nvSpPr>
          <p:cNvPr id="10" name="Oval 9"/>
          <p:cNvSpPr/>
          <p:nvPr/>
        </p:nvSpPr>
        <p:spPr>
          <a:xfrm>
            <a:off x="6827694" y="3798911"/>
            <a:ext cx="469127" cy="469127"/>
          </a:xfrm>
          <a:prstGeom prst="ellipse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Oval 10"/>
          <p:cNvSpPr/>
          <p:nvPr/>
        </p:nvSpPr>
        <p:spPr>
          <a:xfrm>
            <a:off x="6827694" y="2534654"/>
            <a:ext cx="469127" cy="469127"/>
          </a:xfrm>
          <a:prstGeom prst="ellipse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Oval 11"/>
          <p:cNvSpPr/>
          <p:nvPr/>
        </p:nvSpPr>
        <p:spPr>
          <a:xfrm>
            <a:off x="6827694" y="1588448"/>
            <a:ext cx="469127" cy="469127"/>
          </a:xfrm>
          <a:prstGeom prst="ellipse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335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7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250"/>
                            </p:stCondLst>
                            <p:childTnLst>
                              <p:par>
                                <p:cTn id="5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7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" grpId="0" uiExpand="1" build="p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71" y="612250"/>
            <a:ext cx="7920301" cy="5921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Snip Single Corner Rectangle 8"/>
          <p:cNvSpPr/>
          <p:nvPr/>
        </p:nvSpPr>
        <p:spPr>
          <a:xfrm>
            <a:off x="6516216" y="6021288"/>
            <a:ext cx="2133880" cy="360040"/>
          </a:xfrm>
          <a:prstGeom prst="snip1Rect">
            <a:avLst>
              <a:gd name="adj" fmla="val 47953"/>
            </a:avLst>
          </a:prstGeom>
          <a:gradFill>
            <a:gsLst>
              <a:gs pos="0">
                <a:srgbClr val="008080"/>
              </a:gs>
              <a:gs pos="60000">
                <a:srgbClr val="339966"/>
              </a:gs>
              <a:gs pos="100000">
                <a:srgbClr val="9FFFCF"/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Termas de Caracala.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9511" y="1052736"/>
            <a:ext cx="4248473" cy="4877572"/>
          </a:xfrm>
          <a:prstGeom prst="rect">
            <a:avLst/>
          </a:prstGeom>
          <a:solidFill>
            <a:schemeClr val="bg1">
              <a:alpha val="85000"/>
            </a:schemeClr>
          </a:solidFill>
          <a:effectLst>
            <a:softEdge rad="63500"/>
          </a:effectLst>
        </p:spPr>
        <p:txBody>
          <a:bodyPr wrap="square" lIns="108000" tIns="180000" rIns="288000" bIns="180000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PT" sz="2200" dirty="0"/>
              <a:t>Os </a:t>
            </a:r>
            <a:r>
              <a:rPr lang="pt-PT" sz="2200" b="1" dirty="0"/>
              <a:t>edifícios civis </a:t>
            </a:r>
            <a:r>
              <a:rPr lang="pt-PT" sz="2200" dirty="0"/>
              <a:t>mais originais em termos arquitetónicos são:</a:t>
            </a:r>
          </a:p>
          <a:p>
            <a:pPr marL="444500" indent="-261938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 smtClean="0"/>
              <a:t>os </a:t>
            </a:r>
            <a:r>
              <a:rPr lang="pt-PT" sz="2200" dirty="0"/>
              <a:t>anfiteatros (aproveitando a ideia base do teatro grego);</a:t>
            </a:r>
          </a:p>
          <a:p>
            <a:pPr marL="444500" indent="-261938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/>
              <a:t>as termas</a:t>
            </a:r>
            <a:r>
              <a:rPr lang="pt-PT" sz="2200" dirty="0" smtClean="0"/>
              <a:t>.</a:t>
            </a:r>
          </a:p>
          <a:p>
            <a:pPr>
              <a:lnSpc>
                <a:spcPts val="2200"/>
              </a:lnSpc>
            </a:pPr>
            <a:endParaRPr lang="pt-PT" sz="2200" dirty="0"/>
          </a:p>
          <a:p>
            <a:pPr>
              <a:lnSpc>
                <a:spcPts val="2200"/>
              </a:lnSpc>
            </a:pPr>
            <a:r>
              <a:rPr lang="pt-PT" sz="2200" dirty="0"/>
              <a:t>Estes edifícios:</a:t>
            </a:r>
          </a:p>
          <a:p>
            <a:pPr marL="444500" indent="-261938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/>
              <a:t>tornaram-se símbolos de ostentação e de poder dos que os tinham mandado construir para o serviço de multidões;</a:t>
            </a:r>
          </a:p>
          <a:p>
            <a:pPr marL="444500" indent="-261938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/>
              <a:t>foram </a:t>
            </a:r>
            <a:r>
              <a:rPr lang="pt-PT" sz="2200" dirty="0" smtClean="0"/>
              <a:t>instrumentos </a:t>
            </a:r>
            <a:r>
              <a:rPr lang="pt-PT" sz="2200" dirty="0"/>
              <a:t>de poder e de propaganda (de referir os exemplos dos imperadores Nero, Trajano e Caracala).</a:t>
            </a:r>
          </a:p>
        </p:txBody>
      </p:sp>
      <p:sp>
        <p:nvSpPr>
          <p:cNvPr id="6" name="Horizontal Scroll 5"/>
          <p:cNvSpPr/>
          <p:nvPr/>
        </p:nvSpPr>
        <p:spPr>
          <a:xfrm rot="21540000">
            <a:off x="259753" y="82955"/>
            <a:ext cx="7408050" cy="1008112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fixação de modelos arquitetónicos e escultóricos</a:t>
            </a:r>
          </a:p>
        </p:txBody>
      </p:sp>
    </p:spTree>
    <p:extLst>
      <p:ext uri="{BB962C8B-B14F-4D97-AF65-F5344CB8AC3E}">
        <p14:creationId xmlns:p14="http://schemas.microsoft.com/office/powerpoint/2010/main" val="49663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"/>
          <a:stretch/>
        </p:blipFill>
        <p:spPr>
          <a:xfrm>
            <a:off x="4635610" y="3419926"/>
            <a:ext cx="4184862" cy="3105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610" y="620688"/>
            <a:ext cx="4184862" cy="2799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Snip Single Corner Rectangle 8"/>
          <p:cNvSpPr/>
          <p:nvPr/>
        </p:nvSpPr>
        <p:spPr>
          <a:xfrm>
            <a:off x="5652120" y="6093296"/>
            <a:ext cx="3069983" cy="360040"/>
          </a:xfrm>
          <a:prstGeom prst="snip1Rect">
            <a:avLst>
              <a:gd name="adj" fmla="val 47953"/>
            </a:avLst>
          </a:prstGeom>
          <a:gradFill>
            <a:gsLst>
              <a:gs pos="0">
                <a:srgbClr val="008080"/>
              </a:gs>
              <a:gs pos="60000">
                <a:srgbClr val="339966"/>
              </a:gs>
              <a:gs pos="100000">
                <a:srgbClr val="9FFFCF"/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Templo </a:t>
            </a:r>
            <a:r>
              <a:rPr lang="pt-PT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Maison</a:t>
            </a: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Carré, </a:t>
            </a:r>
            <a:r>
              <a:rPr lang="pt-PT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Nimes</a:t>
            </a: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9510" y="1052736"/>
            <a:ext cx="4320482" cy="4595443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lIns="108000" tIns="180000" rIns="288000" bIns="180000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PT" sz="2200" b="1" dirty="0"/>
              <a:t>A basílica</a:t>
            </a:r>
            <a:r>
              <a:rPr lang="pt-PT" sz="2200" dirty="0"/>
              <a:t>, constituída por um átrio retangular </a:t>
            </a:r>
            <a:r>
              <a:rPr lang="pt-PT" sz="2200" dirty="0" smtClean="0"/>
              <a:t>coberto, servia </a:t>
            </a:r>
            <a:r>
              <a:rPr lang="pt-PT" sz="2200" dirty="0"/>
              <a:t>tanto de local de encontro como de tribunal: </a:t>
            </a:r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/>
              <a:t>a basílica Júlia e a basílica Emília;</a:t>
            </a:r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/>
              <a:t>pelo seu esplendor, a basílica de </a:t>
            </a:r>
            <a:r>
              <a:rPr lang="pt-PT" sz="2200" dirty="0" smtClean="0"/>
              <a:t>Trajano.</a:t>
            </a:r>
            <a:endParaRPr lang="pt-PT" sz="2200" dirty="0"/>
          </a:p>
          <a:p>
            <a:pPr>
              <a:lnSpc>
                <a:spcPts val="2200"/>
              </a:lnSpc>
            </a:pPr>
            <a:endParaRPr lang="pt-PT" sz="2200" dirty="0"/>
          </a:p>
          <a:p>
            <a:pPr>
              <a:lnSpc>
                <a:spcPts val="2200"/>
              </a:lnSpc>
            </a:pPr>
            <a:r>
              <a:rPr lang="pt-PT" sz="2200" dirty="0"/>
              <a:t>Entre os edifícios públicos, destacam-se </a:t>
            </a:r>
            <a:r>
              <a:rPr lang="pt-PT" sz="2200" b="1" dirty="0"/>
              <a:t>os </a:t>
            </a:r>
            <a:r>
              <a:rPr lang="pt-PT" sz="2200" b="1" dirty="0" smtClean="0"/>
              <a:t>templos</a:t>
            </a:r>
            <a:r>
              <a:rPr lang="pt-PT" sz="2200" dirty="0" smtClean="0"/>
              <a:t>.</a:t>
            </a:r>
            <a:endParaRPr lang="pt-PT" sz="2200" dirty="0"/>
          </a:p>
          <a:p>
            <a:pPr>
              <a:lnSpc>
                <a:spcPts val="2200"/>
              </a:lnSpc>
            </a:pPr>
            <a:r>
              <a:rPr lang="pt-PT" sz="2200" dirty="0"/>
              <a:t>Foram construídos sobre plataforma ou </a:t>
            </a:r>
            <a:r>
              <a:rPr lang="pt-PT" sz="2200" i="1" dirty="0" err="1"/>
              <a:t>podium</a:t>
            </a:r>
            <a:r>
              <a:rPr lang="pt-PT" sz="2200" dirty="0"/>
              <a:t> a que se acede através de escadaria da frente, circundados de colunas. </a:t>
            </a:r>
          </a:p>
        </p:txBody>
      </p:sp>
      <p:sp>
        <p:nvSpPr>
          <p:cNvPr id="6" name="Horizontal Scroll 5"/>
          <p:cNvSpPr/>
          <p:nvPr/>
        </p:nvSpPr>
        <p:spPr>
          <a:xfrm rot="21540000">
            <a:off x="259753" y="82955"/>
            <a:ext cx="7408050" cy="1008112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fixação de modelos arquitetónicos e escultóricos</a:t>
            </a:r>
          </a:p>
        </p:txBody>
      </p:sp>
      <p:sp>
        <p:nvSpPr>
          <p:cNvPr id="10" name="Snip Single Corner Rectangle 9"/>
          <p:cNvSpPr/>
          <p:nvPr/>
        </p:nvSpPr>
        <p:spPr>
          <a:xfrm>
            <a:off x="6228184" y="2952811"/>
            <a:ext cx="2493919" cy="360040"/>
          </a:xfrm>
          <a:prstGeom prst="snip1Rect">
            <a:avLst>
              <a:gd name="adj" fmla="val 47953"/>
            </a:avLst>
          </a:prstGeom>
          <a:gradFill>
            <a:gsLst>
              <a:gs pos="0">
                <a:srgbClr val="008080"/>
              </a:gs>
              <a:gs pos="60000">
                <a:srgbClr val="339966"/>
              </a:gs>
              <a:gs pos="100000">
                <a:srgbClr val="9FFFCF"/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Basílica de Constantino. </a:t>
            </a:r>
          </a:p>
        </p:txBody>
      </p:sp>
    </p:spTree>
    <p:extLst>
      <p:ext uri="{BB962C8B-B14F-4D97-AF65-F5344CB8AC3E}">
        <p14:creationId xmlns:p14="http://schemas.microsoft.com/office/powerpoint/2010/main" val="422823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uiExpand="1" build="p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915" y="620688"/>
            <a:ext cx="3970252" cy="2799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79510" y="1052736"/>
            <a:ext cx="4680522" cy="5326413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lIns="108000" tIns="180000" rIns="288000" bIns="180000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PT" sz="2000" b="1" dirty="0"/>
              <a:t>A arte romana foi marcada pelos valores de </a:t>
            </a:r>
            <a:r>
              <a:rPr lang="pt-PT" sz="2000" b="1" i="1" dirty="0"/>
              <a:t>honor</a:t>
            </a:r>
            <a:r>
              <a:rPr lang="pt-PT" sz="2000" b="1" dirty="0"/>
              <a:t> e </a:t>
            </a:r>
            <a:r>
              <a:rPr lang="pt-PT" sz="2000" b="1" i="1" dirty="0"/>
              <a:t>gloria </a:t>
            </a:r>
            <a:r>
              <a:rPr lang="pt-PT" sz="2000" b="1" dirty="0"/>
              <a:t>e</a:t>
            </a:r>
            <a:r>
              <a:rPr lang="pt-PT" sz="2000" b="1" i="1" dirty="0"/>
              <a:t> </a:t>
            </a:r>
            <a:r>
              <a:rPr lang="pt-PT" sz="2000" b="1" dirty="0"/>
              <a:t>expressou o poder do Império</a:t>
            </a:r>
            <a:r>
              <a:rPr lang="pt-PT" sz="2000" dirty="0" smtClean="0"/>
              <a:t>:</a:t>
            </a:r>
            <a:endParaRPr lang="pt-PT" sz="2000" dirty="0"/>
          </a:p>
          <a:p>
            <a:pPr marL="269875" lvl="1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 smtClean="0"/>
              <a:t>nos </a:t>
            </a:r>
            <a:r>
              <a:rPr lang="pt-PT" sz="2000" dirty="0"/>
              <a:t>monumentos triunfais e tumulares que preservam a memória dos homens e os seus feitos;</a:t>
            </a:r>
          </a:p>
          <a:p>
            <a:pPr marL="269875" lvl="1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 smtClean="0"/>
              <a:t>nos </a:t>
            </a:r>
            <a:r>
              <a:rPr lang="pt-PT" sz="2000" dirty="0"/>
              <a:t>relevos narrativos;</a:t>
            </a:r>
          </a:p>
          <a:p>
            <a:pPr marL="269875" lvl="1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/>
              <a:t>no realismo dos retratos. </a:t>
            </a:r>
            <a:endParaRPr lang="pt-PT" sz="2000" dirty="0" smtClean="0"/>
          </a:p>
          <a:p>
            <a:pPr marL="269875" lvl="1" indent="-182563">
              <a:lnSpc>
                <a:spcPts val="1300"/>
              </a:lnSpc>
              <a:buFont typeface="Calibri" pitchFamily="34" charset="0"/>
              <a:buChar char="‐"/>
            </a:pPr>
            <a:endParaRPr lang="pt-PT" sz="2000" dirty="0"/>
          </a:p>
          <a:p>
            <a:pPr>
              <a:lnSpc>
                <a:spcPts val="2200"/>
              </a:lnSpc>
            </a:pPr>
            <a:r>
              <a:rPr lang="pt-PT" sz="2000" dirty="0"/>
              <a:t>A arte romana assumiu-se como uma ligação simbólica entre o cidadão e o Estado através de uma </a:t>
            </a:r>
            <a:r>
              <a:rPr lang="pt-PT" sz="2000" dirty="0" smtClean="0"/>
              <a:t>“</a:t>
            </a:r>
            <a:r>
              <a:rPr lang="pt-PT" sz="2000" dirty="0"/>
              <a:t>iconografia do poder</a:t>
            </a:r>
            <a:r>
              <a:rPr lang="pt-PT" sz="2000" dirty="0" smtClean="0"/>
              <a:t>”. </a:t>
            </a:r>
            <a:endParaRPr lang="pt-PT" sz="2000" dirty="0"/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 smtClean="0"/>
              <a:t>A arte </a:t>
            </a:r>
            <a:r>
              <a:rPr lang="pt-PT" sz="2000" dirty="0"/>
              <a:t>romana apresenta a associação da arquitetura ao divertimento - cultura do ócio -, a partir do </a:t>
            </a:r>
            <a:r>
              <a:rPr lang="pt-PT" sz="2000" dirty="0" smtClean="0"/>
              <a:t>século II </a:t>
            </a:r>
            <a:r>
              <a:rPr lang="pt-PT" sz="2000" dirty="0" err="1" smtClean="0"/>
              <a:t>a.C</a:t>
            </a:r>
            <a:r>
              <a:rPr lang="pt-PT" sz="2000" dirty="0" smtClean="0"/>
              <a:t>, expandindo-se </a:t>
            </a:r>
            <a:r>
              <a:rPr lang="pt-PT" sz="2000" dirty="0"/>
              <a:t>a todo o Império:</a:t>
            </a:r>
          </a:p>
          <a:p>
            <a:pPr marL="727075" lvl="2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/>
              <a:t>Ex:  o Circo Máximo em Roma</a:t>
            </a:r>
          </a:p>
        </p:txBody>
      </p:sp>
      <p:sp>
        <p:nvSpPr>
          <p:cNvPr id="10" name="Snip Single Corner Rectangle 9"/>
          <p:cNvSpPr/>
          <p:nvPr/>
        </p:nvSpPr>
        <p:spPr>
          <a:xfrm>
            <a:off x="4860032" y="2952811"/>
            <a:ext cx="1224136" cy="360040"/>
          </a:xfrm>
          <a:prstGeom prst="snip1Rect">
            <a:avLst>
              <a:gd name="adj" fmla="val 47953"/>
            </a:avLst>
          </a:prstGeom>
          <a:gradFill>
            <a:gsLst>
              <a:gs pos="0">
                <a:srgbClr val="008080"/>
              </a:gs>
              <a:gs pos="60000">
                <a:srgbClr val="339966"/>
              </a:gs>
              <a:gs pos="100000">
                <a:srgbClr val="9FFFCF"/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Ara </a:t>
            </a:r>
            <a:r>
              <a:rPr lang="pt-PT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Pacis</a:t>
            </a:r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pt-P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2"/>
          <a:stretch/>
        </p:blipFill>
        <p:spPr>
          <a:xfrm>
            <a:off x="0" y="620688"/>
            <a:ext cx="8824218" cy="5962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Snip Single Corner Rectangle 8"/>
          <p:cNvSpPr/>
          <p:nvPr/>
        </p:nvSpPr>
        <p:spPr>
          <a:xfrm>
            <a:off x="4932040" y="6093296"/>
            <a:ext cx="3790064" cy="360040"/>
          </a:xfrm>
          <a:prstGeom prst="snip1Rect">
            <a:avLst>
              <a:gd name="adj" fmla="val 47953"/>
            </a:avLst>
          </a:prstGeom>
          <a:gradFill>
            <a:gsLst>
              <a:gs pos="0">
                <a:srgbClr val="008080"/>
              </a:gs>
              <a:gs pos="60000">
                <a:srgbClr val="339966"/>
              </a:gs>
              <a:gs pos="100000">
                <a:srgbClr val="9FFFCF"/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Circo Máximo em </a:t>
            </a:r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Roma - atualidade.</a:t>
            </a:r>
            <a:endParaRPr lang="pt-P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2"/>
          <a:stretch/>
        </p:blipFill>
        <p:spPr>
          <a:xfrm>
            <a:off x="0" y="620688"/>
            <a:ext cx="8824217" cy="5962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Snip Single Corner Rectangle 11"/>
          <p:cNvSpPr/>
          <p:nvPr/>
        </p:nvSpPr>
        <p:spPr>
          <a:xfrm>
            <a:off x="4683319" y="6093296"/>
            <a:ext cx="4038785" cy="360040"/>
          </a:xfrm>
          <a:prstGeom prst="snip1Rect">
            <a:avLst>
              <a:gd name="adj" fmla="val 47953"/>
            </a:avLst>
          </a:prstGeom>
          <a:gradFill>
            <a:gsLst>
              <a:gs pos="0">
                <a:srgbClr val="008080"/>
              </a:gs>
              <a:gs pos="60000">
                <a:srgbClr val="339966"/>
              </a:gs>
              <a:gs pos="100000">
                <a:srgbClr val="9FFFCF"/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Circo Máximo em </a:t>
            </a:r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Roma - reconstituição.</a:t>
            </a:r>
            <a:endParaRPr lang="pt-P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Horizontal Scroll 5"/>
          <p:cNvSpPr/>
          <p:nvPr/>
        </p:nvSpPr>
        <p:spPr>
          <a:xfrm rot="21540000">
            <a:off x="259753" y="82955"/>
            <a:ext cx="7408050" cy="1008112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fixação de modelos arquitetónicos e escultóricos</a:t>
            </a:r>
          </a:p>
        </p:txBody>
      </p:sp>
    </p:spTree>
    <p:extLst>
      <p:ext uri="{BB962C8B-B14F-4D97-AF65-F5344CB8AC3E}">
        <p14:creationId xmlns:p14="http://schemas.microsoft.com/office/powerpoint/2010/main" val="117581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5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0" grpId="0" animBg="1"/>
      <p:bldP spid="9" grpId="0" animBg="1"/>
      <p:bldP spid="9" grpId="1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3" descr="C3B7FDF3"/>
          <p:cNvPicPr>
            <a:picLocks noChangeAspect="1" noChangeArrowheads="1"/>
          </p:cNvPicPr>
          <p:nvPr/>
        </p:nvPicPr>
        <p:blipFill rotWithShape="1">
          <a:blip r:embed="rId3"/>
          <a:srcRect t="10829" b="28533"/>
          <a:stretch/>
        </p:blipFill>
        <p:spPr bwMode="auto">
          <a:xfrm>
            <a:off x="-23853" y="603940"/>
            <a:ext cx="8824416" cy="5921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39882" y="3093935"/>
            <a:ext cx="8496946" cy="3287393"/>
          </a:xfrm>
          <a:prstGeom prst="rect">
            <a:avLst/>
          </a:prstGeom>
          <a:solidFill>
            <a:schemeClr val="bg1">
              <a:alpha val="79000"/>
            </a:schemeClr>
          </a:solidFill>
          <a:effectLst>
            <a:softEdge rad="63500"/>
          </a:effectLst>
        </p:spPr>
        <p:txBody>
          <a:bodyPr wrap="square" lIns="180000" tIns="180000" rIns="180000" bIns="180000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PT" sz="2200" dirty="0"/>
              <a:t>A arte romana ligava-se ao quotidiano, tinha um sentido prático e utilitário. Apesar da influência grega, assumiu uma originalidade pragmática, o que lhe conferiu uma individualidade. Destacou-se pelo:</a:t>
            </a:r>
          </a:p>
          <a:p>
            <a:pPr>
              <a:lnSpc>
                <a:spcPts val="1500"/>
              </a:lnSpc>
            </a:pPr>
            <a:endParaRPr lang="pt-PT" sz="2200" dirty="0"/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 smtClean="0"/>
              <a:t>uso </a:t>
            </a:r>
            <a:r>
              <a:rPr lang="pt-PT" sz="2200" dirty="0"/>
              <a:t>de materiais como o tijolo, o mármore e argamassas que permitiam a ligação das estruturas;</a:t>
            </a:r>
            <a:endParaRPr lang="pt-PT" sz="2200" dirty="0" smtClean="0"/>
          </a:p>
          <a:p>
            <a:pPr marL="269875" indent="-182563">
              <a:lnSpc>
                <a:spcPts val="1500"/>
              </a:lnSpc>
              <a:buFont typeface="Calibri" pitchFamily="34" charset="0"/>
              <a:buChar char="‐"/>
            </a:pPr>
            <a:endParaRPr lang="pt-PT" sz="2200" dirty="0"/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 smtClean="0"/>
              <a:t>uso </a:t>
            </a:r>
            <a:r>
              <a:rPr lang="pt-PT" sz="2200" dirty="0"/>
              <a:t>do mármore, largamente empregue dando beleza e imponência</a:t>
            </a:r>
            <a:r>
              <a:rPr lang="pt-PT" sz="2200" dirty="0" smtClean="0"/>
              <a:t>;</a:t>
            </a:r>
          </a:p>
          <a:p>
            <a:pPr marL="269875" indent="-182563">
              <a:lnSpc>
                <a:spcPts val="1500"/>
              </a:lnSpc>
              <a:buFont typeface="Calibri" pitchFamily="34" charset="0"/>
              <a:buChar char="‐"/>
            </a:pPr>
            <a:endParaRPr lang="pt-PT" sz="2200" dirty="0"/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 smtClean="0"/>
              <a:t>uso </a:t>
            </a:r>
            <a:r>
              <a:rPr lang="pt-PT" sz="2200" dirty="0"/>
              <a:t>do mosaico como elemento decorativo, divulgado por todo o Império.</a:t>
            </a:r>
          </a:p>
        </p:txBody>
      </p:sp>
      <p:sp>
        <p:nvSpPr>
          <p:cNvPr id="6" name="Horizontal Scroll 5"/>
          <p:cNvSpPr/>
          <p:nvPr/>
        </p:nvSpPr>
        <p:spPr>
          <a:xfrm rot="21540000">
            <a:off x="259753" y="82955"/>
            <a:ext cx="7408050" cy="1008112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fixação de modelos arquitetónicos e escultóricos</a:t>
            </a:r>
          </a:p>
        </p:txBody>
      </p:sp>
    </p:spTree>
    <p:extLst>
      <p:ext uri="{BB962C8B-B14F-4D97-AF65-F5344CB8AC3E}">
        <p14:creationId xmlns:p14="http://schemas.microsoft.com/office/powerpoint/2010/main" val="288337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25" descr="portunus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/>
          <a:srcRect l="10222" r="26256"/>
          <a:stretch/>
        </p:blipFill>
        <p:spPr bwMode="auto">
          <a:xfrm>
            <a:off x="6300192" y="599289"/>
            <a:ext cx="2519958" cy="5952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Snip Single Corner Rectangle 9"/>
          <p:cNvSpPr/>
          <p:nvPr/>
        </p:nvSpPr>
        <p:spPr>
          <a:xfrm>
            <a:off x="6585532" y="6093296"/>
            <a:ext cx="2136572" cy="360040"/>
          </a:xfrm>
          <a:prstGeom prst="snip1Rect">
            <a:avLst>
              <a:gd name="adj" fmla="val 47953"/>
            </a:avLst>
          </a:prstGeom>
          <a:gradFill>
            <a:gsLst>
              <a:gs pos="0">
                <a:srgbClr val="008080"/>
              </a:gs>
              <a:gs pos="60000">
                <a:srgbClr val="339966"/>
              </a:gs>
              <a:gs pos="100000">
                <a:srgbClr val="9FFFCF"/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Templo de </a:t>
            </a:r>
            <a:r>
              <a:rPr lang="pt-PT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Portunus</a:t>
            </a:r>
            <a:r>
              <a:rPr lang="pt-P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0"/>
          <a:stretch/>
        </p:blipFill>
        <p:spPr>
          <a:xfrm>
            <a:off x="6585532" y="587011"/>
            <a:ext cx="2234939" cy="2074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79510" y="1052736"/>
            <a:ext cx="6120682" cy="5262293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lIns="108000" tIns="180000" rIns="108000" bIns="180000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PT" sz="2000" dirty="0"/>
              <a:t>A arquitetura romana revela a influência grega, mas não é uma imitação</a:t>
            </a:r>
            <a:r>
              <a:rPr lang="pt-PT" sz="2000" dirty="0" smtClean="0"/>
              <a:t>.</a:t>
            </a:r>
          </a:p>
          <a:p>
            <a:pPr>
              <a:lnSpc>
                <a:spcPts val="1500"/>
              </a:lnSpc>
            </a:pPr>
            <a:endParaRPr lang="pt-PT" sz="2000" dirty="0"/>
          </a:p>
          <a:p>
            <a:pPr>
              <a:lnSpc>
                <a:spcPts val="2200"/>
              </a:lnSpc>
            </a:pPr>
            <a:r>
              <a:rPr lang="pt-PT" sz="2000" dirty="0"/>
              <a:t>Os romanos apresentam elementos inovadores:</a:t>
            </a:r>
          </a:p>
          <a:p>
            <a:pPr marL="269875" lvl="1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 smtClean="0"/>
              <a:t>que </a:t>
            </a:r>
            <a:r>
              <a:rPr lang="pt-PT" sz="2000" dirty="0"/>
              <a:t>refletem o sentido pragmático, utilitário e funcional;</a:t>
            </a:r>
          </a:p>
          <a:p>
            <a:pPr marL="269875" lvl="1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 smtClean="0"/>
              <a:t>que </a:t>
            </a:r>
            <a:r>
              <a:rPr lang="pt-PT" sz="2000" dirty="0"/>
              <a:t>revelam a monumentalidade e a criatividade ao serviço do seu modo de vida. </a:t>
            </a:r>
          </a:p>
          <a:p>
            <a:pPr>
              <a:lnSpc>
                <a:spcPts val="1500"/>
              </a:lnSpc>
            </a:pPr>
            <a:endParaRPr lang="pt-PT" sz="2000" dirty="0" smtClean="0"/>
          </a:p>
          <a:p>
            <a:pPr>
              <a:lnSpc>
                <a:spcPts val="2200"/>
              </a:lnSpc>
            </a:pPr>
            <a:r>
              <a:rPr lang="pt-PT" sz="2000" dirty="0" smtClean="0"/>
              <a:t>Os </a:t>
            </a:r>
            <a:r>
              <a:rPr lang="pt-PT" sz="2000" dirty="0"/>
              <a:t>novos elementos arquitetónicos utilizados foram:</a:t>
            </a:r>
          </a:p>
          <a:p>
            <a:pPr marL="269875" lvl="1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 smtClean="0"/>
              <a:t>o </a:t>
            </a:r>
            <a:r>
              <a:rPr lang="pt-PT" sz="2000" dirty="0"/>
              <a:t>arco de volta perfeita;</a:t>
            </a:r>
          </a:p>
          <a:p>
            <a:pPr marL="269875" lvl="1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 smtClean="0"/>
              <a:t>a </a:t>
            </a:r>
            <a:r>
              <a:rPr lang="pt-PT" sz="2000" dirty="0"/>
              <a:t>abóbada de berço;</a:t>
            </a:r>
          </a:p>
          <a:p>
            <a:pPr marL="269875" lvl="1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 smtClean="0"/>
              <a:t>a </a:t>
            </a:r>
            <a:r>
              <a:rPr lang="pt-PT" sz="2000" dirty="0"/>
              <a:t>cúpula; </a:t>
            </a:r>
          </a:p>
          <a:p>
            <a:pPr marL="269875" lvl="1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/>
              <a:t>a sobreposição das ordens arquitetónicas gregas; </a:t>
            </a:r>
          </a:p>
          <a:p>
            <a:pPr marL="269875" lvl="1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/>
              <a:t>a criação da ordem compósita (jónica + coríntia); </a:t>
            </a:r>
          </a:p>
          <a:p>
            <a:pPr marL="269875" lvl="1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/>
              <a:t>o uso do </a:t>
            </a:r>
            <a:r>
              <a:rPr lang="pt-PT" sz="2000" i="1" dirty="0" err="1"/>
              <a:t>podium</a:t>
            </a:r>
            <a:r>
              <a:rPr lang="pt-PT" sz="2000" dirty="0"/>
              <a:t> e escadaria; </a:t>
            </a:r>
          </a:p>
          <a:p>
            <a:pPr marL="269875" lvl="1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/>
              <a:t>o uso da </a:t>
            </a:r>
            <a:r>
              <a:rPr lang="pt-PT" sz="2000"/>
              <a:t>planta </a:t>
            </a:r>
            <a:r>
              <a:rPr lang="pt-PT" sz="2000" smtClean="0"/>
              <a:t>circular;</a:t>
            </a:r>
            <a:endParaRPr lang="pt-PT" sz="2000" dirty="0"/>
          </a:p>
          <a:p>
            <a:pPr marL="269875" lvl="1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000" dirty="0"/>
              <a:t>a utilização de novos materiais de construção.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67"/>
          <a:stretch/>
        </p:blipFill>
        <p:spPr>
          <a:xfrm>
            <a:off x="6588224" y="2552477"/>
            <a:ext cx="2232248" cy="2074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26" b="20418"/>
          <a:stretch/>
        </p:blipFill>
        <p:spPr>
          <a:xfrm>
            <a:off x="6588224" y="4517942"/>
            <a:ext cx="2232248" cy="2027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657" y="587011"/>
            <a:ext cx="1412689" cy="2074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0" r="11696"/>
          <a:stretch/>
        </p:blipFill>
        <p:spPr>
          <a:xfrm>
            <a:off x="6585532" y="2552477"/>
            <a:ext cx="2234940" cy="2074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Horizontal Scroll 5"/>
          <p:cNvSpPr/>
          <p:nvPr/>
        </p:nvSpPr>
        <p:spPr>
          <a:xfrm rot="21540000">
            <a:off x="259753" y="82955"/>
            <a:ext cx="7408050" cy="1008112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fixação de modelos arquitetónicos e escultóricos</a:t>
            </a:r>
          </a:p>
        </p:txBody>
      </p:sp>
    </p:spTree>
    <p:extLst>
      <p:ext uri="{BB962C8B-B14F-4D97-AF65-F5344CB8AC3E}">
        <p14:creationId xmlns:p14="http://schemas.microsoft.com/office/powerpoint/2010/main" val="235947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25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75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25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25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75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9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5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175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325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45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96752"/>
            <a:ext cx="4896544" cy="414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  <a:buFont typeface="Arial" charset="0"/>
              <a:buNone/>
            </a:pPr>
            <a:r>
              <a:rPr lang="pt-PT" sz="2200" dirty="0"/>
              <a:t>No domínio da escultura, a influência grega também se fez sentir</a:t>
            </a:r>
            <a:r>
              <a:rPr lang="pt-PT" sz="2200" dirty="0" smtClean="0"/>
              <a:t>.</a:t>
            </a:r>
          </a:p>
          <a:p>
            <a:pPr>
              <a:lnSpc>
                <a:spcPts val="2200"/>
              </a:lnSpc>
              <a:buFont typeface="Arial" charset="0"/>
              <a:buNone/>
            </a:pPr>
            <a:endParaRPr lang="pt-PT" sz="2200" dirty="0"/>
          </a:p>
          <a:p>
            <a:pPr>
              <a:lnSpc>
                <a:spcPts val="2200"/>
              </a:lnSpc>
              <a:buFont typeface="Arial" charset="0"/>
              <a:buNone/>
            </a:pPr>
            <a:r>
              <a:rPr lang="pt-PT" sz="2200" dirty="0"/>
              <a:t>A presença de artistas gregos em Roma foi uma realidade</a:t>
            </a:r>
            <a:r>
              <a:rPr lang="pt-PT" sz="2200" dirty="0" smtClean="0"/>
              <a:t>:</a:t>
            </a:r>
          </a:p>
          <a:p>
            <a:pPr>
              <a:lnSpc>
                <a:spcPts val="1500"/>
              </a:lnSpc>
              <a:buFont typeface="Arial" charset="0"/>
              <a:buNone/>
            </a:pPr>
            <a:endParaRPr lang="pt-PT" sz="2200" dirty="0"/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 smtClean="0"/>
              <a:t>da emigração </a:t>
            </a:r>
            <a:r>
              <a:rPr lang="pt-PT" sz="2200" dirty="0"/>
              <a:t>para Roma de artistas gregos em busca de trabalho; </a:t>
            </a:r>
            <a:endParaRPr lang="pt-PT" sz="2200" dirty="0" smtClean="0"/>
          </a:p>
          <a:p>
            <a:pPr marL="269875" indent="-182563">
              <a:lnSpc>
                <a:spcPts val="1500"/>
              </a:lnSpc>
              <a:buFont typeface="Calibri" pitchFamily="34" charset="0"/>
              <a:buChar char="‐"/>
            </a:pPr>
            <a:endParaRPr lang="pt-PT" sz="2200" dirty="0"/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 smtClean="0"/>
              <a:t>da aquisição </a:t>
            </a:r>
            <a:r>
              <a:rPr lang="pt-PT" sz="2200" dirty="0"/>
              <a:t>de estátuas gregas</a:t>
            </a:r>
            <a:r>
              <a:rPr lang="pt-PT" sz="2200" dirty="0" smtClean="0"/>
              <a:t>;</a:t>
            </a:r>
          </a:p>
          <a:p>
            <a:pPr marL="269875" indent="-182563">
              <a:lnSpc>
                <a:spcPts val="1500"/>
              </a:lnSpc>
              <a:buFont typeface="Calibri" pitchFamily="34" charset="0"/>
              <a:buChar char="‐"/>
            </a:pPr>
            <a:endParaRPr lang="pt-PT" sz="2200" dirty="0"/>
          </a:p>
          <a:p>
            <a:pPr marL="269875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200" dirty="0" smtClean="0"/>
              <a:t>de encomendas </a:t>
            </a:r>
            <a:r>
              <a:rPr lang="pt-PT" sz="2200" dirty="0"/>
              <a:t>de cópias sucessivas, através das quais podemos conhecer o que eram os originais gregos destruídos ou perdidos. </a:t>
            </a:r>
          </a:p>
        </p:txBody>
      </p:sp>
      <p:sp>
        <p:nvSpPr>
          <p:cNvPr id="4" name="Horizontal Scroll 3"/>
          <p:cNvSpPr/>
          <p:nvPr/>
        </p:nvSpPr>
        <p:spPr>
          <a:xfrm rot="21540000">
            <a:off x="259753" y="82955"/>
            <a:ext cx="7408050" cy="1008112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fixação de modelos arquitetónicos e escultóricos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941" y="730484"/>
            <a:ext cx="4195719" cy="5837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Snip Single Corner Rectangle 6"/>
          <p:cNvSpPr/>
          <p:nvPr/>
        </p:nvSpPr>
        <p:spPr>
          <a:xfrm>
            <a:off x="1763688" y="5517233"/>
            <a:ext cx="3502032" cy="936103"/>
          </a:xfrm>
          <a:prstGeom prst="snip1Rect">
            <a:avLst>
              <a:gd name="adj" fmla="val 253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44000" tIns="0" bIns="864000" rtlCol="0" anchor="t" anchorCtr="0"/>
          <a:lstStyle/>
          <a:p>
            <a:pPr>
              <a:lnSpc>
                <a:spcPts val="1900"/>
              </a:lnSpc>
              <a:buFont typeface="Arial" charset="0"/>
              <a:buNone/>
            </a:pPr>
            <a:r>
              <a:rPr lang="pt-PT" b="1" i="1" dirty="0">
                <a:solidFill>
                  <a:schemeClr val="tx1"/>
                </a:solidFill>
              </a:rPr>
              <a:t>O Discóbolo</a:t>
            </a:r>
            <a:r>
              <a:rPr lang="pt-PT" b="1" dirty="0">
                <a:solidFill>
                  <a:schemeClr val="tx1"/>
                </a:solidFill>
              </a:rPr>
              <a:t>, Míron</a:t>
            </a:r>
            <a:r>
              <a:rPr lang="pt-PT" b="1" dirty="0" smtClean="0">
                <a:solidFill>
                  <a:schemeClr val="tx1"/>
                </a:solidFill>
              </a:rPr>
              <a:t>.</a:t>
            </a:r>
          </a:p>
          <a:p>
            <a:pPr>
              <a:lnSpc>
                <a:spcPts val="1900"/>
              </a:lnSpc>
            </a:pPr>
            <a:r>
              <a:rPr lang="pt-PT" sz="1900" dirty="0"/>
              <a:t>Cópia romana, em mármore, do original grego, feito em bronze.</a:t>
            </a:r>
          </a:p>
          <a:p>
            <a:pPr>
              <a:lnSpc>
                <a:spcPts val="1900"/>
              </a:lnSpc>
              <a:buFont typeface="Arial" charset="0"/>
              <a:buNone/>
            </a:pPr>
            <a:endParaRPr lang="pt-P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765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1" y="1196752"/>
            <a:ext cx="4192313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None/>
            </a:pPr>
            <a:r>
              <a:rPr lang="pt-PT" sz="2200" dirty="0"/>
              <a:t>A escultura revelou a sua individualidade e originalidade através do retrato, que se</a:t>
            </a:r>
            <a:r>
              <a:rPr lang="pt-PT" sz="2200" dirty="0" smtClean="0"/>
              <a:t>:</a:t>
            </a:r>
          </a:p>
          <a:p>
            <a:pPr>
              <a:lnSpc>
                <a:spcPts val="1500"/>
              </a:lnSpc>
              <a:buFont typeface="Arial" charset="0"/>
              <a:buNone/>
            </a:pPr>
            <a:endParaRPr lang="pt-PT" sz="2200" dirty="0"/>
          </a:p>
          <a:p>
            <a:pPr marL="269875" indent="-182563">
              <a:buFont typeface="Calibri" pitchFamily="34" charset="0"/>
              <a:buChar char="‐"/>
            </a:pPr>
            <a:r>
              <a:rPr lang="pt-PT" sz="2200" dirty="0"/>
              <a:t>caracteriza pelo realismo das </a:t>
            </a:r>
            <a:r>
              <a:rPr lang="pt-PT" sz="2200" dirty="0" smtClean="0"/>
              <a:t>figuras;</a:t>
            </a:r>
          </a:p>
          <a:p>
            <a:pPr marL="269875" indent="-182563">
              <a:lnSpc>
                <a:spcPts val="1500"/>
              </a:lnSpc>
              <a:buFont typeface="Calibri" pitchFamily="34" charset="0"/>
              <a:buChar char="‐"/>
            </a:pPr>
            <a:endParaRPr lang="pt-PT" sz="2200" dirty="0"/>
          </a:p>
          <a:p>
            <a:pPr marL="269875" indent="-182563">
              <a:buFont typeface="Calibri" pitchFamily="34" charset="0"/>
              <a:buChar char="‐"/>
            </a:pPr>
            <a:r>
              <a:rPr lang="pt-PT" sz="2200" dirty="0"/>
              <a:t>define pelos pormenores:</a:t>
            </a:r>
          </a:p>
          <a:p>
            <a:pPr marL="727075" lvl="1" indent="-182563">
              <a:buFont typeface="Calibri" pitchFamily="34" charset="0"/>
              <a:buChar char="‐"/>
            </a:pPr>
            <a:r>
              <a:rPr lang="pt-PT" sz="2200" dirty="0"/>
              <a:t>expressão do rosto;</a:t>
            </a:r>
          </a:p>
          <a:p>
            <a:pPr marL="727075" lvl="1" indent="-182563">
              <a:buFont typeface="Calibri" pitchFamily="34" charset="0"/>
              <a:buChar char="‐"/>
            </a:pPr>
            <a:r>
              <a:rPr lang="pt-PT" sz="2200" dirty="0"/>
              <a:t>penteados típicos de uma época;</a:t>
            </a:r>
          </a:p>
          <a:p>
            <a:pPr marL="727075" lvl="1" indent="-182563">
              <a:buFont typeface="Calibri" pitchFamily="34" charset="0"/>
              <a:buChar char="‐"/>
            </a:pPr>
            <a:r>
              <a:rPr lang="pt-PT" sz="2200" dirty="0"/>
              <a:t>traços fisionómicos.</a:t>
            </a:r>
          </a:p>
        </p:txBody>
      </p:sp>
      <p:pic>
        <p:nvPicPr>
          <p:cNvPr id="6" name="Imagem 3" descr="C8335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71825" y="588139"/>
            <a:ext cx="4435574" cy="5963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Horizontal Scroll 3"/>
          <p:cNvSpPr/>
          <p:nvPr/>
        </p:nvSpPr>
        <p:spPr>
          <a:xfrm rot="21540000">
            <a:off x="259753" y="82955"/>
            <a:ext cx="7408050" cy="1008112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fixação de modelos arquitetónicos e escultóricos</a:t>
            </a:r>
          </a:p>
        </p:txBody>
      </p:sp>
      <p:sp>
        <p:nvSpPr>
          <p:cNvPr id="8" name="Snip Single Corner Rectangle 7"/>
          <p:cNvSpPr/>
          <p:nvPr/>
        </p:nvSpPr>
        <p:spPr>
          <a:xfrm>
            <a:off x="4499993" y="6093296"/>
            <a:ext cx="4222112" cy="360040"/>
          </a:xfrm>
          <a:prstGeom prst="snip1Rect">
            <a:avLst>
              <a:gd name="adj" fmla="val 47953"/>
            </a:avLst>
          </a:prstGeom>
          <a:gradFill>
            <a:gsLst>
              <a:gs pos="0">
                <a:srgbClr val="008080"/>
              </a:gs>
              <a:gs pos="60000">
                <a:srgbClr val="339966"/>
              </a:gs>
              <a:gs pos="100000">
                <a:srgbClr val="9FFFCF"/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Museu Nacional de Arqueologia, </a:t>
            </a:r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Portugal.</a:t>
            </a:r>
            <a:endParaRPr lang="pt-P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088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25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1" y="1196752"/>
            <a:ext cx="39191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None/>
            </a:pPr>
            <a:r>
              <a:rPr lang="pt-PT" sz="2200" dirty="0"/>
              <a:t>A representação escultórica do imperador tinha um caráter mais idealizado, misto de divindade e humanidade.</a:t>
            </a:r>
          </a:p>
          <a:p>
            <a:pPr>
              <a:buFont typeface="Arial" charset="0"/>
              <a:buNone/>
            </a:pPr>
            <a:endParaRPr lang="pt-PT" sz="2200" dirty="0"/>
          </a:p>
          <a:p>
            <a:pPr>
              <a:buFont typeface="Arial" charset="0"/>
              <a:buNone/>
            </a:pPr>
            <a:r>
              <a:rPr lang="pt-PT" sz="2200" dirty="0"/>
              <a:t>A representação do imperador a cavalo (estátua equestre) foi inovadora.</a:t>
            </a:r>
          </a:p>
        </p:txBody>
      </p:sp>
      <p:pic>
        <p:nvPicPr>
          <p:cNvPr id="6" name="Imagem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97720" y="932675"/>
            <a:ext cx="3525772" cy="5619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Horizontal Scroll 3"/>
          <p:cNvSpPr/>
          <p:nvPr/>
        </p:nvSpPr>
        <p:spPr>
          <a:xfrm rot="21540000">
            <a:off x="259753" y="82955"/>
            <a:ext cx="7408050" cy="1008112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fixação de modelos arquitetónicos e escultóricos</a:t>
            </a:r>
          </a:p>
        </p:txBody>
      </p:sp>
      <p:sp>
        <p:nvSpPr>
          <p:cNvPr id="8" name="Snip Single Corner Rectangle 7"/>
          <p:cNvSpPr/>
          <p:nvPr/>
        </p:nvSpPr>
        <p:spPr>
          <a:xfrm>
            <a:off x="2275667" y="5373216"/>
            <a:ext cx="3646048" cy="360040"/>
          </a:xfrm>
          <a:prstGeom prst="snip1Rect">
            <a:avLst>
              <a:gd name="adj" fmla="val 47953"/>
            </a:avLst>
          </a:prstGeom>
          <a:gradFill>
            <a:gsLst>
              <a:gs pos="0">
                <a:srgbClr val="008080"/>
              </a:gs>
              <a:gs pos="60000">
                <a:srgbClr val="339966"/>
              </a:gs>
              <a:gs pos="100000">
                <a:srgbClr val="9FFFCF"/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tIns="0" bIns="72000" rtlCol="0" anchor="t" anchorCtr="0"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Estátua equestre de Marco </a:t>
            </a:r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Aurélio.</a:t>
            </a:r>
            <a:endParaRPr lang="pt-P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054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1" y="1196752"/>
            <a:ext cx="37842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None/>
            </a:pPr>
            <a:r>
              <a:rPr lang="pt-PT" sz="2200" dirty="0"/>
              <a:t>Os arcos de triunfo e as colunas honoríficas eram obras que tinham fins comemorativos e propagandísticos, destinados a enaltecer o Império e os seus feitos.</a:t>
            </a:r>
          </a:p>
        </p:txBody>
      </p:sp>
      <p:pic>
        <p:nvPicPr>
          <p:cNvPr id="7" name="Imagem 3" descr="archconstantine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/>
          <a:srcRect l="9816" r="18742"/>
          <a:stretch/>
        </p:blipFill>
        <p:spPr bwMode="auto">
          <a:xfrm>
            <a:off x="4468633" y="601967"/>
            <a:ext cx="4341411" cy="5957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Horizontal Scroll 3"/>
          <p:cNvSpPr/>
          <p:nvPr/>
        </p:nvSpPr>
        <p:spPr>
          <a:xfrm rot="21540000">
            <a:off x="259753" y="82955"/>
            <a:ext cx="7408050" cy="1008112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afirmação imperial de uma cultura urbana pragmática: a fixação de modelos arquitetónicos e escultóricos</a:t>
            </a:r>
          </a:p>
        </p:txBody>
      </p:sp>
      <p:sp>
        <p:nvSpPr>
          <p:cNvPr id="8" name="Snip Single Corner Rectangle 7"/>
          <p:cNvSpPr/>
          <p:nvPr/>
        </p:nvSpPr>
        <p:spPr>
          <a:xfrm>
            <a:off x="251520" y="4797152"/>
            <a:ext cx="4217113" cy="1656184"/>
          </a:xfrm>
          <a:prstGeom prst="snip1Rect">
            <a:avLst>
              <a:gd name="adj" fmla="val 1355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tIns="0" bIns="72000" rtlCol="0" anchor="t" anchorCtr="0"/>
          <a:lstStyle/>
          <a:p>
            <a:pPr>
              <a:lnSpc>
                <a:spcPts val="1900"/>
              </a:lnSpc>
              <a:buFont typeface="Arial" charset="0"/>
              <a:buNone/>
            </a:pPr>
            <a:r>
              <a:rPr lang="pt-PT" b="1" dirty="0">
                <a:solidFill>
                  <a:schemeClr val="tx1"/>
                </a:solidFill>
              </a:rPr>
              <a:t>Arco de </a:t>
            </a:r>
            <a:r>
              <a:rPr lang="pt-PT" b="1" dirty="0" smtClean="0">
                <a:solidFill>
                  <a:schemeClr val="tx1"/>
                </a:solidFill>
              </a:rPr>
              <a:t>Constantino (</a:t>
            </a:r>
            <a:r>
              <a:rPr lang="pt-PT" b="1" i="1" dirty="0" err="1" smtClean="0">
                <a:solidFill>
                  <a:schemeClr val="tx1"/>
                </a:solidFill>
              </a:rPr>
              <a:t>Arcus</a:t>
            </a:r>
            <a:r>
              <a:rPr lang="pt-PT" b="1" i="1" dirty="0" smtClean="0">
                <a:solidFill>
                  <a:schemeClr val="tx1"/>
                </a:solidFill>
              </a:rPr>
              <a:t> </a:t>
            </a:r>
            <a:r>
              <a:rPr lang="pt-PT" b="1" i="1" dirty="0" err="1">
                <a:solidFill>
                  <a:schemeClr val="tx1"/>
                </a:solidFill>
              </a:rPr>
              <a:t>Constantini</a:t>
            </a:r>
            <a:r>
              <a:rPr lang="pt-PT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ts val="1900"/>
              </a:lnSpc>
              <a:buFont typeface="Arial" charset="0"/>
              <a:buNone/>
            </a:pPr>
            <a:r>
              <a:rPr lang="en-GB" dirty="0" err="1"/>
              <a:t>Dedicado</a:t>
            </a:r>
            <a:r>
              <a:rPr lang="en-GB" dirty="0"/>
              <a:t> </a:t>
            </a:r>
            <a:r>
              <a:rPr lang="en-GB" dirty="0" err="1"/>
              <a:t>pelo</a:t>
            </a:r>
            <a:r>
              <a:rPr lang="en-GB" dirty="0"/>
              <a:t> </a:t>
            </a:r>
            <a:r>
              <a:rPr lang="en-GB" dirty="0" err="1"/>
              <a:t>Senado</a:t>
            </a:r>
            <a:r>
              <a:rPr lang="en-GB" dirty="0"/>
              <a:t> </a:t>
            </a:r>
            <a:r>
              <a:rPr lang="en-GB" dirty="0" err="1"/>
              <a:t>em</a:t>
            </a:r>
            <a:r>
              <a:rPr lang="en-GB" dirty="0"/>
              <a:t> 315 </a:t>
            </a:r>
            <a:r>
              <a:rPr lang="en-GB" dirty="0" err="1"/>
              <a:t>a.C</a:t>
            </a:r>
            <a:r>
              <a:rPr lang="en-GB" dirty="0"/>
              <a:t>., </a:t>
            </a:r>
            <a:r>
              <a:rPr lang="en-GB" dirty="0" err="1"/>
              <a:t>pelo</a:t>
            </a:r>
            <a:r>
              <a:rPr lang="en-GB" dirty="0"/>
              <a:t> </a:t>
            </a:r>
            <a:r>
              <a:rPr lang="en-GB" dirty="0" err="1"/>
              <a:t>décimo</a:t>
            </a:r>
            <a:r>
              <a:rPr lang="en-GB" dirty="0"/>
              <a:t> </a:t>
            </a:r>
            <a:r>
              <a:rPr lang="en-GB" dirty="0" err="1" smtClean="0"/>
              <a:t>aniversário</a:t>
            </a:r>
            <a:r>
              <a:rPr lang="en-GB" dirty="0" smtClean="0"/>
              <a:t> </a:t>
            </a:r>
            <a:r>
              <a:rPr lang="en-GB" sz="1300" dirty="0" smtClean="0"/>
              <a:t>(</a:t>
            </a:r>
            <a:r>
              <a:rPr lang="en-GB" sz="1300" i="1" dirty="0" err="1" smtClean="0"/>
              <a:t>decennalia</a:t>
            </a:r>
            <a:r>
              <a:rPr lang="en-GB" sz="1300" dirty="0"/>
              <a:t>) </a:t>
            </a:r>
            <a:r>
              <a:rPr lang="en-GB" sz="1300" dirty="0" smtClean="0"/>
              <a:t>, </a:t>
            </a:r>
            <a:r>
              <a:rPr lang="en-GB" dirty="0" err="1" smtClean="0"/>
              <a:t>comemorou</a:t>
            </a:r>
            <a:r>
              <a:rPr lang="en-GB" dirty="0" smtClean="0"/>
              <a:t> </a:t>
            </a:r>
            <a:r>
              <a:rPr lang="en-GB" dirty="0"/>
              <a:t>a </a:t>
            </a:r>
            <a:r>
              <a:rPr lang="en-GB" dirty="0" err="1"/>
              <a:t>vitória</a:t>
            </a:r>
            <a:r>
              <a:rPr lang="en-GB" dirty="0"/>
              <a:t> de </a:t>
            </a:r>
            <a:r>
              <a:rPr lang="en-GB" dirty="0" err="1"/>
              <a:t>Constantino</a:t>
            </a:r>
            <a:r>
              <a:rPr lang="en-GB" dirty="0"/>
              <a:t> </a:t>
            </a:r>
            <a:r>
              <a:rPr lang="en-GB" dirty="0" err="1"/>
              <a:t>sobre</a:t>
            </a:r>
            <a:r>
              <a:rPr lang="en-GB" dirty="0"/>
              <a:t> o </a:t>
            </a:r>
            <a:r>
              <a:rPr lang="en-GB" dirty="0" err="1"/>
              <a:t>seu</a:t>
            </a:r>
            <a:r>
              <a:rPr lang="en-GB" dirty="0"/>
              <a:t> rival </a:t>
            </a:r>
            <a:r>
              <a:rPr lang="en-GB" dirty="0" err="1"/>
              <a:t>Maxêncio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batalha</a:t>
            </a:r>
            <a:r>
              <a:rPr lang="en-GB" dirty="0"/>
              <a:t> da </a:t>
            </a:r>
            <a:r>
              <a:rPr lang="en-GB" dirty="0" err="1"/>
              <a:t>ponte</a:t>
            </a:r>
            <a:r>
              <a:rPr lang="en-GB" dirty="0"/>
              <a:t> </a:t>
            </a:r>
            <a:r>
              <a:rPr lang="en-GB" dirty="0" err="1"/>
              <a:t>Milvia</a:t>
            </a:r>
            <a:r>
              <a:rPr lang="en-GB" dirty="0"/>
              <a:t>, no </a:t>
            </a:r>
            <a:r>
              <a:rPr lang="en-GB" dirty="0" err="1"/>
              <a:t>ano</a:t>
            </a:r>
            <a:r>
              <a:rPr lang="en-GB" dirty="0"/>
              <a:t> 312 </a:t>
            </a:r>
            <a:r>
              <a:rPr lang="en-GB" dirty="0" err="1"/>
              <a:t>a.C</a:t>
            </a:r>
            <a:r>
              <a:rPr lang="en-GB" dirty="0"/>
              <a:t>.</a:t>
            </a:r>
          </a:p>
          <a:p>
            <a:pPr>
              <a:lnSpc>
                <a:spcPts val="1900"/>
              </a:lnSpc>
              <a:buFont typeface="Arial" charset="0"/>
              <a:buNone/>
            </a:pPr>
            <a:endParaRPr lang="pt-P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271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88160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1941</TotalTime>
  <Words>1593</Words>
  <Application>Microsoft Office PowerPoint</Application>
  <PresentationFormat>On-screen Show (4:3)</PresentationFormat>
  <Paragraphs>165</Paragraphs>
  <Slides>19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zcochofel</dc:creator>
  <cp:lastModifiedBy>zcochofel</cp:lastModifiedBy>
  <cp:revision>156</cp:revision>
  <dcterms:created xsi:type="dcterms:W3CDTF">2013-02-20T14:16:43Z</dcterms:created>
  <dcterms:modified xsi:type="dcterms:W3CDTF">2013-06-21T15:59:58Z</dcterms:modified>
</cp:coreProperties>
</file>