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95" r:id="rId4"/>
    <p:sldId id="296" r:id="rId5"/>
    <p:sldId id="281" r:id="rId6"/>
    <p:sldId id="297" r:id="rId7"/>
    <p:sldId id="299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édio 4 - Destaqu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660"/>
  </p:normalViewPr>
  <p:slideViewPr>
    <p:cSldViewPr>
      <p:cViewPr varScale="1">
        <p:scale>
          <a:sx n="125" d="100"/>
          <a:sy n="125" d="100"/>
        </p:scale>
        <p:origin x="118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C5E05E-654A-4992-AF1C-4EB7E2ECF768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A117D-BEA5-4F76-8EA2-5DE9312DB208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4839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A117D-BEA5-4F76-8EA2-5DE9312DB208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35858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A117D-BEA5-4F76-8EA2-5DE9312DB208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8425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A117D-BEA5-4F76-8EA2-5DE9312DB208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21493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A117D-BEA5-4F76-8EA2-5DE9312DB208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72633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A117D-BEA5-4F76-8EA2-5DE9312DB208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20326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A117D-BEA5-4F76-8EA2-5DE9312DB208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36074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0A117D-BEA5-4F76-8EA2-5DE9312DB208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915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0129990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239962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0685053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029020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427784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340783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700766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802874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4823876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1841193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724107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267586-0704-445C-912B-1F3B75E32205}" type="datetimeFigureOut">
              <a:rPr lang="pt-PT" smtClean="0"/>
              <a:pPr/>
              <a:t>17-07-2014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443B3-F635-4B09-BF1F-DF2DE6A81F2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45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8640"/>
            <a:ext cx="2995535" cy="1872208"/>
          </a:xfrm>
          <a:prstGeom prst="rect">
            <a:avLst/>
          </a:prstGeom>
        </p:spPr>
      </p:pic>
      <p:sp>
        <p:nvSpPr>
          <p:cNvPr id="4" name="TextBox 8"/>
          <p:cNvSpPr txBox="1"/>
          <p:nvPr/>
        </p:nvSpPr>
        <p:spPr>
          <a:xfrm>
            <a:off x="1187624" y="2083434"/>
            <a:ext cx="769537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’S GENITIVE /  POSSESSIVE CASE </a:t>
            </a:r>
            <a:endParaRPr lang="pt-PT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Light" pitchFamily="34" charset="0"/>
            </a:endParaRPr>
          </a:p>
        </p:txBody>
      </p:sp>
      <p:sp>
        <p:nvSpPr>
          <p:cNvPr id="5" name="TextBox 9"/>
          <p:cNvSpPr txBox="1"/>
          <p:nvPr/>
        </p:nvSpPr>
        <p:spPr>
          <a:xfrm>
            <a:off x="2442561" y="4931876"/>
            <a:ext cx="5399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Unit 4.5. Inclusion Works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2267744" y="6309320"/>
            <a:ext cx="6048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Teresa Pinto de Almeida </a:t>
            </a:r>
            <a:r>
              <a:rPr lang="pt-PT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 </a:t>
            </a:r>
            <a:r>
              <a:rPr lang="pt-PT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Paula M. Araújo</a:t>
            </a:r>
            <a:r>
              <a:rPr lang="pt-PT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▪ </a:t>
            </a:r>
            <a:r>
              <a:rPr lang="pt-PT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Telma Coelho de Sousa </a:t>
            </a:r>
            <a:endParaRPr lang="pt-PT" sz="1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Semibold" pitchFamily="34" charset="0"/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2445831" y="4474638"/>
            <a:ext cx="53995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X</a:t>
            </a:r>
            <a:r>
              <a:rPr lang="en-US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PLORE 11</a:t>
            </a:r>
          </a:p>
        </p:txBody>
      </p:sp>
    </p:spTree>
    <p:extLst>
      <p:ext uri="{BB962C8B-B14F-4D97-AF65-F5344CB8AC3E}">
        <p14:creationId xmlns:p14="http://schemas.microsoft.com/office/powerpoint/2010/main" val="27030244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477000"/>
            <a:ext cx="880941" cy="288000"/>
          </a:xfrm>
          <a:prstGeom prst="rect">
            <a:avLst/>
          </a:prstGeom>
        </p:spPr>
      </p:pic>
      <p:sp>
        <p:nvSpPr>
          <p:cNvPr id="8" name="TextBox 5"/>
          <p:cNvSpPr txBox="1"/>
          <p:nvPr/>
        </p:nvSpPr>
        <p:spPr>
          <a:xfrm>
            <a:off x="0" y="6525345"/>
            <a:ext cx="4932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Teresa Pinto de Almeida </a:t>
            </a:r>
            <a:r>
              <a:rPr lang="pt-PT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</a:t>
            </a:r>
            <a:r>
              <a:rPr lang="pt-P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Paula M. Araújo </a:t>
            </a:r>
            <a:r>
              <a:rPr lang="pt-PT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</a:t>
            </a:r>
            <a:r>
              <a:rPr lang="pt-P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Telma Coelho de Sousa </a:t>
            </a:r>
            <a:endParaRPr lang="pt-PT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Semibold" pitchFamily="34" charset="0"/>
            </a:endParaRPr>
          </a:p>
        </p:txBody>
      </p:sp>
      <p:sp>
        <p:nvSpPr>
          <p:cNvPr id="15" name="Rectângulo 14"/>
          <p:cNvSpPr/>
          <p:nvPr/>
        </p:nvSpPr>
        <p:spPr>
          <a:xfrm rot="570273">
            <a:off x="2754662" y="3023010"/>
            <a:ext cx="496353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Date steals </a:t>
            </a:r>
            <a:r>
              <a:rPr lang="en-US" sz="3200" b="1" dirty="0" smtClean="0">
                <a:solidFill>
                  <a:srgbClr val="FFFF00"/>
                </a:solidFill>
                <a:latin typeface="Aharoni" pitchFamily="2" charset="-79"/>
                <a:cs typeface="Aharoni" pitchFamily="2" charset="-79"/>
              </a:rPr>
              <a:t>girl’s phone </a:t>
            </a:r>
            <a:r>
              <a:rPr lang="en-US" sz="3200" b="1" dirty="0" smtClean="0">
                <a:latin typeface="Aharoni" pitchFamily="2" charset="-79"/>
                <a:cs typeface="Aharoni" pitchFamily="2" charset="-79"/>
              </a:rPr>
              <a:t>after she rejects him</a:t>
            </a:r>
          </a:p>
        </p:txBody>
      </p:sp>
      <p:sp>
        <p:nvSpPr>
          <p:cNvPr id="9" name="Rectângulo 8"/>
          <p:cNvSpPr/>
          <p:nvPr/>
        </p:nvSpPr>
        <p:spPr>
          <a:xfrm rot="21223920">
            <a:off x="728295" y="4415640"/>
            <a:ext cx="470992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FF00"/>
                </a:solidFill>
              </a:rPr>
              <a:t>Officers’ accounts </a:t>
            </a:r>
            <a:r>
              <a:rPr lang="en-US" sz="3200" b="1" dirty="0" smtClean="0"/>
              <a:t>of racial incident were changed </a:t>
            </a:r>
          </a:p>
        </p:txBody>
      </p:sp>
      <p:sp>
        <p:nvSpPr>
          <p:cNvPr id="6" name="Rectângulo 10"/>
          <p:cNvSpPr/>
          <p:nvPr/>
        </p:nvSpPr>
        <p:spPr>
          <a:xfrm>
            <a:off x="179511" y="188640"/>
            <a:ext cx="6552729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Times New Roman" pitchFamily="18" charset="0"/>
                <a:cs typeface="Calibri" pitchFamily="34" charset="0"/>
              </a:rPr>
              <a:t>Newspaper Headlines</a:t>
            </a:r>
          </a:p>
        </p:txBody>
      </p:sp>
      <p:sp>
        <p:nvSpPr>
          <p:cNvPr id="10" name="Rectângulo 14"/>
          <p:cNvSpPr/>
          <p:nvPr/>
        </p:nvSpPr>
        <p:spPr>
          <a:xfrm rot="20994551">
            <a:off x="3267078" y="5298025"/>
            <a:ext cx="52450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FF00"/>
                </a:solidFill>
              </a:rPr>
              <a:t>Today’s  news </a:t>
            </a:r>
            <a:r>
              <a:rPr lang="en-US" sz="3600" b="1" dirty="0" smtClean="0"/>
              <a:t>on inclusion 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9043" y="1220267"/>
            <a:ext cx="5220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/>
              <a:t>Prince </a:t>
            </a:r>
            <a:r>
              <a:rPr lang="en-US" sz="3600" b="1" dirty="0" smtClean="0">
                <a:solidFill>
                  <a:srgbClr val="FFFF00"/>
                </a:solidFill>
              </a:rPr>
              <a:t>Charles’s press staff </a:t>
            </a:r>
            <a:r>
              <a:rPr lang="en-US" sz="3600" b="1" dirty="0" smtClean="0"/>
              <a:t>merging with the </a:t>
            </a:r>
            <a:r>
              <a:rPr lang="en-US" sz="3600" b="1" dirty="0" smtClean="0">
                <a:solidFill>
                  <a:srgbClr val="FFFF00"/>
                </a:solidFill>
              </a:rPr>
              <a:t>queen’s</a:t>
            </a:r>
            <a:endParaRPr lang="en-US" dirty="0"/>
          </a:p>
        </p:txBody>
      </p:sp>
      <p:sp>
        <p:nvSpPr>
          <p:cNvPr id="12" name="Rectângulo 14"/>
          <p:cNvSpPr/>
          <p:nvPr/>
        </p:nvSpPr>
        <p:spPr>
          <a:xfrm rot="20992867">
            <a:off x="5754528" y="2219285"/>
            <a:ext cx="27074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FF00"/>
                </a:solidFill>
              </a:rPr>
              <a:t> Japan’s idols</a:t>
            </a:r>
          </a:p>
        </p:txBody>
      </p:sp>
    </p:spTree>
    <p:extLst>
      <p:ext uri="{BB962C8B-B14F-4D97-AF65-F5344CB8AC3E}">
        <p14:creationId xmlns:p14="http://schemas.microsoft.com/office/powerpoint/2010/main" val="19833534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477000"/>
            <a:ext cx="880941" cy="288000"/>
          </a:xfrm>
          <a:prstGeom prst="rect">
            <a:avLst/>
          </a:prstGeom>
        </p:spPr>
      </p:pic>
      <p:sp>
        <p:nvSpPr>
          <p:cNvPr id="8" name="TextBox 5"/>
          <p:cNvSpPr txBox="1"/>
          <p:nvPr/>
        </p:nvSpPr>
        <p:spPr>
          <a:xfrm>
            <a:off x="0" y="6525345"/>
            <a:ext cx="4932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Teresa Pinto de Almeida </a:t>
            </a:r>
            <a:r>
              <a:rPr lang="pt-PT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</a:t>
            </a:r>
            <a:r>
              <a:rPr lang="pt-P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Paula M. Araújo </a:t>
            </a:r>
            <a:r>
              <a:rPr lang="pt-PT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</a:t>
            </a:r>
            <a:r>
              <a:rPr lang="pt-P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Telma Coelho de Sousa </a:t>
            </a:r>
            <a:endParaRPr lang="pt-PT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Semibold" pitchFamily="34" charset="0"/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323528" y="188640"/>
            <a:ext cx="6984776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’S GENITIVE </a:t>
            </a:r>
            <a:endParaRPr lang="en-US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79512" y="1045760"/>
            <a:ext cx="8784976" cy="5047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The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</a:t>
            </a:r>
            <a:r>
              <a:rPr lang="pt-P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’s genitive 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is mainly used to show possession of things by people,  and family  relationships.</a:t>
            </a:r>
          </a:p>
          <a:p>
            <a:endParaRPr lang="pt-PT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Light" pitchFamily="34" charset="0"/>
            </a:endParaRPr>
          </a:p>
          <a:p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RULES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</a:t>
            </a:r>
            <a:r>
              <a:rPr lang="pt-PT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’s 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to singular nouns: </a:t>
            </a:r>
            <a:r>
              <a:rPr lang="pt-P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girl’s phone</a:t>
            </a:r>
          </a:p>
          <a:p>
            <a:pPr>
              <a:lnSpc>
                <a:spcPct val="150000"/>
              </a:lnSpc>
              <a:buFontTx/>
              <a:buChar char="-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</a:t>
            </a:r>
            <a:r>
              <a:rPr lang="pt-PT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 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only to plural nouns ending in -s: </a:t>
            </a:r>
            <a:r>
              <a:rPr lang="pt-PT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officers</a:t>
            </a:r>
            <a:r>
              <a:rPr lang="pt-P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 </a:t>
            </a:r>
            <a:r>
              <a:rPr lang="pt-PT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accounts</a:t>
            </a:r>
            <a:endParaRPr lang="pt-PT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Light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names ending in </a:t>
            </a:r>
            <a:r>
              <a:rPr lang="pt-P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s 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there is a choice: </a:t>
            </a:r>
            <a:r>
              <a:rPr lang="pt-P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either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add an </a:t>
            </a:r>
            <a:r>
              <a:rPr lang="pt-PT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apostrophe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– </a:t>
            </a:r>
            <a:r>
              <a:rPr lang="en-US" sz="2800" b="1" dirty="0" smtClean="0">
                <a:solidFill>
                  <a:srgbClr val="FFFF00"/>
                </a:solidFill>
              </a:rPr>
              <a:t>Charles’ press staff </a:t>
            </a:r>
            <a:r>
              <a:rPr lang="en-US" sz="2800" b="1" dirty="0" smtClean="0">
                <a:solidFill>
                  <a:schemeClr val="bg1"/>
                </a:solidFill>
              </a:rPr>
              <a:t>– or add </a:t>
            </a: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an apostrophe+s: </a:t>
            </a:r>
            <a:r>
              <a:rPr lang="en-US" sz="2800" b="1" dirty="0" smtClean="0">
                <a:solidFill>
                  <a:srgbClr val="FFFF00"/>
                </a:solidFill>
              </a:rPr>
              <a:t>Charles’s press staff</a:t>
            </a:r>
            <a:endParaRPr lang="pt-PT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3534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477000"/>
            <a:ext cx="880941" cy="288000"/>
          </a:xfrm>
          <a:prstGeom prst="rect">
            <a:avLst/>
          </a:prstGeom>
        </p:spPr>
      </p:pic>
      <p:sp>
        <p:nvSpPr>
          <p:cNvPr id="8" name="TextBox 5"/>
          <p:cNvSpPr txBox="1"/>
          <p:nvPr/>
        </p:nvSpPr>
        <p:spPr>
          <a:xfrm>
            <a:off x="0" y="6525345"/>
            <a:ext cx="4932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Teresa Pinto de Almeida </a:t>
            </a:r>
            <a:r>
              <a:rPr lang="pt-PT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</a:t>
            </a:r>
            <a:r>
              <a:rPr lang="pt-P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Paula M. Araújo </a:t>
            </a:r>
            <a:r>
              <a:rPr lang="pt-PT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</a:t>
            </a:r>
            <a:r>
              <a:rPr lang="pt-PT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Telma Coelho de Sousa </a:t>
            </a:r>
            <a:endParaRPr lang="pt-PT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Semibold" pitchFamily="34" charset="0"/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323528" y="188640"/>
            <a:ext cx="6984776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P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’S GENITIVE </a:t>
            </a:r>
            <a:endParaRPr lang="en-US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Times New Roman" pitchFamily="18" charset="0"/>
              <a:cs typeface="Calibri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1520" y="692696"/>
            <a:ext cx="8712968" cy="526297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Cities, countries and nationalities sometimes take the genitive:</a:t>
            </a:r>
            <a:r>
              <a:rPr lang="pt-P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Japan</a:t>
            </a:r>
            <a:r>
              <a:rPr lang="pt-PT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’s</a:t>
            </a:r>
            <a:r>
              <a:rPr lang="pt-P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idol</a:t>
            </a:r>
          </a:p>
          <a:p>
            <a:endParaRPr lang="pt-PT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Light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</a:t>
            </a:r>
            <a:r>
              <a:rPr lang="pt-PT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The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genitive is often used with time </a:t>
            </a:r>
            <a:r>
              <a:rPr lang="pt-PT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expressions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: </a:t>
            </a:r>
            <a:r>
              <a:rPr lang="pt-PT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Today’s</a:t>
            </a:r>
            <a:r>
              <a:rPr lang="pt-P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</a:t>
            </a:r>
            <a:r>
              <a:rPr lang="pt-PT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news</a:t>
            </a:r>
            <a:endParaRPr lang="pt-PT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Light" pitchFamily="34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pt-P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A special use of </a:t>
            </a:r>
            <a:r>
              <a:rPr lang="pt-P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’s 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is to refer to someone’s home, a shop name or a place name: </a:t>
            </a:r>
            <a:r>
              <a:rPr lang="pt-PT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my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</a:t>
            </a:r>
            <a:r>
              <a:rPr lang="pt-P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father’s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, the </a:t>
            </a:r>
            <a:r>
              <a:rPr lang="pt-P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grocer’s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, </a:t>
            </a:r>
            <a:r>
              <a:rPr lang="pt-PT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the</a:t>
            </a:r>
            <a:r>
              <a:rPr lang="pt-PT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 </a:t>
            </a:r>
            <a:r>
              <a:rPr lang="pt-PT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doctor’s</a:t>
            </a:r>
          </a:p>
        </p:txBody>
      </p:sp>
    </p:spTree>
    <p:extLst>
      <p:ext uri="{BB962C8B-B14F-4D97-AF65-F5344CB8AC3E}">
        <p14:creationId xmlns:p14="http://schemas.microsoft.com/office/powerpoint/2010/main" val="19833534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2627784" y="2564904"/>
            <a:ext cx="55446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 Practise!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477000"/>
            <a:ext cx="880941" cy="288000"/>
          </a:xfrm>
          <a:prstGeom prst="rect">
            <a:avLst/>
          </a:prstGeom>
        </p:spPr>
      </p:pic>
      <p:sp>
        <p:nvSpPr>
          <p:cNvPr id="14" name="TextBox 5"/>
          <p:cNvSpPr txBox="1"/>
          <p:nvPr/>
        </p:nvSpPr>
        <p:spPr>
          <a:xfrm>
            <a:off x="0" y="6525345"/>
            <a:ext cx="4932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Teresa Pinto de Almeida </a:t>
            </a:r>
            <a:r>
              <a:rPr lang="en-GB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Paula M. </a:t>
            </a:r>
            <a:r>
              <a:rPr lang="en-GB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Araújo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</a:t>
            </a:r>
            <a:r>
              <a:rPr lang="en-GB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 </a:t>
            </a:r>
            <a:r>
              <a:rPr lang="en-GB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Telma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Coelho de Sousa </a:t>
            </a:r>
            <a:endParaRPr lang="en-GB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Semibold" pitchFamily="34" charset="0"/>
            </a:endParaRPr>
          </a:p>
        </p:txBody>
      </p:sp>
      <p:pic>
        <p:nvPicPr>
          <p:cNvPr id="2052" name="Picture 4" descr="C:\Users\mega\Pictures\Microsoft Clip Organizer\MM90030330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47664" y="2492896"/>
            <a:ext cx="864096" cy="9755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05986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971600" y="260648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these sentences from film reviews. 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the words in brackets to form the </a:t>
            </a:r>
            <a:r>
              <a:rPr lang="pt-P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’s </a:t>
            </a:r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genitive, whenever possible.</a:t>
            </a:r>
            <a:endParaRPr lang="en-GB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07504" y="1682702"/>
            <a:ext cx="86409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GB" sz="2800" b="1" dirty="0" smtClean="0"/>
              <a:t>1. </a:t>
            </a:r>
            <a:r>
              <a:rPr lang="en-US" sz="2800" dirty="0" smtClean="0"/>
              <a:t>As ever, _________________ (the world of Anderson) is created like the most magnificent ____________ (houses of dolls)</a:t>
            </a:r>
            <a:r>
              <a:rPr lang="en-GB" sz="2800" dirty="0" smtClean="0"/>
              <a:t>.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477000"/>
            <a:ext cx="880941" cy="288000"/>
          </a:xfrm>
          <a:prstGeom prst="rect">
            <a:avLst/>
          </a:prstGeom>
        </p:spPr>
      </p:pic>
      <p:sp>
        <p:nvSpPr>
          <p:cNvPr id="14" name="TextBox 5"/>
          <p:cNvSpPr txBox="1"/>
          <p:nvPr/>
        </p:nvSpPr>
        <p:spPr>
          <a:xfrm>
            <a:off x="0" y="6525345"/>
            <a:ext cx="4932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Teresa Pinto de Almeida</a:t>
            </a:r>
            <a:r>
              <a:rPr lang="en-GB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▪ 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Paula M. </a:t>
            </a:r>
            <a:r>
              <a:rPr lang="en-GB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Araújo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</a:t>
            </a:r>
            <a:r>
              <a:rPr lang="en-GB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Telma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Coelho de Sousa </a:t>
            </a:r>
            <a:endParaRPr lang="en-GB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Semibold" pitchFamily="34" charset="0"/>
            </a:endParaRPr>
          </a:p>
        </p:txBody>
      </p:sp>
      <p:pic>
        <p:nvPicPr>
          <p:cNvPr id="2052" name="Picture 4" descr="C:\Users\mega\Pictures\Microsoft Clip Organizer\MM90030330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720080" cy="812993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1808537" y="1656375"/>
            <a:ext cx="2952328" cy="605294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Anderson’s world</a:t>
            </a:r>
            <a:r>
              <a:rPr lang="en-GB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107504" y="3290747"/>
            <a:ext cx="8640960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GB" sz="2800" b="1" dirty="0" smtClean="0"/>
              <a:t>2. </a:t>
            </a:r>
            <a:r>
              <a:rPr lang="en-GB" sz="2800" dirty="0" smtClean="0"/>
              <a:t>This is ______________________________ (the documentary of </a:t>
            </a:r>
            <a:r>
              <a:rPr lang="en-US" sz="2800" dirty="0" smtClean="0"/>
              <a:t>James and Lovelace) about _____________________________ (the recovery of the musician </a:t>
            </a:r>
            <a:r>
              <a:rPr lang="en-US" sz="2800" dirty="0" err="1" smtClean="0"/>
              <a:t>Edwyn</a:t>
            </a:r>
            <a:r>
              <a:rPr lang="en-US" sz="2800" dirty="0" smtClean="0"/>
              <a:t> Collins) from a stroke.</a:t>
            </a:r>
            <a:r>
              <a:rPr lang="en-GB" sz="2800" dirty="0" smtClean="0"/>
              <a:t> 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107504" y="5445224"/>
            <a:ext cx="8640960" cy="1118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GB" sz="2800" b="1" dirty="0" smtClean="0"/>
              <a:t>3. </a:t>
            </a:r>
            <a:r>
              <a:rPr lang="en-GB" sz="2800" dirty="0" smtClean="0"/>
              <a:t>The same technique is used to present __________________ (the best careers of today).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5310186" y="2202796"/>
            <a:ext cx="2088232" cy="571823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GB" sz="2800" b="1" dirty="0" smtClean="0">
                <a:solidFill>
                  <a:srgbClr val="FFFF00"/>
                </a:solidFill>
              </a:rPr>
              <a:t>dolls’ houses  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2357858" y="3237648"/>
            <a:ext cx="5310486" cy="605294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James and Lovelace’s documentary</a:t>
            </a:r>
            <a:r>
              <a:rPr lang="en-GB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179512" y="4245760"/>
            <a:ext cx="5184576" cy="605294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musician </a:t>
            </a:r>
            <a:r>
              <a:rPr lang="en-US" sz="2800" b="1" dirty="0" err="1" smtClean="0">
                <a:solidFill>
                  <a:srgbClr val="FFFF00"/>
                </a:solidFill>
              </a:rPr>
              <a:t>Edwyn</a:t>
            </a:r>
            <a:r>
              <a:rPr lang="en-US" sz="2800" b="1" dirty="0" smtClean="0">
                <a:solidFill>
                  <a:srgbClr val="FFFF00"/>
                </a:solidFill>
              </a:rPr>
              <a:t> Collins’s recovery</a:t>
            </a:r>
            <a:r>
              <a:rPr lang="en-GB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218249" y="5911819"/>
            <a:ext cx="3129615" cy="605294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GB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today’s best careers </a:t>
            </a:r>
          </a:p>
        </p:txBody>
      </p:sp>
    </p:spTree>
    <p:extLst>
      <p:ext uri="{BB962C8B-B14F-4D97-AF65-F5344CB8AC3E}">
        <p14:creationId xmlns:p14="http://schemas.microsoft.com/office/powerpoint/2010/main" val="33705986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9" grpId="0" animBg="1"/>
      <p:bldP spid="17" grpId="0"/>
      <p:bldP spid="26" grpId="0"/>
      <p:bldP spid="30" grpId="0" animBg="1"/>
      <p:bldP spid="31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971600" y="260648"/>
            <a:ext cx="79928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Complete these sentences from film reviews. </a:t>
            </a: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the words in brackets to form the </a:t>
            </a:r>
            <a:r>
              <a:rPr lang="pt-P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’s </a:t>
            </a:r>
            <a:r>
              <a:rPr lang="pt-P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Light" pitchFamily="34" charset="0"/>
              </a:rPr>
              <a:t>genitive, whenever possible.</a:t>
            </a:r>
            <a:endParaRPr lang="en-GB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60040" y="1925242"/>
            <a:ext cx="83884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4000"/>
              </a:lnSpc>
            </a:pPr>
            <a:r>
              <a:rPr lang="en-GB" sz="2800" b="1" dirty="0" smtClean="0"/>
              <a:t>4. </a:t>
            </a:r>
            <a:r>
              <a:rPr lang="en-GB" sz="2800" dirty="0" smtClean="0"/>
              <a:t>This</a:t>
            </a:r>
            <a:r>
              <a:rPr lang="en-GB" sz="2800" b="1" dirty="0" smtClean="0"/>
              <a:t> </a:t>
            </a:r>
            <a:r>
              <a:rPr lang="en-US" sz="2800" dirty="0" smtClean="0"/>
              <a:t>drama about _______________________ (a daughter of a truck driver) is subtle, beautiful and mysterious.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477000"/>
            <a:ext cx="880941" cy="288000"/>
          </a:xfrm>
          <a:prstGeom prst="rect">
            <a:avLst/>
          </a:prstGeom>
        </p:spPr>
      </p:pic>
      <p:sp>
        <p:nvSpPr>
          <p:cNvPr id="14" name="TextBox 5"/>
          <p:cNvSpPr txBox="1"/>
          <p:nvPr/>
        </p:nvSpPr>
        <p:spPr>
          <a:xfrm>
            <a:off x="0" y="6525345"/>
            <a:ext cx="49320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Teresa Pinto de Almeida</a:t>
            </a:r>
            <a:r>
              <a:rPr lang="en-GB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▪ 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Paula M. </a:t>
            </a:r>
            <a:r>
              <a:rPr lang="en-GB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Araújo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</a:t>
            </a:r>
            <a:r>
              <a:rPr lang="en-GB" sz="1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▪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</a:t>
            </a:r>
            <a:r>
              <a:rPr lang="en-GB" sz="1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Telma</a:t>
            </a:r>
            <a:r>
              <a:rPr lang="en-GB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Segoe UI Semibold" pitchFamily="34" charset="0"/>
              </a:rPr>
              <a:t> Coelho de Sousa </a:t>
            </a:r>
            <a:endParaRPr lang="en-GB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Segoe UI Semibold" pitchFamily="34" charset="0"/>
            </a:endParaRPr>
          </a:p>
        </p:txBody>
      </p:sp>
      <p:pic>
        <p:nvPicPr>
          <p:cNvPr id="2052" name="Picture 4" descr="C:\Users\mega\Pictures\Microsoft Clip Organizer\MM900303301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8640"/>
            <a:ext cx="720080" cy="812993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4110885" y="1872739"/>
            <a:ext cx="3960440" cy="605294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a truck-driver’s daughter</a:t>
            </a:r>
            <a:r>
              <a:rPr lang="en-GB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360040" y="3702511"/>
            <a:ext cx="8388424" cy="214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2800" b="1" dirty="0" smtClean="0"/>
              <a:t> 5. </a:t>
            </a:r>
            <a:r>
              <a:rPr lang="en-US" sz="2800" dirty="0" smtClean="0"/>
              <a:t>This is an excerpt from ______________________</a:t>
            </a:r>
          </a:p>
          <a:p>
            <a:pPr>
              <a:lnSpc>
                <a:spcPts val="4000"/>
              </a:lnSpc>
            </a:pPr>
            <a:r>
              <a:rPr lang="en-US" sz="2800" dirty="0" smtClean="0"/>
              <a:t>___________ (the Guardian Film Show of this week) adapted from  ________________________ (the series of novels of Lee Child).</a:t>
            </a:r>
            <a:endParaRPr lang="en-GB" sz="2800" b="1" dirty="0" smtClean="0"/>
          </a:p>
        </p:txBody>
      </p:sp>
      <p:sp>
        <p:nvSpPr>
          <p:cNvPr id="31" name="CaixaDeTexto 30"/>
          <p:cNvSpPr txBox="1"/>
          <p:nvPr/>
        </p:nvSpPr>
        <p:spPr>
          <a:xfrm>
            <a:off x="4311543" y="3697641"/>
            <a:ext cx="3744416" cy="605294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this week</a:t>
            </a:r>
            <a:r>
              <a:rPr lang="en-GB" sz="2800" b="1" dirty="0" smtClean="0">
                <a:solidFill>
                  <a:srgbClr val="FFFF00"/>
                </a:solidFill>
              </a:rPr>
              <a:t>’s </a:t>
            </a:r>
            <a:r>
              <a:rPr lang="en-US" sz="2800" b="1" dirty="0" smtClean="0">
                <a:solidFill>
                  <a:srgbClr val="FFFF00"/>
                </a:solidFill>
              </a:rPr>
              <a:t>Guardian</a:t>
            </a:r>
            <a:endParaRPr lang="en-GB" sz="2800" b="1" dirty="0" smtClean="0">
              <a:solidFill>
                <a:srgbClr val="FFFF00"/>
              </a:solidFill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2699792" y="4738255"/>
            <a:ext cx="4104456" cy="605294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Lee Child’s series of novels</a:t>
            </a:r>
            <a:r>
              <a:rPr lang="en-GB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2" name="CaixaDeTexto 30"/>
          <p:cNvSpPr txBox="1"/>
          <p:nvPr/>
        </p:nvSpPr>
        <p:spPr>
          <a:xfrm>
            <a:off x="531065" y="4192776"/>
            <a:ext cx="1800200" cy="605294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lIns="72000" rIns="72000" rtlCol="0" anchor="ctr" anchorCtr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b="1" dirty="0" smtClean="0">
                <a:solidFill>
                  <a:srgbClr val="FFFF00"/>
                </a:solidFill>
              </a:rPr>
              <a:t>Film Show</a:t>
            </a:r>
            <a:endParaRPr lang="en-GB" sz="2800" b="1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986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 animBg="1"/>
      <p:bldP spid="20" grpId="0"/>
      <p:bldP spid="31" grpId="0" animBg="1"/>
      <p:bldP spid="32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ffd6855ba56f1f91fa94f5ebc4f8f1969769495"/>
  <p:tag name="ISPRING_ULTRA_SCORM_COURSE_ID" val="FA4B3B5F-F9D0-499A-A1F9-D2A6F5ADB123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B1N6URLqMujywMAAPMNAAAdAAAAdW5pdmVyc2FsL2NvbW1vbl9tZXNzYWdlcy5sbmetV9tu2zYYvi/QdyAEFNgulrYDWhSDo4C2GFuILLkiHSc7QGAkxiFCka4ObrOrPc0ebE+yX5Sd2GkHS/UuDJi0v+8/fyQHZ19yhdaiKKXRp87bkzcOEjo1mdTLU2fOzn/64KCy4jrjymhx6mjjoDP35YuB4npZ86WA7y9fIDTIRVnCsnSb1dMayezUmQ2TUTSd4fA6CaJxlAz9seOOTL7i+gEFZml+L374+f2HL2/fvf9x8HqD7EJEpzgI9qmQZXr3pgNRyOIoSICNBElIrpjj9sNEcxb4IXHczZd+6FlMLjtYnMcxCVlCA98jiU+TMGI2BwFhxHPca1OjO74WqDJoLcVnVN0JqGAlC4FKJTP7Q2pgQ9fikDEvxgs/HCcsigKakNDb7jgu0RnyCv4Z+qInS4wpiYGg4KUovgOb2BJbOMJK9WOY+ONJAB/WuDCRyzsFn6qvHzMSOu5M6EOoKaEUj0kyjK6gTo4bRn0Q0QV00kUfxDWh0AGEHsKE+NIfY+ZHYdNBMaEs9keP7ZNyjYxWD4inKeDQqhBraeoSdpqOElnbSGU/K5R8nEPj+jj4RpO2hEhq265LuRbgQpEdrgsMzYh4TWU+zv1fk3PsB8RLoFRetEiYneHGGIfu16ZCXCnTBAB2ebbmOhXoRqS8hlZ6gL9lMrN/W3EIu/HkUy3/RLzaTM6rzdCFHrl6dXKcaz4LQCgWvNAdJugZ1d7Ifx1sXpcQaVWJfFUdimInEyf/ixfHxjXDlP5nUF3qcmREz+z3DYdCi5MYDjSY9qE03RFkCv0BspZzqbqj/PAcDM0KUYLEiwL5+raHzUvI2h78ErLZA78gQ+qzJj/ippTVwePEJrmt1bfrm8K5rUQlnmp8I24NzK4SfA0FgH1ZtkU/+Q5jvYq5VcVGvnY1dsMSgkNLXsEtCYFLSuYQf9aBcz4l2wy20riXiYWpVWalSMl7K49QmzpvE7Jq69QavS1MbncVL7dz0Krz2TFetMHFrdHZjsFDpJTgeDSBEbL0AaNJgIcEOjo0KOdVegfyfmtqnXUkau9EHjnHQLbJDhW8SO/++evvjhzPPGl30Wb3l14kMGmNPJBHst9CU4nyj0MkDA/3cXbRBbW5Q25xHa+UtoCb5GHG8GgyhRpTW1JTF+nhU3uXYYrjC5hze+lx3Ckv7kEkmDGqF4sNuWmEqp/1p+t0XSmpRR/scRLZBMz8WYI9z74r4EWhZHrfHi0Z4laomgeGggdGV7LRBIegIc/4RCarnoRWtrcTCwPXrp/Gbf21ij+uSvs8G7zeea39C1BLAwQUAAIACAAdTelEEpqdhvQCAADbCgAAJwAAAHVuaXZlcnNhbC9mbGFzaF9wdWJsaXNoaW5nX3NldHRpbmdzLnhtbNVWwU4bMRC95yssVxzJAqWFRrtBiCQqApKIpKKc0GTtZC289tb2JoRTv6Yf1i/p7JqERFC0QJGKckg8nnnzxjN+cXhwk0oy5cYKrSK6Xd+ihKtYM6EmEf027GzuU2IdKAZSKx5RpSk5aNbCLB9JYZMBdw5dLUEYZRuZi2jiXNYIgtlsVhc2M8WulrlDfFuPdRpkhluuHDdBJmGOX26ecUubtRohoTedaZZLTgRDCkoU7EB2JNiEBt5tBPH1xOhcsSMttSFmMoroh/3D4rPw8VAtkXJVFGebaCzMrgGMiYIPyIG45SThYpIg8b1dSmaCuSSiO7sFCnoHD1FKbF8DFChHGotR7g4+5Q4YOPBLn8/xG2cXBm9icwWpiIe4Q4r6I9oaXn297LfPT4+7J1fDXu90eNz3JMqYYB0nDNYThUhI5ybmyzwhOAdxgrwxZgzS8jBYNS3cxlqtkSvWZKQlnn0ZhfOQjjjrQspXujG4FqqDntuUjLEQOY/ooREgKREOpIiXwTYfWSdc2f/OqidBLJwzTs4G9D69P504AWP5Kq3Fji3OPG5e6FwyMtc5keKaE6cJ1p+n+CvhZLU5ZGx0WlpxfByxUmDGqeAzzg7KM70D/FuiS0yR5hiJk5tJ7nyGH7m4JSM+1gZxOUxxxtEurMevPws4A2vvQWHBcWNwetxqXx13W+3vG0WBwKag4meCY8N5mrm3wAesXWlMIaXG01yBwJOJIbe87A8TrHSrUmbl3AlMy6YXjSxBsd0C+XhM3IhxNIXKeVXAGBTRSs4JxHiFbDFCU6FzixY/LB7avoigDyVClVQneIMwmWHcVEHb2t75uPvp897+l0Y9+P3z1+aTQXey0pdQZPO6cvSksCzF5eGdC4NCCx6XBmfy/1MZLtuDKsfa7VXx6p1U8Tr30tNfkZ0qYRdgFArHu3DtosZNvKCiykmRCsfZvxzfF4zgq/6d/Py+zQi+Yc2vuXbvpmS/Wj501l42YfDo06uG9vUHabP2B1BLAwQUAAIACAAdTelEeRu/DLgCAABZCgAAIQAAAHVuaXZlcnNhbC9mbGFzaF9za2luX3NldHRpbmdzLnhtbJVWbU/bMBD+vl9Rdd8b9lommUpQOgmpG2ggvjvJNbHq2JF9Keu/n+04xG6bNssJCd89j33vQPSWicWHyYRkkkv1DIhMFNpqOt2E5TfTtEGUYpZJgSBwJqSqKJ8uPv50H0kc8hJL7kCN5WxoBv0zc/eNofg3vs2tDBEyWdVU7NeykLOUZttCyUbkF10r9zUozsTWIK9+zJerwQc40/iAUEU+ra6tjKPUCrQG69L3lZWLLE5T4N1LV+4byemfOh/9AW3HNENHu/1kZYhW0wLiJF/fWhnGC3N7XJW5lfMEhL9ooF8+WxmEcroHFV9+/9XKIEPWTf0/PVIrWdiExpzzRXzncElzM37WqysrFwk2IPvQxSr49LhY7wOQ/zWce2LHVUn+ZPN6sBBs0VMOC1QNkKQ7tTZdyrfHBs18wGJDuTaAUNWDnozTT7TR3TWxrsf9gTcm8vAur+khr5I3FSxbh0NkbOgJy+WdWxYh9l0XuKhg55WBj72yR/42iT1CBsoe+cxZDo+C7489ODS1pK7Kd9TX83wBjBUENcfcW7tTZ7Uvre3s6sBVr+gwlcxhYTeC2dcUmRQvrAJbP5I4U+tZcuQaEXTHCsf4ZXHp/hmh1iQ50PuWO91gBBlyONV3zlOzrcOkuXPclt4a92X716EPsT1P0CzzmylFpFlZmWj1dOJ5ZlpMeqbJaYZPDqgHsZEjORVVW1AvUvKxrwiJEGJdZENg2Y7YEJwkQQpIcjrJxF9yKvuiqVJQK1M0Bl3vxLoWV7Ki5OYHXxm8QR4TBowtE0tznaDsvTUDhe8AoCoru8ZtD62lajgyDjvg3hooXMBDkRFtpm6o225xDRsM+81rRjWkXxd9o4S42HCC8Gr8kvHiCQ0jeh5pql1k0fB3q7i/OVrO3UazrRcuM3f2nRRdbOzHGTRK+y/lP1BLAwQUAAIACAAdTelEThB9Rt4CAAAiCgAAJgAAAHVuaXZlcnNhbC9odG1sX3B1Ymxpc2hpbmdfc2V0dGluZ3MueG1s1VZRUxoxEH7nV2TS8VFOra2WOXAcwZGpBUboWJ+c5RK4jLnkmuRAfOqv6Q/rL+nmIgijZdDRTjs8QDa7337fZrMkPrrNJJlwY4VWdbpb3aGEq0QzocZ1+nVwun1IiXWgGEiteJ0qTclRoxLnxVAKm/a5c+hqCcIoW8tdnabO5bUomk6nVWFz43e1LBzi22qisyg33HLluIlyCTP8crOcW9qoVAiJg+mLZoXkRDCkoIRnB/LMZZJGwWsIyc3Y6EKxEy21IWY8rNN3h8f+M/cJSE2RceW12QYavdnVgDHh6YDsiztOUi7GKfI+2KdkKphL63Rv36Ogd/QYpcQOEsCjnGjUotw9fMYdMHAQliGf47fOzg3BxGYKMpEMcId4+XXaHFyfXfVaF+ftzufrQbd7Pmj3AokyJlrFiaPVRDES0oVJ+CJPDM5BkiJvjBmBtDyOlk1zt5FWK+T8mgy1xNKXUZSMkKmc1emxESApEQ6kSBa7DsyYu1MhUYOP3a2OlKMPgEFvkoKxfDnRfMf6KiaNS11IRma6IFLccOI0QUVFhr9STpbLTUZGZ6VVgnXESsE4mQg+5eyorNI94J8SXWGKrMBIbMVcchcyfC/EHRnykTaIy2GCTYt2YQN+9VnAOVj7AApzjlv983azdd3uNFvftrxAYBNQyTPB8Qh5lru3wAfUrjSmkFJjNZcgsDIJFJaX58MEK902kblx7hQm5aH7gyxB8bgF8gmYuJFgawlV8E0BE1BEKzkjkOClsL6FJkIXFi2hWQK0fRHBEEqEKqmOcUBhMsO42QRtZ3fv/f6HjweHn2rV6NePn9trg+4HRU+CzxYmxcnaUbEYF4/vXBz5G/r0ZXem+Ft3/arV36RQne4mXt3Pm3hdhGHSWxokm4RdglE4Cv4L1w5OrXEYkTi3pMiE4+w1G/IFTbX+HyS03Cs11RuqWHs1/l0RYbV4MKy8EOLoySdMBe2r77pG5TdQSwMEFAACAAgAHU3pRGy04nelAQAANgYAAB8AAAB1bml2ZXJzYWwvaHRtbF9za2luX3NldHRpbmdzLmpzjZRNb8IwDIbv/Ioqu06IfbLthgaTkDhMGrdph1BMqUjjKE07GOK/rw5fTZqOxZfm5eF17DbedqJqsZhFL9HWPtv9u7u3GpBmdAHXri5a9Ix0pjTkIA03KcppmoFIJTCPLI8OJ3l3JkL+TFrv2ebDgMprdgzphwUXeZ1WAQcd0PLQn8sA+B0C1yHx5yR2anXta6r1e1YYg7IbozRVs7oSdcYtw67e7KrX6MFYgr6ALngMjmnfrjby7PjQp6hzMWaKy80EE+zOeLxKNBZy3pZ/uVGgq1e+2gO95/7ryLETaW7GBjI/8eiJop2kzyqHQ97HEUUQFnwGoubbs+sP1DFuFuTRZZqn5kgPbijqtOIJNLr0NKBwMVl5NbrZp2hyBtZmT9zdUjiE4BvQDavhPYUDoirUP16g0phQRxpos+cnVCCfpzI5pO5RBDk6LNm2de9cqD3+kDlXCL0rtAzc06xtdIQuvqcZZygds+Ze1kno0ouQGMqLAU21DqHmGDH+GKH9Z8S4MTxeZtV0qIbjaQaDHssFkpBxvQI9RRRVPV+XTu4n7+x+AVBLAwQUAAIACAAdTelE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HU3pRJQTsyJpAAAAbgAAABwAAAB1bml2ZXJzYWwvbG9jYWxfc2V0dGluZ3MueG1sDcwxDoMwDEDRnVNY3int1oHAxlaW0gNYxEWRHBuRgOD2ZPvD02/7MwocvKVg6vD1eCKwzuaDLg5/01C/EVIm9SSm7FANoe+qVmwm+XLOBSZYhS7eJo4lMo8Uixx2EajhU17/wB6brroBUEsDBBQAAgAIADmTX0OzDXeu7AIAAIgIAAAUAAAAdW5pdmVyc2FsL3BsYXllci54bWytVU1vnDAQPW+k/Afke/Bu0nytTKI0UtRDU0Xapu1t5cAsuAuY2iZk8+s75hvKpo3UAxKM570Zz5sZ2PVLEjvPoLSQqUcW7pw4kPoyEGnokcevd0cX5Prq8IBlMd+BckTgkTwVFsBj4gSgfSUyg+AHbiKP9AwuMhMnU0IqYXbIfYrcXaQzcngwQ5dUeyQyJltSWhSFKzQi0lDLOLck2vVlQjMFGlIDilZpEKfBLs3f0fgkMqVml4HuITPz/sA1ScvxosWApDhxpQrp8Xy+oD/uP6/8CBJ+JFJteOoDcbCSs7KUT9zf3ssgj0Fb24xVSa7AGJtEaZsxsxSLi9TRyvdI5bBOQGsegnbjNCS0wtIJMNvEXEc1jx7QWl69FTVv6be23+vGrVSOds5Z/hQLHeFRH9JZJ4GMDqOypLxu2UGPTQfdWSbiKPiVCwVB+fmtbZH5glQB244r83R14eMBvt1x30i1u0UYdlGtoNuK5laiuSWo5XDb6KuOgjS33QA3uYKmVDP2LAKQX7hS3LbFlVE5MDoy1lg6BDNaXbkWqROERSaJT/9BG+s3kuanfkuZEvA/hPmERG1NRBrAy51AHwMJ1tQAFtvaXJPFro3Z5aTzp6TX1wNTlWMtCl7EMVyFgGMYcMNpZ6f7oKC4Rhc/VyNs72AvOBJhFONjJhnGp3tpEq62kwy9g73gWPrbCWhrbstIx3UcNVPbQYxOrBPm59rIRLyW7TnYM2ZZ9uFbI9cc3WSiPTif/zGKgxjNYG7IxOqyb7191Rw+2Dk1uvNZZ5Vl0K04D2DyrPJqZiHPRj4BbHgem9t+Ts0+7EFHOU9NxzTXd+x3WazEKziFCOyfbnFiaxKB7RmPnF2c9BhQT9wug/ClaSoio7UklZr7lGNYm2cBRYWpZuUjqh4qmafBSBs3634OOsZddaOAOzFsMNPFMTafzDzyAV/qu1yeXnZXOV9cNtgyr4cqcJXLO1Z1nXDXGbTu1/YirJ55fP0NUEsDBBQAAgAIAB1N6UQ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HU3pROPV7innCQAAdyMAABcAAAB1bml2ZXJzYWwvdW5pdmVyc2FsLnBuZ+2aa1ySWRrAydScmqKmmZqLps1sOmWTo3mJNLG2xumCM12UUgfzBul4SU3TUCi7WFliU4kKajuX3BkCAgI1bk6WOF5gZwsRQZiJAU1AckkQQZj3rd2d3a/7cX98eH//c877O+d5zvM853k+nHPp84T4pYvfXQyBQJbu/nTnAQjEsw8CWSj28QZG5j7+ExnAgpID8TsgNLHvM6DjidmO2A6BMAhLHOleQP+1458eKYFAlvWA3wJR4V+zIJAPXt+9c/uhcpRxDFG7DjPW/attHw4CP53y4/nOa/JLE3vO+3jfrO+sf3t59Y7PkSt2vl9Q7YP+ZifyWoDniq8Qx+P+Zngy+2DaFnWodfI6F3Pf/mIfeu6kX+fE5vZJGneSl4c7JFXCDGvwLrsaahLYp341dqhjzTVwxwJAH0hreYqp2RKxNM81G1A/b5PgUcvAvZxWoJNHLFuWZOHtCnVDsAcw1J0fgTBsrOe7nPaBt8Cpv3BIkWUYGjf1I8+XMwpGR1rgzmnCwHnw73EF4j0uKxlsQt7yeAdEjhtuuOGGG2644YYbbrjhhhtuuOGGG2644YYbbrjhxv8zTjqnCXhfsHlrT8BCAAGI/xHG5DMGvlUVzZubpNSsTqucfm5gSdYI/nGTHlOGFqJdaDgGjxSBtz3dowLXndEBdAMBiarQ7lmKHm4JVcxKOVEsR3pka/AiJtY65deKm3umFcfS0HiMECkCJXRXmHhmMTvhcrP35kykQkkqpT0mots2seYp94sDsDYtkRg920maR/lJvsfNPW5rPfJRtEVKx808tygK8RMzaocuqsaEs3IxuNkef9wxGFRCKhTYfsS6atMcT5XM+fEwvZFoHMJwqFai0KFVMo0zAzja6qr4goy62mGFcFGm8HUI5HQr7KeJG8He+Odn/Td2cKP0d3pRvQYFos2nVBtn+bZlG6cJVGF9YHilIdOfe+JQJ7CdGhSpM5L+2ZV32mYfBomda+iinlDT/DlGhUQ4+ygEt/ynwB35bY9mn7THlqYryUXmk73iUwqmDRVjVZZgBjjjdkYwxdSHGCz6+VTJvhKyeZtS16QVaQBrHmvc+3Yb3mnLTum6LOVYkzJpGZbpwJAOXnFAivHJ9YzSGFnE2vQdj7LPPjh3MZHXuPlC4L48V2v+a28Senkm+0g45gBiY/O4/WJ44AUxJkLS0Rgu6ejmUKPUNcYrDy6121n8WCBGQj5Q6L429ZWON2aOtKbdU/nKnFeYMFrit4BnbqVPmdm5G5DsUYsqdzBxSEDjVPl5yCPyicovIo8hzo3E19VuOWv4uUny2yyLVB+OJ/RoY30RD0c9pOdu57cwqvwDY/1qbtus87GKWsEHspbMVon1xQZ7mIgPRQOOPzHI5ydt025NUqhTrnb9MKAyGcI8mSvzGRnsvELxHExw8gnj0krFkT0xlRRJwZIs0YIc/z4LZyZKEYnUp735XSTgwoQWDVOPeKFo278IAokTpdLK+6tEdVTdCLBiXdeTYvY85Y2+hHuPLkuZfE0cI2p/VkNtJmF4kmX/cKE8167Z78mEBReIUZWfP/SCQH4p26q9bQumwCyAvfU3kagj4qK3POSXOIcZyZymAd2mZEz1QzKbdd/6JlRGDmUTvrJj64f0iuwbmZuiU70Gj+C5EtnIFDSSnq8YVZrWZFntdeStorPDJE3z0cA6wK3hfOecfqCu+LI0BksJbS/XXI1qMKcOx6/qq/MnflF2WTpNngw7k/dUViZhZq4MCqwfkseQNN0/AmFlPve1kdUkyag9qtBeWHmVc7HLi2XjtlSx/Tcr5DXtlw7YQ0XXck3b1df0g6HqgUXUKAkGu3KCY1LvsgOSu40lJhWfha2gbu1fn1RipPaSM+rS67IjZNk+WUHN3XfP19T6pqk4Tc/DBuq2HcMqyRX08Td6GV6MfPnO7/PlZDabLxDudq2ScGYsbWOrWLoZG3cX+6ZNiaQT9OJQhTJDtks/FDolxPbIrwDu9SuB0hP/DJPm0vjSxoMtxfCwM6+DCeXY1Bh7MigqPUINRBWic2q+zzMMvOFt7FCd+lKeUNCfKwYmkMJEnGYz7p+/SM60YAJVpwS8ur4kjwIzxb9MThePlF4n3WsuKYzQBVJ1PP8zhljni3a4n8A1b2obu1dZiCJlU0LBLEjgJkZ17abAgINU8PdcsX1F36pAHMLH/mC14PjscIegtPzX86vFFbomzLI2u3JcPLyiHxQcNMSSxHLzgqKyI8ZBbZsyU4Yq4B7ya0LnDL0mpOrZXswKQzx87ufzqFPPvmOVosfeYY2uApOaZoItQ6VwrpOYL9W7Pch4pWAfea3lycHPPvpmpP9OdGaSArz7Lk/lzz6tHcAVr0wyA35RnoPdllZC36838mw6EoaYQNsxMl+p29wGcxgw8GiH0yocf818vc3xm+FA8iZLi6kSY8MCHv7lJ4sKa3qZYbNBuwtAuw8xBkOpOuzyM3mYAgHc6hu97CiQA0Og4AYkg2aNFkyf0DTXnIy44IJIvWFxkWrSCijVfd1E7VAlR944SNWNplyFSd8r5DHI+rBYZpxl/2E/iWoc7rL1WAVWfsm0HmzXVPfzOGmYBLUd8MD8X2bKw+5ULx+n4kKADSqX0QVzk8xvyBkREsCM61E4m1YbQ1xXb1TysdbU2Xcpt8LqZPbfguBdqQRACZ9/KWGcdpglISn9pa9ONM2WFkzH5mg/CVCs6GtO2n7RnCRcDaxfQABy8djEfF9SiYHamyqLNvFYZM0GT2aLdF1DiYShuVVc6R9GPBwr/485xK4a2Q/tqaJcO3ASZdNzenpIBz7RQy5eEsK7y9vtAioMBZrRHwNHxUY9w09+3y7etbrVlxLwsIKiXgIs0CFRDnwpPUTLZRsBQ1O2zggyschlWVC90FU5ggaKG8uqUDstG719F91dZAM8h50FajLvSkiMCihW6qoPvYtUYD3SmrzA9w05tBsp7JsDzdhqKudV9Rk2aHK5MqD6lB1cN72fm5foGJUJysqBGG1Ym5cNFFdKPlh2Y3IS+P7y7HcH11flWPItRewxPVA3uc9InG2LkRUaVZV1jIW9VqV5T33YmzG0N4R/giP+I/TeGLpqoj/Gb1IcpSmI6EGE8oZr5OZCeaMfbOYENz7bYv6hUOlJ7/KXpyZH4gmakQ7hvJG1V4Ju2gI+5FB+gjTCkfkfQ7F2ZBE1Lml69Eu6Xyt2qqtnjHtS0iRDy3PBMw/5bNXLs386/L9wL9rlGIcTl/z7ucc4GIfFa8G+suxx75TDKnR9semP9x89rm3kXaDcuKFwRgXZi1nhsKtdKJoPOKNj6N5d4/T2AJII7zS39dhNQqGv50vh93PSHnc7XUVbHNDsp0MNGf6MA+D47l0JO2k7jlb/DlBLAwQUAAIACAAdTelEoaTC/0gAAABrAAAAGwAAAHVuaXZlcnNhbC91bml2ZXJzYWwucG5nLnhtbLOxr8jNUShLLSrOzM+zVTLUM1Cyt+PlsikoSi3LTC1XqACKAQUhQEmhEsg1QnDLM1NKMkBCBgYIwYzUzPSMElslSyRBfaCZAFBLAQIAABQAAgAIAB1N6URLqMujywMAAPMNAAAdAAAAAAAAAAEAAAAAAAAAAAB1bml2ZXJzYWwvY29tbW9uX21lc3NhZ2VzLmxuZ1BLAQIAABQAAgAIAB1N6UQSmp2G9AIAANsKAAAnAAAAAAAAAAEAAAAAAAYEAAB1bml2ZXJzYWwvZmxhc2hfcHVibGlzaGluZ19zZXR0aW5ncy54bWxQSwECAAAUAAIACAAdTelEeRu/DLgCAABZCgAAIQAAAAAAAAABAAAAAAA/BwAAdW5pdmVyc2FsL2ZsYXNoX3NraW5fc2V0dGluZ3MueG1sUEsBAgAAFAACAAgAHU3pRE4QfUbeAgAAIgoAACYAAAAAAAAAAQAAAAAANgoAAHVuaXZlcnNhbC9odG1sX3B1Ymxpc2hpbmdfc2V0dGluZ3MueG1sUEsBAgAAFAACAAgAHU3pRGy04nelAQAANgYAAB8AAAAAAAAAAQAAAAAAWA0AAHVuaXZlcnNhbC9odG1sX3NraW5fc2V0dGluZ3MuanNQSwECAAAUAAIACAAdTelEGtrqO6oAAAAfAQAAGgAAAAAAAAABAAAAAAA6DwAAdW5pdmVyc2FsL2kxOG5fcHJlc2V0cy54bWxQSwECAAAUAAIACAAdTelElBOzImkAAABuAAAAHAAAAAAAAAABAAAAAAAcEAAAdW5pdmVyc2FsL2xvY2FsX3NldHRpbmdzLnhtbFBLAQIAABQAAgAIADmTX0OzDXeu7AIAAIgIAAAUAAAAAAAAAAEAAAAAAL8QAAB1bml2ZXJzYWwvcGxheWVyLnhtbFBLAQIAABQAAgAIAB1N6UQ129mtaAEAAPMCAAApAAAAAAAAAAEAAAAAAN0TAAB1bml2ZXJzYWwvc2tpbl9jdXN0b21pemF0aW9uX3NldHRpbmdzLnhtbFBLAQIAABQAAgAIAB1N6UTj1e4p5wkAAHcjAAAXAAAAAAAAAAAAAAAAAIwVAAB1bml2ZXJzYWwvdW5pdmVyc2FsLnBuZ1BLAQIAABQAAgAIAB1N6UShpML/SAAAAGsAAAAbAAAAAAAAAAEAAAAAAKgfAAB1bml2ZXJzYWwvdW5pdmVyc2FsLnBuZy54bWxQSwUGAAAAAAsACwBJAwAAKSAAAAAA"/>
  <p:tag name="ISPRING_PRESENTATION_TITLE" val="xpl11_possessive_case"/>
  <p:tag name="ISPRING_RESOURCE_PATHS_HASH_PRESENTER" val="972776bb34ca91637ed077b75440aac81b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476</Words>
  <Application>Microsoft Office PowerPoint</Application>
  <PresentationFormat>On-screen Show (4:3)</PresentationFormat>
  <Paragraphs>55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Aharoni</vt:lpstr>
      <vt:lpstr>Arial</vt:lpstr>
      <vt:lpstr>Calibri</vt:lpstr>
      <vt:lpstr>Segoe UI Light</vt:lpstr>
      <vt:lpstr>Segoe UI Semibold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xpl11_possessive_case</dc:title>
  <dc:subject>Xplore 10</dc:subject>
  <dc:creator>Paula M. Araújo</dc:creator>
  <cp:lastModifiedBy>Mariana Pereira Teixeira</cp:lastModifiedBy>
  <cp:revision>276</cp:revision>
  <dcterms:created xsi:type="dcterms:W3CDTF">2012-12-04T09:22:46Z</dcterms:created>
  <dcterms:modified xsi:type="dcterms:W3CDTF">2014-07-17T09:54:23Z</dcterms:modified>
</cp:coreProperties>
</file>