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3" r:id="rId3"/>
    <p:sldId id="274" r:id="rId4"/>
    <p:sldId id="285" r:id="rId5"/>
    <p:sldId id="286" r:id="rId6"/>
    <p:sldId id="287" r:id="rId7"/>
    <p:sldId id="271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6D2F"/>
    <a:srgbClr val="009900"/>
    <a:srgbClr val="00FF00"/>
    <a:srgbClr val="FF0066"/>
    <a:srgbClr val="CC6600"/>
    <a:srgbClr val="CC00CC"/>
    <a:srgbClr val="00B0F0"/>
    <a:srgbClr val="000000"/>
    <a:srgbClr val="FFFF99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312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31-05-2013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503486" y="2136776"/>
            <a:ext cx="411611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latin typeface="Calibri" pitchFamily="34" charset="0"/>
              </a:rPr>
              <a:t>Newspapers</a:t>
            </a:r>
            <a:endParaRPr lang="en-US" sz="5400" b="1" dirty="0">
              <a:latin typeface="Calibri" pitchFamily="34" charset="0"/>
            </a:endParaRP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191" y="2852936"/>
            <a:ext cx="4849793" cy="1944216"/>
            <a:chOff x="53191" y="2852936"/>
            <a:chExt cx="4849793" cy="1944216"/>
          </a:xfrm>
        </p:grpSpPr>
        <p:grpSp>
          <p:nvGrpSpPr>
            <p:cNvPr id="46" name="Group 45"/>
            <p:cNvGrpSpPr/>
            <p:nvPr/>
          </p:nvGrpSpPr>
          <p:grpSpPr>
            <a:xfrm>
              <a:off x="53191" y="2852936"/>
              <a:ext cx="4849793" cy="1944216"/>
              <a:chOff x="-31400" y="3136522"/>
              <a:chExt cx="3598281" cy="3111228"/>
            </a:xfrm>
          </p:grpSpPr>
          <p:sp>
            <p:nvSpPr>
              <p:cNvPr id="47" name="Paralelogramo 22"/>
              <p:cNvSpPr/>
              <p:nvPr/>
            </p:nvSpPr>
            <p:spPr bwMode="auto">
              <a:xfrm rot="21227008">
                <a:off x="-31400" y="3136522"/>
                <a:ext cx="3598281" cy="3111228"/>
              </a:xfrm>
              <a:prstGeom prst="parallelogram">
                <a:avLst/>
              </a:prstGeom>
              <a:solidFill>
                <a:srgbClr val="CC00CC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8" name="Paralelogramo 23"/>
              <p:cNvSpPr/>
              <p:nvPr/>
            </p:nvSpPr>
            <p:spPr bwMode="auto">
              <a:xfrm rot="21099640">
                <a:off x="46202" y="3285573"/>
                <a:ext cx="3421690" cy="2725414"/>
              </a:xfrm>
              <a:prstGeom prst="parallelogram">
                <a:avLst/>
              </a:prstGeom>
              <a:solidFill>
                <a:srgbClr val="FFFF99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32" name="Text Box 11"/>
            <p:cNvSpPr txBox="1">
              <a:spLocks noChangeArrowheads="1"/>
            </p:cNvSpPr>
            <p:nvPr/>
          </p:nvSpPr>
          <p:spPr bwMode="auto">
            <a:xfrm>
              <a:off x="451703" y="3212976"/>
              <a:ext cx="3816671" cy="400110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PT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B. 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Size / type of newspaper</a:t>
              </a:r>
            </a:p>
          </p:txBody>
        </p:sp>
        <p:sp>
          <p:nvSpPr>
            <p:cNvPr id="36" name="Rectângulo 3"/>
            <p:cNvSpPr/>
            <p:nvPr/>
          </p:nvSpPr>
          <p:spPr>
            <a:xfrm>
              <a:off x="603523" y="3626532"/>
              <a:ext cx="3424470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PT" sz="2000" b="1" dirty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① </a:t>
              </a:r>
              <a:r>
                <a:rPr lang="en-US" sz="2000" b="1" cap="all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tabloids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–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popular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papers    </a:t>
              </a:r>
              <a:endParaRPr lang="pt-PT" sz="2000" b="1" dirty="0">
                <a:ln w="10541" cmpd="sng">
                  <a:noFill/>
                  <a:prstDash val="solid"/>
                </a:ln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37" name="Rectângulo 4"/>
            <p:cNvSpPr/>
            <p:nvPr/>
          </p:nvSpPr>
          <p:spPr>
            <a:xfrm>
              <a:off x="626046" y="4051495"/>
              <a:ext cx="38739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PT" sz="2000" b="1" dirty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② </a:t>
              </a:r>
              <a:r>
                <a:rPr lang="en-US" sz="2000" b="1" cap="all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broadsheets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–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quality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papers</a:t>
              </a:r>
              <a:endParaRPr lang="pt-PT" sz="2000" b="1" dirty="0">
                <a:ln w="10541" cmpd="sng">
                  <a:noFill/>
                  <a:prstDash val="solid"/>
                </a:ln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23928" y="4509120"/>
            <a:ext cx="3720754" cy="1768990"/>
            <a:chOff x="3923928" y="4509120"/>
            <a:chExt cx="3720754" cy="1768990"/>
          </a:xfrm>
        </p:grpSpPr>
        <p:grpSp>
          <p:nvGrpSpPr>
            <p:cNvPr id="49" name="Group 48"/>
            <p:cNvGrpSpPr/>
            <p:nvPr/>
          </p:nvGrpSpPr>
          <p:grpSpPr>
            <a:xfrm>
              <a:off x="3923928" y="4509120"/>
              <a:ext cx="3720754" cy="1768990"/>
              <a:chOff x="-117659" y="2055256"/>
              <a:chExt cx="9305402" cy="2055068"/>
            </a:xfrm>
          </p:grpSpPr>
          <p:sp>
            <p:nvSpPr>
              <p:cNvPr id="50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51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33" name="Text Box 12"/>
            <p:cNvSpPr txBox="1">
              <a:spLocks noChangeArrowheads="1"/>
            </p:cNvSpPr>
            <p:nvPr/>
          </p:nvSpPr>
          <p:spPr bwMode="auto">
            <a:xfrm>
              <a:off x="4284216" y="4846217"/>
              <a:ext cx="2376016" cy="400110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pt-PT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C. 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Expansion</a:t>
              </a:r>
            </a:p>
          </p:txBody>
        </p:sp>
        <p:sp>
          <p:nvSpPr>
            <p:cNvPr id="38" name="Rectângulo 6"/>
            <p:cNvSpPr/>
            <p:nvPr/>
          </p:nvSpPr>
          <p:spPr>
            <a:xfrm>
              <a:off x="4387824" y="5174319"/>
              <a:ext cx="2583498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PT" sz="2000" b="1" dirty="0" smtClean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① 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Local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newspapers</a:t>
              </a:r>
            </a:p>
          </p:txBody>
        </p:sp>
        <p:sp>
          <p:nvSpPr>
            <p:cNvPr id="39" name="Rectângulo 7"/>
            <p:cNvSpPr/>
            <p:nvPr/>
          </p:nvSpPr>
          <p:spPr>
            <a:xfrm>
              <a:off x="4387824" y="5549170"/>
              <a:ext cx="284847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pt-PT" sz="2000" b="1" dirty="0">
                  <a:ln w="10541" cmpd="sng">
                    <a:noFill/>
                    <a:prstDash val="solid"/>
                  </a:ln>
                  <a:solidFill>
                    <a:srgbClr val="000000"/>
                  </a:solidFill>
                  <a:latin typeface="Calibri" pitchFamily="34" charset="0"/>
                </a:rPr>
                <a:t>② </a:t>
              </a:r>
              <a:r>
                <a:rPr lang="en-US" sz="2000" b="1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National </a:t>
              </a:r>
              <a:r>
                <a:rPr lang="en-US" sz="2000" b="1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newspapers</a:t>
              </a:r>
              <a:endParaRPr lang="pt-PT" sz="2000" b="1" dirty="0">
                <a:ln w="10541" cmpd="sng">
                  <a:noFill/>
                  <a:prstDash val="solid"/>
                </a:ln>
                <a:solidFill>
                  <a:srgbClr val="C00000"/>
                </a:solidFill>
                <a:latin typeface="Calibri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83568" y="188640"/>
            <a:ext cx="7642272" cy="1641501"/>
            <a:chOff x="182535" y="1792269"/>
            <a:chExt cx="3241338" cy="1224137"/>
          </a:xfrm>
        </p:grpSpPr>
        <p:sp>
          <p:nvSpPr>
            <p:cNvPr id="41" name="Paralelogramo 22"/>
            <p:cNvSpPr/>
            <p:nvPr/>
          </p:nvSpPr>
          <p:spPr bwMode="auto">
            <a:xfrm rot="21227008">
              <a:off x="182535" y="1792269"/>
              <a:ext cx="3241338" cy="1224137"/>
            </a:xfrm>
            <a:prstGeom prst="parallelogram">
              <a:avLst/>
            </a:prstGeom>
            <a:solidFill>
              <a:srgbClr val="00990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42" name="Paralelogramo 23"/>
            <p:cNvSpPr/>
            <p:nvPr/>
          </p:nvSpPr>
          <p:spPr bwMode="auto">
            <a:xfrm rot="21099640">
              <a:off x="252439" y="1850914"/>
              <a:ext cx="3082264" cy="1072335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936786" y="621631"/>
            <a:ext cx="6731558" cy="719137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/>
          <a:lstStyle/>
          <a:p>
            <a:pPr>
              <a:spcBef>
                <a:spcPts val="0"/>
              </a:spcBef>
              <a:defRPr/>
            </a:pPr>
            <a:r>
              <a:rPr lang="pt-PT" sz="2800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effectLst/>
                <a:latin typeface="Calibri" pitchFamily="34" charset="0"/>
              </a:rPr>
              <a:t>We distinguish newspapers according to: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46815" y="1970377"/>
            <a:ext cx="4303643" cy="1555614"/>
            <a:chOff x="4746815" y="1970377"/>
            <a:chExt cx="4303643" cy="1555614"/>
          </a:xfrm>
        </p:grpSpPr>
        <p:grpSp>
          <p:nvGrpSpPr>
            <p:cNvPr id="43" name="Group 42"/>
            <p:cNvGrpSpPr/>
            <p:nvPr/>
          </p:nvGrpSpPr>
          <p:grpSpPr>
            <a:xfrm>
              <a:off x="4746815" y="1970377"/>
              <a:ext cx="4303643" cy="1555614"/>
              <a:chOff x="4788024" y="2867542"/>
              <a:chExt cx="4303643" cy="3111228"/>
            </a:xfrm>
          </p:grpSpPr>
          <p:sp>
            <p:nvSpPr>
              <p:cNvPr id="44" name="Paralelogramo 22"/>
              <p:cNvSpPr/>
              <p:nvPr/>
            </p:nvSpPr>
            <p:spPr bwMode="auto">
              <a:xfrm rot="21227008">
                <a:off x="4788024" y="2867542"/>
                <a:ext cx="4303643" cy="3111228"/>
              </a:xfrm>
              <a:prstGeom prst="parallelogram">
                <a:avLst/>
              </a:prstGeom>
              <a:solidFill>
                <a:srgbClr val="00B0F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5" name="Paralelogramo 23"/>
              <p:cNvSpPr/>
              <p:nvPr/>
            </p:nvSpPr>
            <p:spPr bwMode="auto">
              <a:xfrm rot="21099640">
                <a:off x="4880838" y="3016593"/>
                <a:ext cx="4092435" cy="2725414"/>
              </a:xfrm>
              <a:prstGeom prst="parallelogram">
                <a:avLst/>
              </a:prstGeom>
              <a:solidFill>
                <a:srgbClr val="FFFF99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106855" y="2204864"/>
              <a:ext cx="3198785" cy="1222469"/>
              <a:chOff x="5106855" y="2204864"/>
              <a:chExt cx="3198785" cy="1222469"/>
            </a:xfrm>
          </p:grpSpPr>
          <p:sp>
            <p:nvSpPr>
              <p:cNvPr id="31" name="Text Box 10"/>
              <p:cNvSpPr txBox="1">
                <a:spLocks noChangeArrowheads="1"/>
              </p:cNvSpPr>
              <p:nvPr/>
            </p:nvSpPr>
            <p:spPr bwMode="auto">
              <a:xfrm>
                <a:off x="5106855" y="2204864"/>
                <a:ext cx="3198785" cy="460126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  <a:effectLst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 eaLnBrk="1" hangingPunct="1">
                  <a:lnSpc>
                    <a:spcPct val="130000"/>
                  </a:lnSpc>
                  <a:spcBef>
                    <a:spcPct val="50000"/>
                  </a:spcBef>
                  <a:defRPr/>
                </a:pPr>
                <a:r>
                  <a:rPr lang="pt-PT" sz="2000" b="1" dirty="0" smtClean="0">
                    <a:ln w="10541" cmpd="sng">
                      <a:noFill/>
                      <a:prstDash val="solid"/>
                    </a:ln>
                    <a:solidFill>
                      <a:srgbClr val="C00000"/>
                    </a:solidFill>
                    <a:latin typeface="Calibri" pitchFamily="34" charset="0"/>
                  </a:rPr>
                  <a:t>A. </a:t>
                </a:r>
                <a:r>
                  <a:rPr lang="pt-PT" sz="2000" b="1" dirty="0" smtClean="0">
                    <a:ln w="10541" cmpd="sng">
                      <a:noFill/>
                      <a:prstDash val="solid"/>
                    </a:ln>
                    <a:solidFill>
                      <a:srgbClr val="000000"/>
                    </a:solidFill>
                    <a:latin typeface="Calibri" pitchFamily="34" charset="0"/>
                  </a:rPr>
                  <a:t>Frequency of publication</a:t>
                </a:r>
              </a:p>
            </p:txBody>
          </p:sp>
          <p:sp>
            <p:nvSpPr>
              <p:cNvPr id="34" name="Rectângulo 1"/>
              <p:cNvSpPr/>
              <p:nvPr/>
            </p:nvSpPr>
            <p:spPr>
              <a:xfrm>
                <a:off x="5312932" y="2934890"/>
                <a:ext cx="1579802" cy="492443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30000"/>
                  </a:lnSpc>
                  <a:spcBef>
                    <a:spcPct val="50000"/>
                  </a:spcBef>
                  <a:defRPr/>
                </a:pPr>
                <a:r>
                  <a:rPr lang="pt-PT" b="1" dirty="0" smtClean="0">
                    <a:ln w="10541" cmpd="sng">
                      <a:noFill/>
                      <a:prstDash val="solid"/>
                    </a:ln>
                    <a:solidFill>
                      <a:srgbClr val="000000"/>
                    </a:solidFill>
                    <a:latin typeface="Calibri" pitchFamily="34" charset="0"/>
                  </a:rPr>
                  <a:t>② </a:t>
                </a:r>
                <a:r>
                  <a:rPr lang="pt-PT" sz="2000" b="1" cap="all" dirty="0" err="1" smtClean="0">
                    <a:ln w="10541" cmpd="sng">
                      <a:noFill/>
                      <a:prstDash val="solid"/>
                    </a:ln>
                    <a:solidFill>
                      <a:srgbClr val="C00000"/>
                    </a:solidFill>
                    <a:latin typeface="Calibri" pitchFamily="34" charset="0"/>
                  </a:rPr>
                  <a:t>weekly</a:t>
                </a:r>
                <a:endParaRPr lang="pt-PT" sz="2000" b="1" cap="all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35" name="Rectângulo 2"/>
              <p:cNvSpPr/>
              <p:nvPr/>
            </p:nvSpPr>
            <p:spPr>
              <a:xfrm>
                <a:off x="5292080" y="2636912"/>
                <a:ext cx="224904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pt-PT" b="1" dirty="0" smtClean="0">
                    <a:ln w="10541" cmpd="sng">
                      <a:noFill/>
                      <a:prstDash val="solid"/>
                    </a:ln>
                    <a:solidFill>
                      <a:srgbClr val="000000"/>
                    </a:solidFill>
                    <a:latin typeface="Calibri" pitchFamily="34" charset="0"/>
                  </a:rPr>
                  <a:t>① </a:t>
                </a:r>
                <a:r>
                  <a:rPr lang="pt-PT" sz="2000" b="1" cap="all" dirty="0" err="1" smtClean="0">
                    <a:ln w="10541" cmpd="sng">
                      <a:noFill/>
                      <a:prstDash val="solid"/>
                    </a:ln>
                    <a:solidFill>
                      <a:srgbClr val="C00000"/>
                    </a:solidFill>
                    <a:latin typeface="Calibri" pitchFamily="34" charset="0"/>
                  </a:rPr>
                  <a:t>daily</a:t>
                </a:r>
                <a:endParaRPr lang="pt-PT" sz="2000" cap="all" dirty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-324544" y="1978437"/>
            <a:ext cx="5530983" cy="4474899"/>
            <a:chOff x="-31400" y="3136522"/>
            <a:chExt cx="3598281" cy="3111228"/>
          </a:xfrm>
        </p:grpSpPr>
        <p:sp>
          <p:nvSpPr>
            <p:cNvPr id="57" name="Paralelogramo 22"/>
            <p:cNvSpPr/>
            <p:nvPr/>
          </p:nvSpPr>
          <p:spPr bwMode="auto">
            <a:xfrm rot="21227008">
              <a:off x="-31400" y="3136522"/>
              <a:ext cx="3598281" cy="3111228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8" name="Paralelogramo 23"/>
            <p:cNvSpPr/>
            <p:nvPr/>
          </p:nvSpPr>
          <p:spPr bwMode="auto">
            <a:xfrm rot="21099640">
              <a:off x="46202" y="3285573"/>
              <a:ext cx="3421690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331901" y="1978437"/>
            <a:ext cx="5199292" cy="4475408"/>
            <a:chOff x="4331901" y="1680506"/>
            <a:chExt cx="5199292" cy="4773339"/>
          </a:xfrm>
        </p:grpSpPr>
        <p:sp>
          <p:nvSpPr>
            <p:cNvPr id="54" name="Paralelogramo 22"/>
            <p:cNvSpPr/>
            <p:nvPr/>
          </p:nvSpPr>
          <p:spPr bwMode="auto">
            <a:xfrm rot="21227008">
              <a:off x="4331901" y="1680506"/>
              <a:ext cx="5199292" cy="4773339"/>
            </a:xfrm>
            <a:prstGeom prst="parallelogram">
              <a:avLst/>
            </a:prstGeom>
            <a:solidFill>
              <a:srgbClr val="00B0F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5" name="Paralelogramo 23"/>
            <p:cNvSpPr/>
            <p:nvPr/>
          </p:nvSpPr>
          <p:spPr bwMode="auto">
            <a:xfrm rot="21099640">
              <a:off x="4445780" y="1968862"/>
              <a:ext cx="4944129" cy="413493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50" name="Group 49"/>
          <p:cNvGrpSpPr/>
          <p:nvPr/>
        </p:nvGrpSpPr>
        <p:grpSpPr>
          <a:xfrm rot="233885">
            <a:off x="2285087" y="84812"/>
            <a:ext cx="5455467" cy="1066265"/>
            <a:chOff x="-117659" y="2055256"/>
            <a:chExt cx="9305402" cy="2055068"/>
          </a:xfrm>
        </p:grpSpPr>
        <p:sp>
          <p:nvSpPr>
            <p:cNvPr id="51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52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2776473" y="229028"/>
            <a:ext cx="4334629" cy="719137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Types of Newspapers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379235" y="1484784"/>
            <a:ext cx="1840323" cy="73250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sz="3200" b="1" dirty="0" smtClean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</a:rPr>
              <a:t>Tabloids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5133391" y="1463276"/>
            <a:ext cx="2941011" cy="732508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sz="3200" b="1" dirty="0" smtClean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</a:rPr>
              <a:t>Quality Papers</a:t>
            </a:r>
          </a:p>
        </p:txBody>
      </p:sp>
      <p:sp>
        <p:nvSpPr>
          <p:cNvPr id="34" name="Rectângulo 1"/>
          <p:cNvSpPr/>
          <p:nvPr/>
        </p:nvSpPr>
        <p:spPr>
          <a:xfrm>
            <a:off x="467544" y="4010646"/>
            <a:ext cx="4231174" cy="421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bigger, sensationalistic headlines</a:t>
            </a:r>
          </a:p>
        </p:txBody>
      </p:sp>
      <p:sp>
        <p:nvSpPr>
          <p:cNvPr id="35" name="Rectângulo 2"/>
          <p:cNvSpPr/>
          <p:nvPr/>
        </p:nvSpPr>
        <p:spPr>
          <a:xfrm>
            <a:off x="467544" y="2359042"/>
            <a:ext cx="1780167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smaller in size</a:t>
            </a:r>
          </a:p>
        </p:txBody>
      </p:sp>
      <p:sp>
        <p:nvSpPr>
          <p:cNvPr id="36" name="Rectângulo 3"/>
          <p:cNvSpPr/>
          <p:nvPr/>
        </p:nvSpPr>
        <p:spPr>
          <a:xfrm>
            <a:off x="467544" y="2792718"/>
            <a:ext cx="33357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bigger pictures, most in colour</a:t>
            </a:r>
            <a:endParaRPr lang="pt-PT" dirty="0">
              <a:ln w="10541" cmpd="sng">
                <a:noFill/>
                <a:prstDash val="solid"/>
              </a:ln>
              <a:latin typeface="Calibri" pitchFamily="34" charset="0"/>
            </a:endParaRPr>
          </a:p>
        </p:txBody>
      </p:sp>
      <p:sp>
        <p:nvSpPr>
          <p:cNvPr id="37" name="Rectângulo 5"/>
          <p:cNvSpPr/>
          <p:nvPr/>
        </p:nvSpPr>
        <p:spPr>
          <a:xfrm>
            <a:off x="467544" y="3143294"/>
            <a:ext cx="1819409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more pictures </a:t>
            </a:r>
          </a:p>
        </p:txBody>
      </p:sp>
      <p:sp>
        <p:nvSpPr>
          <p:cNvPr id="38" name="Rectângulo 6"/>
          <p:cNvSpPr/>
          <p:nvPr/>
        </p:nvSpPr>
        <p:spPr>
          <a:xfrm>
            <a:off x="467544" y="3576970"/>
            <a:ext cx="1881028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shorter articles</a:t>
            </a:r>
          </a:p>
        </p:txBody>
      </p:sp>
      <p:sp>
        <p:nvSpPr>
          <p:cNvPr id="39" name="Rectângulo 7"/>
          <p:cNvSpPr/>
          <p:nvPr/>
        </p:nvSpPr>
        <p:spPr>
          <a:xfrm>
            <a:off x="5148064" y="3933719"/>
            <a:ext cx="3636805" cy="4215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less ‘sensational’ headlines</a:t>
            </a:r>
          </a:p>
        </p:txBody>
      </p:sp>
      <p:sp>
        <p:nvSpPr>
          <p:cNvPr id="40" name="Rectângulo 8"/>
          <p:cNvSpPr/>
          <p:nvPr/>
        </p:nvSpPr>
        <p:spPr>
          <a:xfrm>
            <a:off x="5148064" y="2307235"/>
            <a:ext cx="1630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larger in size</a:t>
            </a:r>
            <a:endParaRPr lang="pt-PT" dirty="0">
              <a:ln w="10541" cmpd="sng">
                <a:noFill/>
                <a:prstDash val="solid"/>
              </a:ln>
              <a:latin typeface="Calibri" pitchFamily="34" charset="0"/>
            </a:endParaRPr>
          </a:p>
        </p:txBody>
      </p:sp>
      <p:sp>
        <p:nvSpPr>
          <p:cNvPr id="41" name="Rectângulo 9"/>
          <p:cNvSpPr/>
          <p:nvPr/>
        </p:nvSpPr>
        <p:spPr>
          <a:xfrm>
            <a:off x="5148064" y="3506323"/>
            <a:ext cx="2525050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more detailed articles</a:t>
            </a:r>
          </a:p>
        </p:txBody>
      </p:sp>
      <p:sp>
        <p:nvSpPr>
          <p:cNvPr id="42" name="Rectângulo 10"/>
          <p:cNvSpPr/>
          <p:nvPr/>
        </p:nvSpPr>
        <p:spPr>
          <a:xfrm>
            <a:off x="5148064" y="2651531"/>
            <a:ext cx="1963038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smaller pictures</a:t>
            </a:r>
          </a:p>
        </p:txBody>
      </p:sp>
      <p:sp>
        <p:nvSpPr>
          <p:cNvPr id="43" name="Rectângulo 11"/>
          <p:cNvSpPr/>
          <p:nvPr/>
        </p:nvSpPr>
        <p:spPr>
          <a:xfrm>
            <a:off x="5148064" y="4361115"/>
            <a:ext cx="1990097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formal language</a:t>
            </a:r>
          </a:p>
        </p:txBody>
      </p:sp>
      <p:sp>
        <p:nvSpPr>
          <p:cNvPr id="44" name="Rectângulo 15"/>
          <p:cNvSpPr/>
          <p:nvPr/>
        </p:nvSpPr>
        <p:spPr>
          <a:xfrm>
            <a:off x="5148064" y="3078927"/>
            <a:ext cx="1668085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less pictures </a:t>
            </a:r>
          </a:p>
        </p:txBody>
      </p:sp>
      <p:sp>
        <p:nvSpPr>
          <p:cNvPr id="45" name="Rectângulo 16"/>
          <p:cNvSpPr/>
          <p:nvPr/>
        </p:nvSpPr>
        <p:spPr>
          <a:xfrm>
            <a:off x="467544" y="4444322"/>
            <a:ext cx="2168414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informal language</a:t>
            </a:r>
          </a:p>
        </p:txBody>
      </p:sp>
      <p:sp>
        <p:nvSpPr>
          <p:cNvPr id="46" name="Rectângulo 17"/>
          <p:cNvSpPr/>
          <p:nvPr/>
        </p:nvSpPr>
        <p:spPr>
          <a:xfrm>
            <a:off x="467545" y="4877998"/>
            <a:ext cx="388843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details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about private lives of famous </a:t>
            </a:r>
            <a:endParaRPr lang="en-US" b="1" dirty="0" smtClean="0">
              <a:ln w="10541" cmpd="sng">
                <a:noFill/>
                <a:prstDash val="solid"/>
              </a:ln>
              <a:solidFill>
                <a:srgbClr val="000000"/>
              </a:solidFill>
              <a:latin typeface="Calibri" pitchFamily="34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    people</a:t>
            </a:r>
            <a:endParaRPr lang="en-US" b="1" dirty="0">
              <a:ln w="10541" cmpd="sng">
                <a:noFill/>
                <a:prstDash val="solid"/>
              </a:ln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47" name="Rectângulo 18"/>
          <p:cNvSpPr/>
          <p:nvPr/>
        </p:nvSpPr>
        <p:spPr>
          <a:xfrm>
            <a:off x="5148064" y="4788511"/>
            <a:ext cx="3546996" cy="8125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 </a:t>
            </a:r>
            <a:r>
              <a:rPr lang="en-US" b="1" dirty="0" smtClean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wider 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coverage of national and international events</a:t>
            </a:r>
          </a:p>
        </p:txBody>
      </p:sp>
      <p:sp>
        <p:nvSpPr>
          <p:cNvPr id="48" name="Rectângulo 19"/>
          <p:cNvSpPr/>
          <p:nvPr/>
        </p:nvSpPr>
        <p:spPr>
          <a:xfrm>
            <a:off x="467544" y="5671770"/>
            <a:ext cx="1552541" cy="421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bigger print</a:t>
            </a:r>
          </a:p>
        </p:txBody>
      </p:sp>
      <p:sp>
        <p:nvSpPr>
          <p:cNvPr id="49" name="Rectângulo 20"/>
          <p:cNvSpPr/>
          <p:nvPr/>
        </p:nvSpPr>
        <p:spPr>
          <a:xfrm>
            <a:off x="5148064" y="5576003"/>
            <a:ext cx="3604543" cy="421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  <a:sym typeface="Wingdings" pitchFamily="2" charset="2"/>
              </a:rPr>
              <a:t></a:t>
            </a:r>
            <a:r>
              <a:rPr lang="en-US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 more accurate, factual reporting</a:t>
            </a:r>
            <a:endParaRPr lang="pt-PT" dirty="0">
              <a:ln w="10541" cmpd="sng">
                <a:noFill/>
                <a:prstDash val="solid"/>
              </a:ln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9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 rot="233885">
            <a:off x="179092" y="37710"/>
            <a:ext cx="8284944" cy="1066265"/>
            <a:chOff x="-117659" y="2055256"/>
            <a:chExt cx="9305402" cy="2055068"/>
          </a:xfrm>
        </p:grpSpPr>
        <p:sp>
          <p:nvSpPr>
            <p:cNvPr id="11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2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-372278" y="1151342"/>
            <a:ext cx="9984837" cy="5227346"/>
            <a:chOff x="-31400" y="3136522"/>
            <a:chExt cx="3598281" cy="3111228"/>
          </a:xfrm>
        </p:grpSpPr>
        <p:sp>
          <p:nvSpPr>
            <p:cNvPr id="8" name="Paralelogramo 22"/>
            <p:cNvSpPr/>
            <p:nvPr/>
          </p:nvSpPr>
          <p:spPr bwMode="auto">
            <a:xfrm rot="21227008">
              <a:off x="-31400" y="3136522"/>
              <a:ext cx="3598281" cy="3111228"/>
            </a:xfrm>
            <a:prstGeom prst="parallelogram">
              <a:avLst/>
            </a:prstGeom>
            <a:solidFill>
              <a:srgbClr val="CC00CC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9" name="Paralelogramo 23"/>
            <p:cNvSpPr/>
            <p:nvPr/>
          </p:nvSpPr>
          <p:spPr bwMode="auto">
            <a:xfrm rot="21099640">
              <a:off x="46202" y="3285573"/>
              <a:ext cx="3421690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395536" y="188640"/>
            <a:ext cx="6408712" cy="7191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Examples</a:t>
            </a: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</a:rPr>
              <a:t> </a:t>
            </a: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of Tabloids</a:t>
            </a: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CC00CC"/>
                </a:solidFill>
                <a:latin typeface="Calibri" pitchFamily="34" charset="0"/>
              </a:rPr>
              <a:t> </a:t>
            </a:r>
            <a:r>
              <a:rPr lang="en-US" sz="2400" b="1" dirty="0">
                <a:ln w="10541" cmpd="sng">
                  <a:noFill/>
                  <a:prstDash val="solid"/>
                </a:ln>
                <a:solidFill>
                  <a:srgbClr val="000000"/>
                </a:solidFill>
                <a:latin typeface="Calibri" pitchFamily="34" charset="0"/>
              </a:rPr>
              <a:t>= popular press</a:t>
            </a:r>
          </a:p>
        </p:txBody>
      </p:sp>
      <p:pic>
        <p:nvPicPr>
          <p:cNvPr id="5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6242">
            <a:off x="825062" y="1752211"/>
            <a:ext cx="34988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r="46835"/>
          <a:stretch/>
        </p:blipFill>
        <p:spPr bwMode="auto">
          <a:xfrm rot="406072">
            <a:off x="4936469" y="1665207"/>
            <a:ext cx="3168650" cy="445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64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 rot="233885">
            <a:off x="467869" y="57431"/>
            <a:ext cx="8286206" cy="1066265"/>
            <a:chOff x="-117659" y="2055256"/>
            <a:chExt cx="9305402" cy="2055068"/>
          </a:xfrm>
        </p:grpSpPr>
        <p:sp>
          <p:nvSpPr>
            <p:cNvPr id="12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3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0" y="1344597"/>
            <a:ext cx="9540552" cy="4880328"/>
            <a:chOff x="4788024" y="2867542"/>
            <a:chExt cx="4303643" cy="3111228"/>
          </a:xfrm>
        </p:grpSpPr>
        <p:sp>
          <p:nvSpPr>
            <p:cNvPr id="9" name="Paralelogramo 22"/>
            <p:cNvSpPr/>
            <p:nvPr/>
          </p:nvSpPr>
          <p:spPr bwMode="auto">
            <a:xfrm rot="21227008">
              <a:off x="4788024" y="2867542"/>
              <a:ext cx="4303643" cy="3111228"/>
            </a:xfrm>
            <a:prstGeom prst="parallelogram">
              <a:avLst/>
            </a:prstGeom>
            <a:solidFill>
              <a:srgbClr val="00B0F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23"/>
            <p:cNvSpPr/>
            <p:nvPr/>
          </p:nvSpPr>
          <p:spPr bwMode="auto">
            <a:xfrm rot="21099640">
              <a:off x="4880838" y="3016593"/>
              <a:ext cx="4092435" cy="2725414"/>
            </a:xfrm>
            <a:prstGeom prst="parallelogram">
              <a:avLst/>
            </a:prstGeom>
            <a:solidFill>
              <a:srgbClr val="FFFF9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83568" y="260648"/>
            <a:ext cx="6727963" cy="7191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Examples</a:t>
            </a:r>
            <a:r>
              <a:rPr lang="en-US" sz="3200" b="1" dirty="0">
                <a:ln w="10541" cmpd="sng">
                  <a:noFill/>
                  <a:prstDash val="solid"/>
                </a:ln>
                <a:solidFill>
                  <a:srgbClr val="00B0F0"/>
                </a:solidFill>
                <a:latin typeface="Calibri" pitchFamily="34" charset="0"/>
              </a:rPr>
              <a:t> </a:t>
            </a: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of daily </a:t>
            </a: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quality </a:t>
            </a:r>
            <a:r>
              <a:rPr lang="en-US" sz="3600" b="1" dirty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papers</a:t>
            </a:r>
          </a:p>
        </p:txBody>
      </p:sp>
      <p:pic>
        <p:nvPicPr>
          <p:cNvPr id="5" name="Picture 11" descr="800px-The_Independent_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3982">
            <a:off x="1550594" y="1820503"/>
            <a:ext cx="4233863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The_Guard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593">
            <a:off x="965278" y="4811232"/>
            <a:ext cx="54006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800px-The_Daily_Telegrap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9226">
            <a:off x="3941946" y="3039318"/>
            <a:ext cx="4608512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648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/>
          <p:cNvGrpSpPr/>
          <p:nvPr/>
        </p:nvGrpSpPr>
        <p:grpSpPr>
          <a:xfrm>
            <a:off x="236653" y="1892446"/>
            <a:ext cx="3399554" cy="923877"/>
            <a:chOff x="245848" y="1739992"/>
            <a:chExt cx="3399554" cy="923877"/>
          </a:xfrm>
        </p:grpSpPr>
        <p:grpSp>
          <p:nvGrpSpPr>
            <p:cNvPr id="20" name="Group 19"/>
            <p:cNvGrpSpPr/>
            <p:nvPr/>
          </p:nvGrpSpPr>
          <p:grpSpPr>
            <a:xfrm rot="233885">
              <a:off x="245848" y="1739992"/>
              <a:ext cx="3399554" cy="923877"/>
              <a:chOff x="-117659" y="2055256"/>
              <a:chExt cx="9305402" cy="2055068"/>
            </a:xfrm>
          </p:grpSpPr>
          <p:sp>
            <p:nvSpPr>
              <p:cNvPr id="21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2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6" name="Text Box 38"/>
            <p:cNvSpPr txBox="1">
              <a:spLocks noChangeArrowheads="1"/>
            </p:cNvSpPr>
            <p:nvPr/>
          </p:nvSpPr>
          <p:spPr bwMode="auto">
            <a:xfrm>
              <a:off x="467544" y="1930698"/>
              <a:ext cx="295307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00B0F0"/>
                  </a:solidFill>
                  <a:latin typeface="Calibri" pitchFamily="34" charset="0"/>
                </a:rPr>
                <a:t>home </a:t>
              </a:r>
              <a:r>
                <a:rPr lang="en-US" sz="2400" b="1" cap="small" dirty="0">
                  <a:ln w="10541" cmpd="sng">
                    <a:noFill/>
                    <a:prstDash val="solid"/>
                  </a:ln>
                  <a:solidFill>
                    <a:srgbClr val="00B0F0"/>
                  </a:solidFill>
                  <a:latin typeface="Calibri" pitchFamily="34" charset="0"/>
                </a:rPr>
                <a:t>(</a:t>
              </a: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00B0F0"/>
                  </a:solidFill>
                  <a:latin typeface="Calibri" pitchFamily="34" charset="0"/>
                </a:rPr>
                <a:t>national) news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059832" y="3113451"/>
            <a:ext cx="4145658" cy="923877"/>
            <a:chOff x="1183305" y="2962171"/>
            <a:chExt cx="4145658" cy="923877"/>
          </a:xfrm>
        </p:grpSpPr>
        <p:grpSp>
          <p:nvGrpSpPr>
            <p:cNvPr id="23" name="Group 22"/>
            <p:cNvGrpSpPr/>
            <p:nvPr/>
          </p:nvGrpSpPr>
          <p:grpSpPr>
            <a:xfrm rot="233885">
              <a:off x="1183305" y="2962171"/>
              <a:ext cx="4145658" cy="923877"/>
              <a:chOff x="-117659" y="2055256"/>
              <a:chExt cx="9305402" cy="2055068"/>
            </a:xfrm>
          </p:grpSpPr>
          <p:sp>
            <p:nvSpPr>
              <p:cNvPr id="24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5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7" name="Text Box 39"/>
            <p:cNvSpPr txBox="1">
              <a:spLocks noChangeArrowheads="1"/>
            </p:cNvSpPr>
            <p:nvPr/>
          </p:nvSpPr>
          <p:spPr bwMode="auto">
            <a:xfrm>
              <a:off x="1187624" y="3141663"/>
              <a:ext cx="4032869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D16D2F"/>
                  </a:solidFill>
                  <a:latin typeface="Calibri" pitchFamily="34" charset="0"/>
                </a:rPr>
                <a:t>foreign (</a:t>
              </a:r>
              <a:r>
                <a:rPr lang="en-US" sz="2400" b="1" cap="small" dirty="0">
                  <a:ln w="10541" cmpd="sng">
                    <a:noFill/>
                    <a:prstDash val="solid"/>
                  </a:ln>
                  <a:solidFill>
                    <a:srgbClr val="D16D2F"/>
                  </a:solidFill>
                  <a:latin typeface="Calibri" pitchFamily="34" charset="0"/>
                </a:rPr>
                <a:t>international)</a:t>
              </a: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D16D2F"/>
                  </a:solidFill>
                  <a:latin typeface="Calibri" pitchFamily="34" charset="0"/>
                </a:rPr>
                <a:t> news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64575" y="3223560"/>
            <a:ext cx="2232025" cy="724819"/>
            <a:chOff x="6598282" y="4508942"/>
            <a:chExt cx="2232025" cy="724819"/>
          </a:xfrm>
        </p:grpSpPr>
        <p:grpSp>
          <p:nvGrpSpPr>
            <p:cNvPr id="44" name="Group 43"/>
            <p:cNvGrpSpPr/>
            <p:nvPr/>
          </p:nvGrpSpPr>
          <p:grpSpPr>
            <a:xfrm rot="233885">
              <a:off x="6752907" y="4508942"/>
              <a:ext cx="1912368" cy="724819"/>
              <a:chOff x="-117659" y="2055256"/>
              <a:chExt cx="9305402" cy="2055068"/>
            </a:xfrm>
          </p:grpSpPr>
          <p:sp>
            <p:nvSpPr>
              <p:cNvPr id="45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6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8" name="Text Box 40"/>
            <p:cNvSpPr txBox="1">
              <a:spLocks noChangeArrowheads="1"/>
            </p:cNvSpPr>
            <p:nvPr/>
          </p:nvSpPr>
          <p:spPr bwMode="auto">
            <a:xfrm>
              <a:off x="6598282" y="4581524"/>
              <a:ext cx="2232025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FF0066"/>
                  </a:solidFill>
                  <a:latin typeface="Calibri" pitchFamily="34" charset="0"/>
                </a:rPr>
                <a:t>sports news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1927235" y="5536212"/>
            <a:ext cx="2449512" cy="724819"/>
            <a:chOff x="5508104" y="3179345"/>
            <a:chExt cx="2449512" cy="724819"/>
          </a:xfrm>
        </p:grpSpPr>
        <p:grpSp>
          <p:nvGrpSpPr>
            <p:cNvPr id="35" name="Group 34"/>
            <p:cNvGrpSpPr/>
            <p:nvPr/>
          </p:nvGrpSpPr>
          <p:grpSpPr>
            <a:xfrm rot="233885">
              <a:off x="5710277" y="3179345"/>
              <a:ext cx="2180618" cy="724819"/>
              <a:chOff x="-117659" y="2055256"/>
              <a:chExt cx="9305402" cy="2055068"/>
            </a:xfrm>
          </p:grpSpPr>
          <p:sp>
            <p:nvSpPr>
              <p:cNvPr id="36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7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9" name="Text Box 41"/>
            <p:cNvSpPr txBox="1">
              <a:spLocks noChangeArrowheads="1"/>
            </p:cNvSpPr>
            <p:nvPr/>
          </p:nvSpPr>
          <p:spPr bwMode="auto">
            <a:xfrm>
              <a:off x="5508104" y="3284984"/>
              <a:ext cx="244951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CC6600"/>
                  </a:solidFill>
                  <a:latin typeface="Calibri" pitchFamily="34" charset="0"/>
                </a:rPr>
                <a:t> business news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326739" y="5224115"/>
            <a:ext cx="1979473" cy="581052"/>
            <a:chOff x="3909873" y="4462073"/>
            <a:chExt cx="1979473" cy="581052"/>
          </a:xfrm>
        </p:grpSpPr>
        <p:grpSp>
          <p:nvGrpSpPr>
            <p:cNvPr id="32" name="Group 31"/>
            <p:cNvGrpSpPr/>
            <p:nvPr/>
          </p:nvGrpSpPr>
          <p:grpSpPr>
            <a:xfrm rot="233885">
              <a:off x="3978484" y="4462073"/>
              <a:ext cx="1910862" cy="581052"/>
              <a:chOff x="-117659" y="2055256"/>
              <a:chExt cx="9305402" cy="2055068"/>
            </a:xfrm>
          </p:grpSpPr>
          <p:sp>
            <p:nvSpPr>
              <p:cNvPr id="33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4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0" name="Text Box 42"/>
            <p:cNvSpPr txBox="1">
              <a:spLocks noChangeArrowheads="1"/>
            </p:cNvSpPr>
            <p:nvPr/>
          </p:nvSpPr>
          <p:spPr bwMode="auto">
            <a:xfrm>
              <a:off x="3909873" y="4502420"/>
              <a:ext cx="1944687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FF0000"/>
                  </a:solidFill>
                  <a:latin typeface="Calibri" pitchFamily="34" charset="0"/>
                </a:rPr>
                <a:t> horoscope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070315" y="1933726"/>
            <a:ext cx="1727200" cy="724819"/>
            <a:chOff x="7070182" y="2067704"/>
            <a:chExt cx="1727200" cy="724819"/>
          </a:xfrm>
        </p:grpSpPr>
        <p:grpSp>
          <p:nvGrpSpPr>
            <p:cNvPr id="38" name="Group 37"/>
            <p:cNvGrpSpPr/>
            <p:nvPr/>
          </p:nvGrpSpPr>
          <p:grpSpPr>
            <a:xfrm rot="233885">
              <a:off x="7159885" y="2067704"/>
              <a:ext cx="1637007" cy="724819"/>
              <a:chOff x="-117659" y="2055256"/>
              <a:chExt cx="9305402" cy="2055068"/>
            </a:xfrm>
          </p:grpSpPr>
          <p:sp>
            <p:nvSpPr>
              <p:cNvPr id="39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0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1" name="Text Box 43"/>
            <p:cNvSpPr txBox="1">
              <a:spLocks noChangeArrowheads="1"/>
            </p:cNvSpPr>
            <p:nvPr/>
          </p:nvSpPr>
          <p:spPr bwMode="auto">
            <a:xfrm>
              <a:off x="7070182" y="2152693"/>
              <a:ext cx="1727200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009900"/>
                  </a:solidFill>
                  <a:latin typeface="Calibri" pitchFamily="34" charset="0"/>
                </a:rPr>
                <a:t> editorial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276398" y="3414447"/>
            <a:ext cx="1753761" cy="903700"/>
            <a:chOff x="5541982" y="5459518"/>
            <a:chExt cx="1753761" cy="903700"/>
          </a:xfrm>
        </p:grpSpPr>
        <p:grpSp>
          <p:nvGrpSpPr>
            <p:cNvPr id="47" name="Group 46"/>
            <p:cNvGrpSpPr/>
            <p:nvPr/>
          </p:nvGrpSpPr>
          <p:grpSpPr>
            <a:xfrm rot="233885">
              <a:off x="5541982" y="5459518"/>
              <a:ext cx="1753761" cy="903700"/>
              <a:chOff x="-117659" y="2055256"/>
              <a:chExt cx="9305402" cy="2055068"/>
            </a:xfrm>
          </p:grpSpPr>
          <p:sp>
            <p:nvSpPr>
              <p:cNvPr id="48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9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2" name="Text Box 44"/>
            <p:cNvSpPr txBox="1">
              <a:spLocks noChangeArrowheads="1"/>
            </p:cNvSpPr>
            <p:nvPr/>
          </p:nvSpPr>
          <p:spPr bwMode="auto">
            <a:xfrm>
              <a:off x="5683206" y="5472407"/>
              <a:ext cx="1384220" cy="83099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009900"/>
                  </a:solidFill>
                  <a:latin typeface="Calibri" pitchFamily="34" charset="0"/>
                </a:rPr>
                <a:t> weather forecast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199363" y="1556792"/>
            <a:ext cx="2598791" cy="1008867"/>
            <a:chOff x="4079264" y="1555525"/>
            <a:chExt cx="2598791" cy="1008867"/>
          </a:xfrm>
        </p:grpSpPr>
        <p:grpSp>
          <p:nvGrpSpPr>
            <p:cNvPr id="26" name="Group 25"/>
            <p:cNvGrpSpPr/>
            <p:nvPr/>
          </p:nvGrpSpPr>
          <p:grpSpPr>
            <a:xfrm rot="233885">
              <a:off x="4079264" y="1555525"/>
              <a:ext cx="2523014" cy="1008867"/>
              <a:chOff x="-117659" y="2055256"/>
              <a:chExt cx="9305402" cy="2055068"/>
            </a:xfrm>
          </p:grpSpPr>
          <p:sp>
            <p:nvSpPr>
              <p:cNvPr id="27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28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3" name="Text Box 45"/>
            <p:cNvSpPr txBox="1">
              <a:spLocks noChangeArrowheads="1"/>
            </p:cNvSpPr>
            <p:nvPr/>
          </p:nvSpPr>
          <p:spPr bwMode="auto">
            <a:xfrm>
              <a:off x="4085667" y="1646386"/>
              <a:ext cx="2592388" cy="83099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CC00CC"/>
                  </a:solidFill>
                  <a:latin typeface="Calibri" pitchFamily="34" charset="0"/>
                </a:rPr>
                <a:t>advertisements</a:t>
              </a:r>
            </a:p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CC00CC"/>
                  </a:solidFill>
                  <a:latin typeface="Calibri" pitchFamily="34" charset="0"/>
                </a:rPr>
                <a:t>(ads)</a:t>
              </a: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39523" y="4453058"/>
            <a:ext cx="2522598" cy="923877"/>
            <a:chOff x="683605" y="4362502"/>
            <a:chExt cx="2522598" cy="923877"/>
          </a:xfrm>
        </p:grpSpPr>
        <p:grpSp>
          <p:nvGrpSpPr>
            <p:cNvPr id="29" name="Group 28"/>
            <p:cNvGrpSpPr/>
            <p:nvPr/>
          </p:nvGrpSpPr>
          <p:grpSpPr>
            <a:xfrm rot="233885">
              <a:off x="759998" y="4362502"/>
              <a:ext cx="2446205" cy="923877"/>
              <a:chOff x="-117659" y="2055256"/>
              <a:chExt cx="9305402" cy="2055068"/>
            </a:xfrm>
          </p:grpSpPr>
          <p:sp>
            <p:nvSpPr>
              <p:cNvPr id="30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31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4" name="Text Box 46"/>
            <p:cNvSpPr txBox="1">
              <a:spLocks noChangeArrowheads="1"/>
            </p:cNvSpPr>
            <p:nvPr/>
          </p:nvSpPr>
          <p:spPr bwMode="auto">
            <a:xfrm>
              <a:off x="683605" y="4396857"/>
              <a:ext cx="2520950" cy="830997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C00000"/>
                  </a:solidFill>
                  <a:latin typeface="Calibri" pitchFamily="34" charset="0"/>
                </a:rPr>
                <a:t> entertainment and gossip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73781" y="4470877"/>
            <a:ext cx="1944688" cy="724819"/>
            <a:chOff x="1691680" y="5575252"/>
            <a:chExt cx="1944688" cy="724819"/>
          </a:xfrm>
        </p:grpSpPr>
        <p:grpSp>
          <p:nvGrpSpPr>
            <p:cNvPr id="41" name="Group 40"/>
            <p:cNvGrpSpPr/>
            <p:nvPr/>
          </p:nvGrpSpPr>
          <p:grpSpPr>
            <a:xfrm rot="233885">
              <a:off x="1845410" y="5575252"/>
              <a:ext cx="1731633" cy="724819"/>
              <a:chOff x="-117659" y="2055256"/>
              <a:chExt cx="9305402" cy="2055068"/>
            </a:xfrm>
          </p:grpSpPr>
          <p:sp>
            <p:nvSpPr>
              <p:cNvPr id="42" name="Paralelogramo 22"/>
              <p:cNvSpPr/>
              <p:nvPr/>
            </p:nvSpPr>
            <p:spPr bwMode="auto">
              <a:xfrm rot="21227008">
                <a:off x="-117659" y="2055256"/>
                <a:ext cx="9305402" cy="2055068"/>
              </a:xfrm>
              <a:prstGeom prst="parallelogram">
                <a:avLst/>
              </a:prstGeom>
              <a:solidFill>
                <a:srgbClr val="0070C0">
                  <a:alpha val="11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  <p:sp>
            <p:nvSpPr>
              <p:cNvPr id="43" name="Paralelogramo 23"/>
              <p:cNvSpPr/>
              <p:nvPr/>
            </p:nvSpPr>
            <p:spPr bwMode="auto">
              <a:xfrm rot="21099640">
                <a:off x="83024" y="2153709"/>
                <a:ext cx="8848725" cy="1800225"/>
              </a:xfrm>
              <a:prstGeom prst="parallelogram">
                <a:avLst/>
              </a:prstGeom>
              <a:solidFill>
                <a:srgbClr val="92D050">
                  <a:alpha val="5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t-PT"/>
              </a:p>
            </p:txBody>
          </p:sp>
        </p:grpSp>
        <p:sp>
          <p:nvSpPr>
            <p:cNvPr id="15" name="Text Box 48"/>
            <p:cNvSpPr txBox="1">
              <a:spLocks noChangeArrowheads="1"/>
            </p:cNvSpPr>
            <p:nvPr/>
          </p:nvSpPr>
          <p:spPr bwMode="auto">
            <a:xfrm>
              <a:off x="1691680" y="5643921"/>
              <a:ext cx="1944688" cy="461665"/>
            </a:xfrm>
            <a:prstGeom prst="rect">
              <a:avLst/>
            </a:prstGeom>
            <a:noFill/>
            <a:ln>
              <a:noFill/>
              <a:headEnd/>
              <a:tailEnd/>
            </a:ln>
            <a:effectLst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sz="2400" b="1" cap="small" dirty="0" smtClean="0">
                  <a:ln w="10541" cmpd="sng">
                    <a:noFill/>
                    <a:prstDash val="solid"/>
                  </a:ln>
                  <a:solidFill>
                    <a:srgbClr val="7030A0"/>
                  </a:solidFill>
                  <a:latin typeface="Calibri" pitchFamily="34" charset="0"/>
                </a:rPr>
                <a:t> TV listings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 rot="233885">
            <a:off x="1929461" y="72710"/>
            <a:ext cx="5811506" cy="1066265"/>
            <a:chOff x="-117659" y="2055256"/>
            <a:chExt cx="9305402" cy="2055068"/>
          </a:xfrm>
        </p:grpSpPr>
        <p:sp>
          <p:nvSpPr>
            <p:cNvPr id="66" name="Paralelogramo 22"/>
            <p:cNvSpPr/>
            <p:nvPr/>
          </p:nvSpPr>
          <p:spPr bwMode="auto">
            <a:xfrm rot="21227008">
              <a:off x="-117659" y="2055256"/>
              <a:ext cx="9305402" cy="2055068"/>
            </a:xfrm>
            <a:prstGeom prst="parallelogram">
              <a:avLst/>
            </a:prstGeom>
            <a:solidFill>
              <a:srgbClr val="0070C0">
                <a:alpha val="1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7" name="Paralelogramo 23"/>
            <p:cNvSpPr/>
            <p:nvPr/>
          </p:nvSpPr>
          <p:spPr bwMode="auto">
            <a:xfrm rot="21099640">
              <a:off x="83024" y="2153709"/>
              <a:ext cx="8848725" cy="1800225"/>
            </a:xfrm>
            <a:prstGeom prst="parallelogram">
              <a:avLst/>
            </a:prstGeom>
            <a:solidFill>
              <a:srgbClr val="92D05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2339752" y="229028"/>
            <a:ext cx="5042198" cy="719137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 anchorCtr="1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3600" b="1" dirty="0" smtClean="0">
                <a:ln w="10541" cmpd="sng">
                  <a:noFill/>
                  <a:prstDash val="solid"/>
                </a:ln>
                <a:solidFill>
                  <a:srgbClr val="D16D2F"/>
                </a:solidFill>
                <a:latin typeface="Calibri" pitchFamily="34" charset="0"/>
              </a:rPr>
              <a:t>Sections of a newspaper</a:t>
            </a:r>
            <a:endParaRPr lang="en-US" sz="3600" b="1" dirty="0">
              <a:ln w="10541" cmpd="sng">
                <a:noFill/>
                <a:prstDash val="solid"/>
              </a:ln>
              <a:solidFill>
                <a:srgbClr val="D16D2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7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176</Words>
  <Application>Microsoft Office PowerPoint</Application>
  <PresentationFormat>On-screen Show (4:3)</PresentationFormat>
  <Paragraphs>49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208</cp:revision>
  <dcterms:created xsi:type="dcterms:W3CDTF">2011-12-12T15:36:58Z</dcterms:created>
  <dcterms:modified xsi:type="dcterms:W3CDTF">2013-05-31T14:53:17Z</dcterms:modified>
</cp:coreProperties>
</file>