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284" r:id="rId3"/>
    <p:sldId id="274" r:id="rId4"/>
    <p:sldId id="273" r:id="rId5"/>
    <p:sldId id="285" r:id="rId6"/>
    <p:sldId id="286" r:id="rId7"/>
    <p:sldId id="295" r:id="rId8"/>
    <p:sldId id="294" r:id="rId9"/>
    <p:sldId id="293" r:id="rId10"/>
    <p:sldId id="292" r:id="rId11"/>
    <p:sldId id="291" r:id="rId12"/>
    <p:sldId id="290" r:id="rId13"/>
    <p:sldId id="289" r:id="rId14"/>
    <p:sldId id="288" r:id="rId15"/>
    <p:sldId id="287" r:id="rId16"/>
    <p:sldId id="297" r:id="rId17"/>
    <p:sldId id="298" r:id="rId18"/>
    <p:sldId id="315" r:id="rId19"/>
    <p:sldId id="314" r:id="rId20"/>
    <p:sldId id="313" r:id="rId21"/>
    <p:sldId id="312" r:id="rId22"/>
    <p:sldId id="311" r:id="rId23"/>
    <p:sldId id="310" r:id="rId24"/>
    <p:sldId id="309" r:id="rId25"/>
    <p:sldId id="308" r:id="rId26"/>
    <p:sldId id="307" r:id="rId27"/>
    <p:sldId id="306" r:id="rId28"/>
    <p:sldId id="305" r:id="rId29"/>
    <p:sldId id="304" r:id="rId30"/>
    <p:sldId id="303" r:id="rId31"/>
    <p:sldId id="302" r:id="rId32"/>
    <p:sldId id="301" r:id="rId33"/>
    <p:sldId id="300" r:id="rId34"/>
    <p:sldId id="299" r:id="rId35"/>
    <p:sldId id="316" r:id="rId36"/>
    <p:sldId id="332" r:id="rId37"/>
    <p:sldId id="333" r:id="rId38"/>
    <p:sldId id="330" r:id="rId39"/>
    <p:sldId id="328" r:id="rId40"/>
    <p:sldId id="327" r:id="rId41"/>
    <p:sldId id="325" r:id="rId42"/>
    <p:sldId id="324" r:id="rId43"/>
    <p:sldId id="322" r:id="rId44"/>
    <p:sldId id="321" r:id="rId45"/>
    <p:sldId id="319" r:id="rId46"/>
    <p:sldId id="318" r:id="rId47"/>
    <p:sldId id="271" r:id="rId48"/>
  </p:sldIdLst>
  <p:sldSz cx="9144000" cy="6858000" type="screen4x3"/>
  <p:notesSz cx="6858000" cy="9144000"/>
  <p:custDataLst>
    <p:tags r:id="rId50"/>
  </p:custDataLst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B1A"/>
    <a:srgbClr val="512B13"/>
    <a:srgbClr val="FF3300"/>
    <a:srgbClr val="CC00CC"/>
    <a:srgbClr val="FF99FF"/>
    <a:srgbClr val="CF6D31"/>
    <a:srgbClr val="FFFF99"/>
    <a:srgbClr val="00FFFF"/>
    <a:srgbClr val="FFC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312" y="-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F355309-53C7-47EC-AFC8-2A42B8DFC6DB}" type="datetimeFigureOut">
              <a:rPr lang="pt-PT"/>
              <a:pPr>
                <a:defRPr/>
              </a:pPr>
              <a:t>04-06-2013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 smtClean="0"/>
              <a:t>Clique para editar os estilos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  <a:endParaRPr lang="pt-PT" noProof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ADDE90E-D791-46F0-84FC-6A5AEF0759B9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25985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smtClean="0"/>
          </a:p>
        </p:txBody>
      </p:sp>
      <p:sp>
        <p:nvSpPr>
          <p:cNvPr id="17412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316F65-49AD-4CC1-AA71-A3EB244DF01F}" type="slidenum">
              <a:rPr lang="pt-PT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pt-PT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489BEC-53F7-430E-B4EF-95BC35401BEF}" type="slidenum">
              <a:rPr lang="pt-PT" smtClean="0"/>
              <a:pPr>
                <a:defRPr/>
              </a:pPr>
              <a:t>3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92875" y="6500813"/>
            <a:ext cx="2208213" cy="3571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&lt;#&gt;</a:t>
            </a:r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pt-PT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 smtClean="0"/>
          </a:p>
        </p:txBody>
      </p:sp>
      <p:pic>
        <p:nvPicPr>
          <p:cNvPr id="1028" name="Picture 7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81975" y="6080125"/>
            <a:ext cx="565150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TextBox 11"/>
          <p:cNvSpPr txBox="1">
            <a:spLocks noChangeArrowheads="1"/>
          </p:cNvSpPr>
          <p:nvPr userDrawn="1"/>
        </p:nvSpPr>
        <p:spPr bwMode="auto">
          <a:xfrm>
            <a:off x="3492500" y="44450"/>
            <a:ext cx="5189538" cy="215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pt-PT" sz="800" b="1" dirty="0" smtClean="0">
                <a:solidFill>
                  <a:srgbClr val="555555"/>
                </a:solidFill>
              </a:rPr>
              <a:t>Inglês | 10.º ano | Nível de continuação</a:t>
            </a:r>
          </a:p>
        </p:txBody>
      </p:sp>
      <p:pic>
        <p:nvPicPr>
          <p:cNvPr id="1030" name="Imagem 3"/>
          <p:cNvPicPr>
            <a:picLocks noChangeAspect="1"/>
          </p:cNvPicPr>
          <p:nvPr userDrawn="1"/>
        </p:nvPicPr>
        <p:blipFill>
          <a:blip r:embed="rId5" cstate="print"/>
          <a:srcRect l="5527" t="15897" r="3760" b="-15897"/>
          <a:stretch>
            <a:fillRect/>
          </a:stretch>
        </p:blipFill>
        <p:spPr bwMode="auto">
          <a:xfrm>
            <a:off x="393700" y="6415088"/>
            <a:ext cx="7675563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 userDrawn="1"/>
        </p:nvSpPr>
        <p:spPr>
          <a:xfrm>
            <a:off x="2809875" y="6480175"/>
            <a:ext cx="5256213" cy="2159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pt-PT" sz="800" b="1" cap="small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Alexandra Sampaio ● Ana Mateus ● Anabela Botas ●  M. Paula Jales </a:t>
            </a:r>
            <a:endParaRPr lang="pt-PT" sz="8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gif"/><Relationship Id="rId4" Type="http://schemas.openxmlformats.org/officeDocument/2006/relationships/image" Target="../media/image20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2268538" y="-12700"/>
            <a:ext cx="26987" cy="3802063"/>
          </a:xfrm>
          <a:prstGeom prst="line">
            <a:avLst/>
          </a:prstGeom>
          <a:ln w="1968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19841723">
            <a:off x="157163" y="163513"/>
            <a:ext cx="260032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4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pt-PT" sz="44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Taste</a:t>
            </a:r>
            <a:r>
              <a:rPr lang="pt-PT" sz="4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4</a:t>
            </a:r>
            <a:r>
              <a:rPr lang="pt-PT" sz="36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36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English</a:t>
            </a:r>
            <a:endParaRPr lang="pt-PT" sz="3600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76" name="TextBox 14"/>
          <p:cNvSpPr txBox="1">
            <a:spLocks noChangeArrowheads="1"/>
          </p:cNvSpPr>
          <p:nvPr/>
        </p:nvSpPr>
        <p:spPr bwMode="auto">
          <a:xfrm>
            <a:off x="2700338" y="1773238"/>
            <a:ext cx="4103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/>
          </a:p>
        </p:txBody>
      </p:sp>
      <p:sp>
        <p:nvSpPr>
          <p:cNvPr id="3077" name="Text Box 35"/>
          <p:cNvSpPr txBox="1">
            <a:spLocks noChangeArrowheads="1"/>
          </p:cNvSpPr>
          <p:nvPr/>
        </p:nvSpPr>
        <p:spPr bwMode="auto">
          <a:xfrm>
            <a:off x="2687910" y="1314490"/>
            <a:ext cx="4116115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6600" b="1" dirty="0" smtClean="0">
                <a:latin typeface="Calibri" pitchFamily="34" charset="0"/>
              </a:rPr>
              <a:t>Teenage Tribes</a:t>
            </a:r>
            <a:endParaRPr lang="en-US" sz="6600" b="1" dirty="0">
              <a:latin typeface="Calibri" pitchFamily="34" charset="0"/>
            </a:endParaRPr>
          </a:p>
        </p:txBody>
      </p:sp>
      <p:cxnSp>
        <p:nvCxnSpPr>
          <p:cNvPr id="13" name="Straight Connector 4"/>
          <p:cNvCxnSpPr/>
          <p:nvPr/>
        </p:nvCxnSpPr>
        <p:spPr>
          <a:xfrm flipH="1" flipV="1">
            <a:off x="1835150" y="2811463"/>
            <a:ext cx="1368425" cy="1152525"/>
          </a:xfrm>
          <a:prstGeom prst="line">
            <a:avLst/>
          </a:prstGeom>
          <a:ln w="3714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66829" y="173808"/>
            <a:ext cx="3291971" cy="1022944"/>
            <a:chOff x="66829" y="173808"/>
            <a:chExt cx="3569067" cy="1094952"/>
          </a:xfrm>
        </p:grpSpPr>
        <p:sp>
          <p:nvSpPr>
            <p:cNvPr id="59" name="Parallelogram 58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60" name="Parallelogram 59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53746" y="1604963"/>
            <a:ext cx="8366726" cy="4604230"/>
            <a:chOff x="453746" y="1604963"/>
            <a:chExt cx="8236508" cy="4604230"/>
          </a:xfrm>
        </p:grpSpPr>
        <p:sp>
          <p:nvSpPr>
            <p:cNvPr id="8" name="Parallelogram 7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4" name="Parallelogram 53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7" name="Rectangle 6"/>
          <p:cNvSpPr>
            <a:spLocks noChangeArrowheads="1"/>
          </p:cNvSpPr>
          <p:nvPr/>
        </p:nvSpPr>
        <p:spPr bwMode="auto">
          <a:xfrm>
            <a:off x="329875" y="334397"/>
            <a:ext cx="30289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Tel: tale signs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48" name="Rectangle 7"/>
          <p:cNvSpPr>
            <a:spLocks noChangeArrowheads="1"/>
          </p:cNvSpPr>
          <p:nvPr/>
        </p:nvSpPr>
        <p:spPr bwMode="auto">
          <a:xfrm>
            <a:off x="1332234" y="2300357"/>
            <a:ext cx="47803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0070C0"/>
                </a:solidFill>
                <a:effectLst/>
                <a:latin typeface="Calibri" pitchFamily="34" charset="0"/>
                <a:sym typeface="Wingdings 2"/>
              </a:rPr>
              <a:t></a:t>
            </a:r>
            <a:r>
              <a:rPr lang="en-GB" b="1" dirty="0" smtClean="0">
                <a:solidFill>
                  <a:srgbClr val="C00000"/>
                </a:solidFill>
                <a:effectLst/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CF6D31"/>
                </a:solidFill>
                <a:effectLst/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>
                <a:solidFill>
                  <a:srgbClr val="703B1A"/>
                </a:solidFill>
                <a:effectLst/>
                <a:latin typeface="Calibri" pitchFamily="34" charset="0"/>
              </a:rPr>
              <a:t>Mono-syllabic grunts replace normal </a:t>
            </a:r>
            <a:r>
              <a:rPr lang="en-GB" b="1" dirty="0" smtClean="0">
                <a:solidFill>
                  <a:srgbClr val="703B1A"/>
                </a:solidFill>
                <a:effectLst/>
                <a:latin typeface="Calibri" pitchFamily="34" charset="0"/>
              </a:rPr>
              <a:t>speech</a:t>
            </a:r>
            <a:endParaRPr lang="pt-PT" b="1" dirty="0">
              <a:solidFill>
                <a:srgbClr val="703B1A"/>
              </a:solidFill>
              <a:effectLst/>
              <a:latin typeface="Calibri" pitchFamily="34" charset="0"/>
            </a:endParaRPr>
          </a:p>
        </p:txBody>
      </p:sp>
      <p:sp>
        <p:nvSpPr>
          <p:cNvPr id="49" name="Rectangle 8"/>
          <p:cNvSpPr>
            <a:spLocks noChangeArrowheads="1"/>
          </p:cNvSpPr>
          <p:nvPr/>
        </p:nvSpPr>
        <p:spPr bwMode="auto">
          <a:xfrm>
            <a:off x="1332234" y="2922233"/>
            <a:ext cx="71632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effectLst/>
                <a:latin typeface="Calibri" pitchFamily="34" charset="0"/>
              </a:rPr>
              <a:t>When </a:t>
            </a:r>
            <a:r>
              <a:rPr lang="en-GB" b="1" dirty="0">
                <a:solidFill>
                  <a:srgbClr val="703B1A"/>
                </a:solidFill>
                <a:effectLst/>
                <a:latin typeface="Calibri" pitchFamily="34" charset="0"/>
              </a:rPr>
              <a:t>they do speak it's in American </a:t>
            </a:r>
            <a:r>
              <a:rPr lang="en-GB" b="1" dirty="0" smtClean="0">
                <a:solidFill>
                  <a:srgbClr val="703B1A"/>
                </a:solidFill>
                <a:effectLst/>
                <a:latin typeface="Calibri" pitchFamily="34" charset="0"/>
              </a:rPr>
              <a:t> ̶  ‘Totally rad’, </a:t>
            </a:r>
            <a:r>
              <a:rPr lang="en-GB" b="1" dirty="0">
                <a:solidFill>
                  <a:srgbClr val="703B1A"/>
                </a:solidFill>
                <a:effectLst/>
                <a:latin typeface="Calibri" pitchFamily="34" charset="0"/>
              </a:rPr>
              <a:t>and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‘</a:t>
            </a:r>
            <a:r>
              <a:rPr lang="en-GB" b="1" dirty="0" smtClean="0">
                <a:solidFill>
                  <a:srgbClr val="703B1A"/>
                </a:solidFill>
                <a:effectLst/>
                <a:latin typeface="Calibri" pitchFamily="34" charset="0"/>
              </a:rPr>
              <a:t>That sucks’</a:t>
            </a:r>
            <a:endParaRPr lang="pt-PT" b="1" dirty="0">
              <a:solidFill>
                <a:srgbClr val="703B1A"/>
              </a:solidFill>
              <a:effectLst/>
              <a:latin typeface="Calibri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1332234" y="3544109"/>
            <a:ext cx="6985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effectLst/>
                <a:latin typeface="Calibri" pitchFamily="34" charset="0"/>
              </a:rPr>
              <a:t>Their </a:t>
            </a:r>
            <a:r>
              <a:rPr lang="en-GB" b="1" dirty="0">
                <a:solidFill>
                  <a:srgbClr val="703B1A"/>
                </a:solidFill>
                <a:effectLst/>
                <a:latin typeface="Calibri" pitchFamily="34" charset="0"/>
              </a:rPr>
              <a:t>head disappears under a  back-to-front cap</a:t>
            </a:r>
            <a:endParaRPr lang="pt-PT" b="1" dirty="0">
              <a:solidFill>
                <a:srgbClr val="703B1A"/>
              </a:solidFill>
              <a:effectLst/>
              <a:latin typeface="Calibri" pitchFamily="34" charset="0"/>
            </a:endParaRPr>
          </a:p>
        </p:txBody>
      </p:sp>
      <p:sp>
        <p:nvSpPr>
          <p:cNvPr id="51" name="Rectangle 10"/>
          <p:cNvSpPr>
            <a:spLocks noChangeArrowheads="1"/>
          </p:cNvSpPr>
          <p:nvPr/>
        </p:nvSpPr>
        <p:spPr bwMode="auto">
          <a:xfrm>
            <a:off x="1332234" y="4165985"/>
            <a:ext cx="6985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effectLst/>
                <a:latin typeface="Calibri" pitchFamily="34" charset="0"/>
              </a:rPr>
              <a:t>Cracks </a:t>
            </a:r>
            <a:r>
              <a:rPr lang="en-GB" b="1" dirty="0">
                <a:solidFill>
                  <a:srgbClr val="703B1A"/>
                </a:solidFill>
                <a:effectLst/>
                <a:latin typeface="Calibri" pitchFamily="34" charset="0"/>
              </a:rPr>
              <a:t>appear in the ceiling below their  stereo…</a:t>
            </a:r>
            <a:endParaRPr lang="pt-PT" b="1" dirty="0">
              <a:solidFill>
                <a:srgbClr val="703B1A"/>
              </a:solidFill>
              <a:effectLst/>
              <a:latin typeface="Calibri" pitchFamily="34" charset="0"/>
            </a:endParaRPr>
          </a:p>
        </p:txBody>
      </p:sp>
      <p:sp>
        <p:nvSpPr>
          <p:cNvPr id="52" name="Rectangle 11"/>
          <p:cNvSpPr>
            <a:spLocks noChangeArrowheads="1"/>
          </p:cNvSpPr>
          <p:nvPr/>
        </p:nvSpPr>
        <p:spPr bwMode="auto">
          <a:xfrm>
            <a:off x="1332234" y="4787860"/>
            <a:ext cx="74882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effectLst/>
                <a:latin typeface="Calibri" pitchFamily="34" charset="0"/>
              </a:rPr>
              <a:t>They </a:t>
            </a:r>
            <a:r>
              <a:rPr lang="en-GB" b="1" dirty="0">
                <a:solidFill>
                  <a:srgbClr val="703B1A"/>
                </a:solidFill>
                <a:effectLst/>
                <a:latin typeface="Calibri" pitchFamily="34" charset="0"/>
              </a:rPr>
              <a:t>are in a band, and toying with names like  'Kryptonite'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755576" y="1772816"/>
            <a:ext cx="7315738" cy="2952328"/>
            <a:chOff x="453746" y="1604963"/>
            <a:chExt cx="8236508" cy="4604230"/>
          </a:xfrm>
        </p:grpSpPr>
        <p:sp>
          <p:nvSpPr>
            <p:cNvPr id="39" name="Parallelogram 38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0" name="Parallelogram 39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1726215" y="2061394"/>
            <a:ext cx="6086146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In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a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‘mosh pit’ 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̶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the crush zone at the front of a gig  (the more shoved about you get the more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‘rad’</a:t>
            </a:r>
            <a:r>
              <a:rPr lang="en-GB" sz="1600" b="1" dirty="0" smtClean="0">
                <a:solidFill>
                  <a:srgbClr val="703B1A"/>
                </a:solidFill>
                <a:effectLst/>
                <a:latin typeface="Calibri" pitchFamily="34" charset="0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the 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experience is)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1726214" y="2924994"/>
            <a:ext cx="55448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C00000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Skateboarding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on any concrete surfaces they can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find</a:t>
            </a:r>
            <a:endParaRPr lang="en-GB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29" name="Rectangle 8"/>
          <p:cNvSpPr>
            <a:spLocks noChangeArrowheads="1"/>
          </p:cNvSpPr>
          <p:nvPr/>
        </p:nvSpPr>
        <p:spPr bwMode="auto">
          <a:xfrm>
            <a:off x="1726214" y="3429819"/>
            <a:ext cx="13032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Car parks</a:t>
            </a:r>
            <a:endParaRPr lang="en-GB" dirty="0">
              <a:solidFill>
                <a:srgbClr val="703B1A"/>
              </a:solidFill>
              <a:effectLst/>
              <a:latin typeface="Calibri" pitchFamily="34" charset="0"/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1710183" y="3933056"/>
            <a:ext cx="2468176" cy="380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O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utside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train stations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66829" y="260648"/>
            <a:ext cx="4207507" cy="771636"/>
            <a:chOff x="66829" y="173808"/>
            <a:chExt cx="3569067" cy="1094952"/>
          </a:xfrm>
        </p:grpSpPr>
        <p:sp>
          <p:nvSpPr>
            <p:cNvPr id="36" name="Parallelogram 35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7" name="Parallelogram 36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227026" y="334744"/>
            <a:ext cx="379911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Where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to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find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them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/>
          <p:cNvGrpSpPr/>
          <p:nvPr/>
        </p:nvGrpSpPr>
        <p:grpSpPr>
          <a:xfrm>
            <a:off x="323850" y="4044876"/>
            <a:ext cx="7315738" cy="2207268"/>
            <a:chOff x="453746" y="1604963"/>
            <a:chExt cx="8236508" cy="4604230"/>
          </a:xfrm>
        </p:grpSpPr>
        <p:sp>
          <p:nvSpPr>
            <p:cNvPr id="61" name="Parallelogram 60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62" name="Parallelogram 61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403026" y="1484784"/>
            <a:ext cx="6478756" cy="763682"/>
            <a:chOff x="453746" y="1604963"/>
            <a:chExt cx="8236508" cy="4604230"/>
          </a:xfrm>
        </p:grpSpPr>
        <p:sp>
          <p:nvSpPr>
            <p:cNvPr id="58" name="Parallelogram 57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9" name="Parallelogram 58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81473" y="2852936"/>
            <a:ext cx="3933852" cy="807367"/>
            <a:chOff x="66829" y="173808"/>
            <a:chExt cx="3569067" cy="1094952"/>
          </a:xfrm>
        </p:grpSpPr>
        <p:sp>
          <p:nvSpPr>
            <p:cNvPr id="55" name="Parallelogram 54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6" name="Parallelogram 55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66829" y="260648"/>
            <a:ext cx="4207507" cy="771636"/>
            <a:chOff x="66829" y="173808"/>
            <a:chExt cx="3569067" cy="1094952"/>
          </a:xfrm>
        </p:grpSpPr>
        <p:sp>
          <p:nvSpPr>
            <p:cNvPr id="52" name="Parallelogram 51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3" name="Parallelogram 52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323850" y="3573463"/>
            <a:ext cx="3228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pt-PT" b="1">
                <a:effectLst/>
                <a:latin typeface="Calibri" pitchFamily="34" charset="0"/>
              </a:rPr>
              <a:t>	</a:t>
            </a:r>
            <a:endParaRPr lang="pt-PT">
              <a:effectLst/>
              <a:latin typeface="Calibri" pitchFamily="34" charset="0"/>
            </a:endParaRPr>
          </a:p>
        </p:txBody>
      </p:sp>
      <p:sp>
        <p:nvSpPr>
          <p:cNvPr id="32" name="Rectangle 8"/>
          <p:cNvSpPr>
            <a:spLocks noChangeArrowheads="1"/>
          </p:cNvSpPr>
          <p:nvPr/>
        </p:nvSpPr>
        <p:spPr bwMode="auto">
          <a:xfrm>
            <a:off x="1547664" y="1549864"/>
            <a:ext cx="60919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American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bands like </a:t>
            </a:r>
            <a:r>
              <a:rPr lang="en-GB" b="1" dirty="0" err="1">
                <a:solidFill>
                  <a:srgbClr val="703B1A"/>
                </a:solidFill>
                <a:latin typeface="Calibri" pitchFamily="34" charset="0"/>
              </a:rPr>
              <a:t>Linkin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 Park, </a:t>
            </a:r>
            <a:r>
              <a:rPr lang="en-GB" b="1" dirty="0" err="1">
                <a:solidFill>
                  <a:srgbClr val="703B1A"/>
                </a:solidFill>
                <a:latin typeface="Calibri" pitchFamily="34" charset="0"/>
              </a:rPr>
              <a:t>Korn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, Slipknot, Limp </a:t>
            </a:r>
            <a:r>
              <a:rPr lang="en-GB" b="1" dirty="0" err="1">
                <a:solidFill>
                  <a:srgbClr val="703B1A"/>
                </a:solidFill>
                <a:latin typeface="Calibri" pitchFamily="34" charset="0"/>
              </a:rPr>
              <a:t>Bizkit</a:t>
            </a:r>
            <a:endParaRPr lang="en-GB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34" name="Rectangle 10"/>
          <p:cNvSpPr>
            <a:spLocks noChangeArrowheads="1"/>
          </p:cNvSpPr>
          <p:nvPr/>
        </p:nvSpPr>
        <p:spPr bwMode="auto">
          <a:xfrm>
            <a:off x="907522" y="4235920"/>
            <a:ext cx="673362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Think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industrial strength Sex Pistols put through a cement mixer with Iron Maiden and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blasted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with hip hop (music born out of the Bronx in the late 70s).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35" name="Rectangle 11"/>
          <p:cNvSpPr>
            <a:spLocks noChangeArrowheads="1"/>
          </p:cNvSpPr>
          <p:nvPr/>
        </p:nvSpPr>
        <p:spPr bwMode="auto">
          <a:xfrm>
            <a:off x="907522" y="5324889"/>
            <a:ext cx="576031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LOUD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guitars, LOUD and SHOUTY vocalist and heavy but rhythmic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drums. </a:t>
            </a:r>
            <a:r>
              <a:rPr lang="pt-PT" b="1" dirty="0" smtClean="0">
                <a:solidFill>
                  <a:srgbClr val="703B1A"/>
                </a:solidFill>
                <a:latin typeface="Calibri" pitchFamily="34" charset="0"/>
              </a:rPr>
              <a:t>LOUD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, LOUD, LOUD</a:t>
            </a:r>
            <a:r>
              <a:rPr lang="pt-PT" sz="1600" b="1" dirty="0">
                <a:solidFill>
                  <a:srgbClr val="703B1A"/>
                </a:solidFill>
                <a:effectLst/>
                <a:latin typeface="Calibri" pitchFamily="34" charset="0"/>
              </a:rPr>
              <a:t>.</a:t>
            </a:r>
          </a:p>
        </p:txBody>
      </p:sp>
      <p:sp>
        <p:nvSpPr>
          <p:cNvPr id="31" name="Rectangle 7"/>
          <p:cNvSpPr>
            <a:spLocks noChangeArrowheads="1"/>
          </p:cNvSpPr>
          <p:nvPr/>
        </p:nvSpPr>
        <p:spPr bwMode="auto">
          <a:xfrm>
            <a:off x="337579" y="313945"/>
            <a:ext cx="375224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They're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listening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to</a:t>
            </a:r>
          </a:p>
        </p:txBody>
      </p:sp>
      <p:sp>
        <p:nvSpPr>
          <p:cNvPr id="33" name="Rectangle 9"/>
          <p:cNvSpPr>
            <a:spLocks noChangeArrowheads="1"/>
          </p:cNvSpPr>
          <p:nvPr/>
        </p:nvSpPr>
        <p:spPr bwMode="auto">
          <a:xfrm>
            <a:off x="251520" y="2901576"/>
            <a:ext cx="35205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Which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sounds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like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336757" y="1229082"/>
            <a:ext cx="4730807" cy="1963024"/>
            <a:chOff x="453746" y="1604963"/>
            <a:chExt cx="8236508" cy="4604230"/>
          </a:xfrm>
        </p:grpSpPr>
        <p:sp>
          <p:nvSpPr>
            <p:cNvPr id="19" name="Parallelogram 18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Parallelogram 19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236537" y="4241477"/>
            <a:ext cx="4439919" cy="1995835"/>
            <a:chOff x="453746" y="1604963"/>
            <a:chExt cx="8236508" cy="4604230"/>
          </a:xfrm>
        </p:grpSpPr>
        <p:sp>
          <p:nvSpPr>
            <p:cNvPr id="22" name="Parallelogram 21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" name="Parallelogram 22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96315" y="3237795"/>
            <a:ext cx="1439981" cy="771636"/>
            <a:chOff x="66829" y="173808"/>
            <a:chExt cx="3569067" cy="1094952"/>
          </a:xfrm>
        </p:grpSpPr>
        <p:sp>
          <p:nvSpPr>
            <p:cNvPr id="16" name="Parallelogram 15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Parallelogram 16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483768" y="310271"/>
            <a:ext cx="1471017" cy="771636"/>
            <a:chOff x="66829" y="173808"/>
            <a:chExt cx="3569067" cy="1094952"/>
          </a:xfrm>
        </p:grpSpPr>
        <p:sp>
          <p:nvSpPr>
            <p:cNvPr id="13" name="Parallelogram 12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Parallelogram 13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2680916" y="280763"/>
            <a:ext cx="10134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Love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827584" y="1340768"/>
            <a:ext cx="28325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pt-PT" b="1" dirty="0" err="1" smtClean="0">
                <a:solidFill>
                  <a:srgbClr val="703B1A"/>
                </a:solidFill>
                <a:latin typeface="Calibri" pitchFamily="34" charset="0"/>
              </a:rPr>
              <a:t>Skateboarding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5999732" y="3216275"/>
            <a:ext cx="103425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Hate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4725793" y="4442221"/>
            <a:ext cx="34565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Britney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Spears and her pop pals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827584" y="1844563"/>
            <a:ext cx="33829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pt-PT" b="1" dirty="0" smtClean="0">
                <a:solidFill>
                  <a:srgbClr val="703B1A"/>
                </a:solidFill>
                <a:latin typeface="Calibri" pitchFamily="34" charset="0"/>
              </a:rPr>
              <a:t>Ross 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Robinson (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uber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pt-PT" b="1" dirty="0" err="1" smtClean="0">
                <a:solidFill>
                  <a:srgbClr val="703B1A"/>
                </a:solidFill>
                <a:latin typeface="Calibri" pitchFamily="34" charset="0"/>
              </a:rPr>
              <a:t>producer</a:t>
            </a:r>
            <a:r>
              <a:rPr lang="pt-PT" b="1" dirty="0" smtClean="0">
                <a:solidFill>
                  <a:srgbClr val="703B1A"/>
                </a:solidFill>
                <a:latin typeface="Calibri" pitchFamily="34" charset="0"/>
              </a:rPr>
              <a:t>)</a:t>
            </a:r>
            <a:endParaRPr lang="pt-PT" sz="1600" b="1" dirty="0">
              <a:solidFill>
                <a:srgbClr val="703B1A"/>
              </a:solidFill>
              <a:effectLst/>
              <a:latin typeface="Calibri" pitchFamily="34" charset="0"/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827584" y="2348359"/>
            <a:ext cx="35494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Baggy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oversized t-shirts sporting rock band logos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4725793" y="4877231"/>
            <a:ext cx="36626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Anything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played at less than pain threshold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4725793" y="5589240"/>
            <a:ext cx="11528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pt-PT" b="1" dirty="0" err="1" smtClean="0">
                <a:solidFill>
                  <a:srgbClr val="703B1A"/>
                </a:solidFill>
                <a:latin typeface="Calibri" pitchFamily="34" charset="0"/>
              </a:rPr>
              <a:t>Smiling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99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54433" y="3645024"/>
            <a:ext cx="3312368" cy="1211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pt-PT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THEY?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75656" y="908720"/>
            <a:ext cx="3045569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8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WHO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48780" y="2355270"/>
            <a:ext cx="19431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pt-PT" sz="7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ARE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088311" y="781870"/>
            <a:ext cx="4090105" cy="5040000"/>
            <a:chOff x="4088311" y="781870"/>
            <a:chExt cx="4090105" cy="5040000"/>
          </a:xfrm>
        </p:grpSpPr>
        <p:pic>
          <p:nvPicPr>
            <p:cNvPr id="7" name="Picture 4" descr="intro_numetalers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15100">
              <a:off x="4088311" y="781870"/>
              <a:ext cx="4090105" cy="50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 rot="916446">
              <a:off x="4116894" y="5181941"/>
              <a:ext cx="2966438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3400" b="1" dirty="0" smtClean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NU METALLERS</a:t>
              </a:r>
              <a:endParaRPr lang="pt-PT" sz="3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251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6829" y="173808"/>
            <a:ext cx="3291971" cy="1022944"/>
            <a:chOff x="66829" y="173808"/>
            <a:chExt cx="3569067" cy="1094952"/>
          </a:xfrm>
        </p:grpSpPr>
        <p:sp>
          <p:nvSpPr>
            <p:cNvPr id="19" name="Parallelogram 18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Parallelogram 19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53746" y="1604963"/>
            <a:ext cx="8236508" cy="4604230"/>
            <a:chOff x="453746" y="1604963"/>
            <a:chExt cx="8236508" cy="4604230"/>
          </a:xfrm>
        </p:grpSpPr>
        <p:sp>
          <p:nvSpPr>
            <p:cNvPr id="22" name="Parallelogram 21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" name="Parallelogram 22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329875" y="334397"/>
            <a:ext cx="30289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Tel: tale signs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619673" y="2034044"/>
            <a:ext cx="64807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Any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colours but pink, silver and baby blue have been banished from their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wardrobe.  </a:t>
            </a:r>
            <a:r>
              <a:rPr lang="pt-PT" b="1" i="1" dirty="0" err="1" smtClean="0">
                <a:solidFill>
                  <a:srgbClr val="703B1A"/>
                </a:solidFill>
                <a:latin typeface="Calibri" pitchFamily="34" charset="0"/>
              </a:rPr>
              <a:t>Yes</a:t>
            </a:r>
            <a:r>
              <a:rPr lang="pt-PT" b="1" i="1" dirty="0" smtClean="0">
                <a:solidFill>
                  <a:srgbClr val="703B1A"/>
                </a:solidFill>
                <a:latin typeface="Calibri" pitchFamily="34" charset="0"/>
              </a:rPr>
              <a:t>, </a:t>
            </a:r>
            <a:r>
              <a:rPr lang="pt-PT" b="1" i="1" dirty="0" err="1" smtClean="0">
                <a:solidFill>
                  <a:srgbClr val="703B1A"/>
                </a:solidFill>
                <a:latin typeface="Calibri" pitchFamily="34" charset="0"/>
              </a:rPr>
              <a:t>it's</a:t>
            </a:r>
            <a:r>
              <a:rPr lang="pt-PT" b="1" i="1" dirty="0" smtClean="0">
                <a:solidFill>
                  <a:srgbClr val="703B1A"/>
                </a:solidFill>
                <a:latin typeface="Calibri" pitchFamily="34" charset="0"/>
              </a:rPr>
              <a:t> a </a:t>
            </a:r>
            <a:r>
              <a:rPr lang="pt-PT" b="1" i="1" dirty="0" err="1" smtClean="0">
                <a:solidFill>
                  <a:srgbClr val="703B1A"/>
                </a:solidFill>
                <a:latin typeface="Calibri" pitchFamily="34" charset="0"/>
              </a:rPr>
              <a:t>girl</a:t>
            </a:r>
            <a:r>
              <a:rPr lang="pt-PT" b="1" i="1" dirty="0" smtClean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pt-PT" b="1" i="1" dirty="0" err="1" smtClean="0">
                <a:solidFill>
                  <a:srgbClr val="703B1A"/>
                </a:solidFill>
                <a:latin typeface="Calibri" pitchFamily="34" charset="0"/>
              </a:rPr>
              <a:t>thing</a:t>
            </a:r>
            <a:r>
              <a:rPr lang="pt-PT" b="1" i="1" dirty="0" smtClean="0">
                <a:solidFill>
                  <a:srgbClr val="703B1A"/>
                </a:solidFill>
                <a:latin typeface="Calibri" pitchFamily="34" charset="0"/>
              </a:rPr>
              <a:t>!</a:t>
            </a:r>
            <a:endParaRPr lang="pt-PT" b="1" i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1619672" y="2841376"/>
            <a:ext cx="648072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Their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bedroom becomes a shrine to pop and soap idols. You can no longer remember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what colour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the walls are underneath their poster collection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19672" y="3925707"/>
            <a:ext cx="52046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dirty="0" smtClean="0">
                <a:solidFill>
                  <a:srgbClr val="703B1A"/>
                </a:solidFill>
                <a:effectLst/>
                <a:latin typeface="Calibri" pitchFamily="34" charset="0"/>
              </a:rPr>
              <a:t>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Fickle: you just can't keep up with their favourites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1619672" y="4456040"/>
            <a:ext cx="49171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They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start to look like Britney Spears Mini-</a:t>
            </a:r>
            <a:r>
              <a:rPr lang="en-GB" b="1" dirty="0" err="1">
                <a:solidFill>
                  <a:srgbClr val="703B1A"/>
                </a:solidFill>
                <a:latin typeface="Calibri" pitchFamily="34" charset="0"/>
              </a:rPr>
              <a:t>Mes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1619672" y="4986372"/>
            <a:ext cx="43082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They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dream of marriage to Gareth Gates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52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55576" y="1772816"/>
            <a:ext cx="7315738" cy="2952328"/>
            <a:chOff x="453746" y="1604963"/>
            <a:chExt cx="8236508" cy="4604230"/>
          </a:xfrm>
        </p:grpSpPr>
        <p:sp>
          <p:nvSpPr>
            <p:cNvPr id="10" name="Parallelogram 9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" name="Parallelogram 10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627313" y="2997200"/>
            <a:ext cx="45624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pt-PT" sz="1600">
              <a:effectLst/>
              <a:latin typeface="Calibri" pitchFamily="34" charset="0"/>
            </a:endParaRP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1475656" y="2132856"/>
            <a:ext cx="4890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In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Claire's Accessories buying more pink things</a:t>
            </a: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1475657" y="2769850"/>
            <a:ext cx="54726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In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Woolworth’s handing over their pocket money for the latest pop sensation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1475656" y="3683843"/>
            <a:ext cx="583264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Drooling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over a poster of Gareth Gates in their shiny new, much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coveted Top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of The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Pops magazine 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6829" y="260648"/>
            <a:ext cx="4207507" cy="771636"/>
            <a:chOff x="66829" y="173808"/>
            <a:chExt cx="3569067" cy="1094952"/>
          </a:xfrm>
        </p:grpSpPr>
        <p:sp>
          <p:nvSpPr>
            <p:cNvPr id="13" name="Parallelogram 12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Parallelogram 13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227026" y="334744"/>
            <a:ext cx="379911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Where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to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find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them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32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23850" y="4260900"/>
            <a:ext cx="7315738" cy="1400348"/>
            <a:chOff x="453746" y="1604963"/>
            <a:chExt cx="8236508" cy="4604230"/>
          </a:xfrm>
        </p:grpSpPr>
        <p:sp>
          <p:nvSpPr>
            <p:cNvPr id="9" name="Parallelogram 8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Parallelogram 9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417976" y="1513190"/>
            <a:ext cx="6682415" cy="763682"/>
            <a:chOff x="453746" y="1604963"/>
            <a:chExt cx="8236508" cy="4604230"/>
          </a:xfrm>
        </p:grpSpPr>
        <p:sp>
          <p:nvSpPr>
            <p:cNvPr id="12" name="Parallelogram 11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3" name="Parallelogram 12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547440" y="1484784"/>
            <a:ext cx="6985000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pt-PT" sz="1600" b="1" dirty="0">
              <a:solidFill>
                <a:srgbClr val="703B1A"/>
              </a:solidFill>
              <a:effectLst/>
              <a:latin typeface="Calibri" pitchFamily="34" charset="0"/>
            </a:endParaRPr>
          </a:p>
          <a:p>
            <a:r>
              <a:rPr lang="en-GB" sz="1600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sz="1600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Britney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Spears, S Club, Gareth Gates, Will Young, Atomic Kitten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  <a:p>
            <a:r>
              <a:rPr lang="pt-PT" sz="1600" b="1" dirty="0">
                <a:solidFill>
                  <a:srgbClr val="703B1A"/>
                </a:solidFill>
                <a:effectLst/>
                <a:latin typeface="Calibri" pitchFamily="34" charset="0"/>
              </a:rPr>
              <a:t>	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915132" y="4612660"/>
            <a:ext cx="617714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Squeaky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clean, fresh pop fun sung through glistening white teeth!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81473" y="3068960"/>
            <a:ext cx="3933852" cy="807367"/>
            <a:chOff x="66829" y="173808"/>
            <a:chExt cx="3569067" cy="1094952"/>
          </a:xfrm>
        </p:grpSpPr>
        <p:sp>
          <p:nvSpPr>
            <p:cNvPr id="15" name="Parallelogram 14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Parallelogram 15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6829" y="260648"/>
            <a:ext cx="4207507" cy="771636"/>
            <a:chOff x="66829" y="173808"/>
            <a:chExt cx="3569067" cy="1094952"/>
          </a:xfrm>
        </p:grpSpPr>
        <p:sp>
          <p:nvSpPr>
            <p:cNvPr id="18" name="Parallelogram 17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Parallelogram 18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337579" y="313945"/>
            <a:ext cx="375224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They're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listening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to</a:t>
            </a: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251520" y="3117600"/>
            <a:ext cx="35205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Which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sounds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like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54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4388209" y="5151637"/>
            <a:ext cx="4439919" cy="725635"/>
            <a:chOff x="453746" y="1604963"/>
            <a:chExt cx="8236508" cy="4604230"/>
          </a:xfrm>
        </p:grpSpPr>
        <p:sp>
          <p:nvSpPr>
            <p:cNvPr id="18" name="Parallelogram 17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Parallelogram 18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36757" y="1229081"/>
            <a:ext cx="4730807" cy="3821889"/>
            <a:chOff x="453746" y="1604963"/>
            <a:chExt cx="8236508" cy="4604230"/>
          </a:xfrm>
        </p:grpSpPr>
        <p:sp>
          <p:nvSpPr>
            <p:cNvPr id="15" name="Parallelogram 14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Parallelogram 15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4795878" y="5301306"/>
            <a:ext cx="4032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‘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All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that Nu Metal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noise</a:t>
            </a:r>
            <a:r>
              <a:rPr lang="en-US" b="1" dirty="0" smtClean="0">
                <a:solidFill>
                  <a:srgbClr val="703B1A"/>
                </a:solidFill>
                <a:latin typeface="Calibri" pitchFamily="34" charset="0"/>
              </a:rPr>
              <a:t>’</a:t>
            </a:r>
            <a:r>
              <a:rPr lang="pt-PT" b="1" dirty="0" smtClean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Spots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259632" y="1340768"/>
            <a:ext cx="8274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US" b="1" dirty="0" smtClean="0">
                <a:solidFill>
                  <a:srgbClr val="703B1A"/>
                </a:solidFill>
                <a:latin typeface="Calibri" pitchFamily="34" charset="0"/>
              </a:rPr>
              <a:t>Pink</a:t>
            </a:r>
            <a:endParaRPr lang="en-US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1259632" y="1809110"/>
            <a:ext cx="11491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pt-PT" b="1" dirty="0" err="1" smtClean="0">
                <a:solidFill>
                  <a:srgbClr val="703B1A"/>
                </a:solidFill>
                <a:latin typeface="Calibri" pitchFamily="34" charset="0"/>
              </a:rPr>
              <a:t>Britney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1259632" y="2277452"/>
            <a:ext cx="18405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pt-PT" b="1" dirty="0" smtClean="0">
                <a:solidFill>
                  <a:srgbClr val="703B1A"/>
                </a:solidFill>
                <a:latin typeface="Calibri" pitchFamily="34" charset="0"/>
              </a:rPr>
              <a:t>Prince 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William</a:t>
            </a: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1259632" y="3214136"/>
            <a:ext cx="30963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Gossiping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about who wants to </a:t>
            </a:r>
            <a:r>
              <a:rPr lang="en-US" b="1" dirty="0">
                <a:solidFill>
                  <a:srgbClr val="703B1A"/>
                </a:solidFill>
                <a:latin typeface="Calibri" pitchFamily="34" charset="0"/>
              </a:rPr>
              <a:t>snog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 who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1259632" y="2745794"/>
            <a:ext cx="1945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US" b="1" dirty="0" err="1" smtClean="0">
                <a:solidFill>
                  <a:srgbClr val="703B1A"/>
                </a:solidFill>
                <a:latin typeface="Calibri" pitchFamily="34" charset="0"/>
              </a:rPr>
              <a:t>Powerpuff</a:t>
            </a:r>
            <a:r>
              <a:rPr lang="pt-PT" b="1" dirty="0" smtClean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Girls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1259632" y="4427820"/>
            <a:ext cx="16796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pt-PT" b="1" dirty="0" err="1" smtClean="0">
                <a:solidFill>
                  <a:srgbClr val="703B1A"/>
                </a:solidFill>
                <a:latin typeface="Calibri" pitchFamily="34" charset="0"/>
              </a:rPr>
              <a:t>Roller</a:t>
            </a:r>
            <a:r>
              <a:rPr lang="pt-PT" b="1" dirty="0" smtClean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Skates</a:t>
            </a:r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1259632" y="3959477"/>
            <a:ext cx="24026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pt-PT" b="1" dirty="0" err="1" smtClean="0">
                <a:solidFill>
                  <a:srgbClr val="703B1A"/>
                </a:solidFill>
                <a:latin typeface="Calibri" pitchFamily="34" charset="0"/>
              </a:rPr>
              <a:t>Most</a:t>
            </a:r>
            <a:r>
              <a:rPr lang="pt-PT" b="1" dirty="0" smtClean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male pop stars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5796315" y="4183332"/>
            <a:ext cx="1439981" cy="771636"/>
            <a:chOff x="66829" y="173808"/>
            <a:chExt cx="3569067" cy="1094952"/>
          </a:xfrm>
        </p:grpSpPr>
        <p:sp>
          <p:nvSpPr>
            <p:cNvPr id="21" name="Parallelogram 20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2" name="Parallelogram 21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483768" y="310271"/>
            <a:ext cx="1471017" cy="771636"/>
            <a:chOff x="66829" y="173808"/>
            <a:chExt cx="3569067" cy="1094952"/>
          </a:xfrm>
        </p:grpSpPr>
        <p:sp>
          <p:nvSpPr>
            <p:cNvPr id="24" name="Parallelogram 23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5" name="Parallelogram 24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2680916" y="280763"/>
            <a:ext cx="10134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Love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5999732" y="4161812"/>
            <a:ext cx="103425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Hate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83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54433" y="3645024"/>
            <a:ext cx="3312368" cy="1211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pt-PT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THEY?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75656" y="908720"/>
            <a:ext cx="3045569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8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WHO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48780" y="2355270"/>
            <a:ext cx="19431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pt-PT" sz="7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ARE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169291" y="713843"/>
            <a:ext cx="4227610" cy="5040000"/>
            <a:chOff x="4169291" y="713843"/>
            <a:chExt cx="4227610" cy="5040000"/>
          </a:xfrm>
        </p:grpSpPr>
        <p:pic>
          <p:nvPicPr>
            <p:cNvPr id="7" name="Picture 4" descr="intro_popprincesses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27107">
              <a:off x="4280206" y="713843"/>
              <a:ext cx="4116695" cy="50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 rot="807342">
              <a:off x="4169291" y="5088197"/>
              <a:ext cx="3193054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sz="3400" b="1" dirty="0" smtClean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POP PRINCESSES</a:t>
              </a:r>
              <a:endParaRPr lang="pt-PT" sz="3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07914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453746" y="1604963"/>
            <a:ext cx="8236508" cy="4604230"/>
            <a:chOff x="453746" y="1604963"/>
            <a:chExt cx="8236508" cy="4604230"/>
          </a:xfrm>
        </p:grpSpPr>
        <p:sp>
          <p:nvSpPr>
            <p:cNvPr id="22" name="Parallelogram 21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" name="Parallelogram 22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475656" y="2339588"/>
            <a:ext cx="37521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Girls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: turquoise and white clothing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475656" y="2887488"/>
            <a:ext cx="59777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Boys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: Ben Sherman shirt, black shoes, and hair gel a go-go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475656" y="4260287"/>
            <a:ext cx="57588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You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find brochures for their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‘paradise island’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Ibiza in their bedroom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475656" y="3435388"/>
            <a:ext cx="61206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18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can't come fast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enough 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̶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 so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they can dance the night away in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‘super clubs’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like </a:t>
            </a:r>
            <a:r>
              <a:rPr lang="en-GB" b="1" dirty="0" err="1" smtClean="0">
                <a:solidFill>
                  <a:srgbClr val="703B1A"/>
                </a:solidFill>
                <a:latin typeface="Calibri" pitchFamily="34" charset="0"/>
              </a:rPr>
              <a:t>Gatecrasher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and Renaissance</a:t>
            </a: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1475656" y="5085184"/>
            <a:ext cx="37651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All sentences preceded by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‘wicked’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66829" y="173808"/>
            <a:ext cx="3291971" cy="1022944"/>
            <a:chOff x="66829" y="173808"/>
            <a:chExt cx="3569067" cy="1094952"/>
          </a:xfrm>
        </p:grpSpPr>
        <p:sp>
          <p:nvSpPr>
            <p:cNvPr id="19" name="Parallelogram 18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Parallelogram 19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329875" y="334397"/>
            <a:ext cx="30289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Tel: tale signs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05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55576" y="1772816"/>
            <a:ext cx="7315738" cy="2952328"/>
            <a:chOff x="453746" y="1604963"/>
            <a:chExt cx="8236508" cy="4604230"/>
          </a:xfrm>
        </p:grpSpPr>
        <p:sp>
          <p:nvSpPr>
            <p:cNvPr id="10" name="Parallelogram 9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" name="Parallelogram 10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583159" y="2106920"/>
            <a:ext cx="37446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At the under-18s club, sipping cola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583159" y="2668895"/>
            <a:ext cx="23621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At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the hairdresser’s 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583159" y="3230870"/>
            <a:ext cx="51800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Doing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Saturday jobs to save for their Ibiza holiday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583159" y="3792845"/>
            <a:ext cx="15856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McDonald's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6829" y="260648"/>
            <a:ext cx="4207507" cy="771636"/>
            <a:chOff x="66829" y="173808"/>
            <a:chExt cx="3569067" cy="1094952"/>
          </a:xfrm>
        </p:grpSpPr>
        <p:sp>
          <p:nvSpPr>
            <p:cNvPr id="13" name="Parallelogram 12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Parallelogram 13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227026" y="334744"/>
            <a:ext cx="379911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Where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to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find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them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67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23850" y="4404916"/>
            <a:ext cx="7315738" cy="1328340"/>
            <a:chOff x="453746" y="1604963"/>
            <a:chExt cx="8236508" cy="4604230"/>
          </a:xfrm>
        </p:grpSpPr>
        <p:sp>
          <p:nvSpPr>
            <p:cNvPr id="9" name="Parallelogram 8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Parallelogram 9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403026" y="1300502"/>
            <a:ext cx="6478756" cy="1109258"/>
            <a:chOff x="453746" y="1604963"/>
            <a:chExt cx="8236508" cy="4604230"/>
          </a:xfrm>
        </p:grpSpPr>
        <p:sp>
          <p:nvSpPr>
            <p:cNvPr id="12" name="Parallelogram 11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3" name="Parallelogram 12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843754" y="4725142"/>
            <a:ext cx="60486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Repetitive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beats and heavily treated vocals. 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A bit: 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Bam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Bam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Bam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, 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Boooo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, 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Urrrrr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, 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Bam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Bam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672840" y="1556792"/>
            <a:ext cx="57794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Basement </a:t>
            </a:r>
            <a:r>
              <a:rPr lang="en-GB" b="1" dirty="0" err="1">
                <a:solidFill>
                  <a:srgbClr val="703B1A"/>
                </a:solidFill>
                <a:latin typeface="Calibri" pitchFamily="34" charset="0"/>
              </a:rPr>
              <a:t>Jaxx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, Faithless, Ministry of Sound compilations  or the latest Ibiza club classic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81473" y="3212976"/>
            <a:ext cx="3933852" cy="807367"/>
            <a:chOff x="66829" y="173808"/>
            <a:chExt cx="3569067" cy="1094952"/>
          </a:xfrm>
        </p:grpSpPr>
        <p:sp>
          <p:nvSpPr>
            <p:cNvPr id="15" name="Parallelogram 14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Parallelogram 15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6829" y="260648"/>
            <a:ext cx="4207507" cy="771636"/>
            <a:chOff x="66829" y="173808"/>
            <a:chExt cx="3569067" cy="1094952"/>
          </a:xfrm>
        </p:grpSpPr>
        <p:sp>
          <p:nvSpPr>
            <p:cNvPr id="18" name="Parallelogram 17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Parallelogram 18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337579" y="313945"/>
            <a:ext cx="375224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They're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listening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to</a:t>
            </a: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251520" y="3261616"/>
            <a:ext cx="35205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Which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sounds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like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20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6757" y="1229082"/>
            <a:ext cx="4730807" cy="2384500"/>
            <a:chOff x="453746" y="1604963"/>
            <a:chExt cx="8236508" cy="4604230"/>
          </a:xfrm>
        </p:grpSpPr>
        <p:sp>
          <p:nvSpPr>
            <p:cNvPr id="13" name="Parallelogram 12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Parallelogram 13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236537" y="4241477"/>
            <a:ext cx="4439919" cy="1707803"/>
            <a:chOff x="453746" y="1604963"/>
            <a:chExt cx="8236508" cy="4604230"/>
          </a:xfrm>
        </p:grpSpPr>
        <p:sp>
          <p:nvSpPr>
            <p:cNvPr id="16" name="Parallelogram 15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Parallelogram 16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014421" y="1471613"/>
            <a:ext cx="9714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Decks</a:t>
            </a:r>
            <a:endParaRPr lang="en-GB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014421" y="1980142"/>
            <a:ext cx="34135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12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" white label (first pressings)</a:t>
            </a: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1014421" y="2488671"/>
            <a:ext cx="8906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Vinyl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1014421" y="2997200"/>
            <a:ext cx="16945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Rare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grooves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4716463" y="4495800"/>
            <a:ext cx="31402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Having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to be home by 11pm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4716463" y="5000625"/>
            <a:ext cx="287987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Dancing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to anything less than 130bpm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5796315" y="3237795"/>
            <a:ext cx="1439981" cy="771636"/>
            <a:chOff x="66829" y="173808"/>
            <a:chExt cx="3569067" cy="1094952"/>
          </a:xfrm>
        </p:grpSpPr>
        <p:sp>
          <p:nvSpPr>
            <p:cNvPr id="19" name="Parallelogram 18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Parallelogram 19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483768" y="310271"/>
            <a:ext cx="1471017" cy="771636"/>
            <a:chOff x="66829" y="173808"/>
            <a:chExt cx="3569067" cy="1094952"/>
          </a:xfrm>
        </p:grpSpPr>
        <p:sp>
          <p:nvSpPr>
            <p:cNvPr id="22" name="Parallelogram 21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" name="Parallelogram 22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2680916" y="280763"/>
            <a:ext cx="10134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Love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5999732" y="3216275"/>
            <a:ext cx="103425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Hate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41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54433" y="3645024"/>
            <a:ext cx="3312368" cy="1211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pt-PT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THEY?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75656" y="908720"/>
            <a:ext cx="3045569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8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WHO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48780" y="2355270"/>
            <a:ext cx="19431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pt-PT" sz="7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ARE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373166" y="680920"/>
            <a:ext cx="4090580" cy="5040000"/>
            <a:chOff x="4373166" y="680920"/>
            <a:chExt cx="4090580" cy="5040000"/>
          </a:xfrm>
        </p:grpSpPr>
        <p:pic>
          <p:nvPicPr>
            <p:cNvPr id="7" name="Picture 4" descr="intro_clubbers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66191">
              <a:off x="4373166" y="680920"/>
              <a:ext cx="4090580" cy="50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 rot="642807">
              <a:off x="4902812" y="5044124"/>
              <a:ext cx="2076915" cy="6309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sz="3500" b="1" dirty="0" smtClean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CLUBBERS</a:t>
              </a:r>
              <a:endParaRPr lang="pt-PT" sz="35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5680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453746" y="1604963"/>
            <a:ext cx="8236508" cy="4604230"/>
            <a:chOff x="453746" y="1604963"/>
            <a:chExt cx="8236508" cy="4604230"/>
          </a:xfrm>
        </p:grpSpPr>
        <p:sp>
          <p:nvSpPr>
            <p:cNvPr id="21" name="Parallelogram 20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2" name="Parallelogram 21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486248" y="2083544"/>
            <a:ext cx="6768752" cy="66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Are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they straight outta Compton or straight outta Croydon? They seem more than a little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confused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about their origins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486248" y="3021270"/>
            <a:ext cx="6686152" cy="93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They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speak in tongues  ̶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 ‘Dr </a:t>
            </a:r>
            <a:r>
              <a:rPr lang="en-GB" b="1" dirty="0" err="1">
                <a:solidFill>
                  <a:srgbClr val="703B1A"/>
                </a:solidFill>
                <a:latin typeface="Calibri" pitchFamily="34" charset="0"/>
              </a:rPr>
              <a:t>Dre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 was really blowing up the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house’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(roughly translates as,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‘That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was a jolly good performance by good old Dr </a:t>
            </a:r>
            <a:r>
              <a:rPr lang="en-GB" b="1" dirty="0" err="1" smtClean="0">
                <a:solidFill>
                  <a:srgbClr val="703B1A"/>
                </a:solidFill>
                <a:latin typeface="Calibri" pitchFamily="34" charset="0"/>
              </a:rPr>
              <a:t>Dre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’)</a:t>
            </a:r>
            <a:endParaRPr lang="en-GB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486248" y="4234377"/>
            <a:ext cx="68407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They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have a new found love of Bling, Bling (jewellery) Mobile phone (the smaller the better)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constantly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glued to their ear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486248" y="5157192"/>
            <a:ext cx="51635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buFont typeface="Wingdings 2" pitchFamily="18" charset="2"/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Resemble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a  walking advert for a sportswear shop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6829" y="173808"/>
            <a:ext cx="3291971" cy="1022944"/>
            <a:chOff x="66829" y="173808"/>
            <a:chExt cx="3569067" cy="1094952"/>
          </a:xfrm>
        </p:grpSpPr>
        <p:sp>
          <p:nvSpPr>
            <p:cNvPr id="18" name="Parallelogram 17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Parallelogram 18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329875" y="334397"/>
            <a:ext cx="30289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Tel: tale signs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53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39552" y="1772816"/>
            <a:ext cx="7704856" cy="3888432"/>
            <a:chOff x="453746" y="1604963"/>
            <a:chExt cx="8236508" cy="4604230"/>
          </a:xfrm>
        </p:grpSpPr>
        <p:sp>
          <p:nvSpPr>
            <p:cNvPr id="10" name="Parallelogram 9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" name="Parallelogram 10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475656" y="2105142"/>
            <a:ext cx="48187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In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a sports shop drooling over the latest Nikes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475656" y="2702057"/>
            <a:ext cx="55424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Surfing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the net for Wu Wear (hip hop posse Wu Tang Clan's range of clothes)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475656" y="3575971"/>
            <a:ext cx="597448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‘</a:t>
            </a:r>
            <a:r>
              <a:rPr lang="en-GB" b="1" dirty="0" err="1" smtClean="0">
                <a:solidFill>
                  <a:srgbClr val="703B1A"/>
                </a:solidFill>
                <a:latin typeface="Calibri" pitchFamily="34" charset="0"/>
              </a:rPr>
              <a:t>Freestyling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’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(making up rhymes) with their homeys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(‘homeboys’,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friends from their neighbourhood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). Admiring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the latest 'tags' (personalised graffiti) on the train track walls 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475656" y="4726885"/>
            <a:ext cx="53253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buFont typeface="Wingdings 2" pitchFamily="18" charset="2"/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In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the record shop checking out CDs with Parental Advisory stickers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6829" y="260648"/>
            <a:ext cx="4207507" cy="771636"/>
            <a:chOff x="66829" y="173808"/>
            <a:chExt cx="3569067" cy="1094952"/>
          </a:xfrm>
        </p:grpSpPr>
        <p:sp>
          <p:nvSpPr>
            <p:cNvPr id="13" name="Parallelogram 12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Parallelogram 13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227026" y="334744"/>
            <a:ext cx="379911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Where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to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find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them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98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23850" y="4509120"/>
            <a:ext cx="7315738" cy="1616372"/>
            <a:chOff x="453746" y="1604963"/>
            <a:chExt cx="8236508" cy="4604230"/>
          </a:xfrm>
        </p:grpSpPr>
        <p:sp>
          <p:nvSpPr>
            <p:cNvPr id="9" name="Parallelogram 8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Parallelogram 9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403026" y="1484784"/>
            <a:ext cx="6478756" cy="1256542"/>
            <a:chOff x="453746" y="1604963"/>
            <a:chExt cx="8236508" cy="4604230"/>
          </a:xfrm>
        </p:grpSpPr>
        <p:sp>
          <p:nvSpPr>
            <p:cNvPr id="12" name="Parallelogram 11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3" name="Parallelogram 12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691681" y="1639765"/>
            <a:ext cx="5851488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buFont typeface="Wingdings 2" pitchFamily="18" charset="2"/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pt-PT" b="1" dirty="0" err="1" smtClean="0">
                <a:solidFill>
                  <a:srgbClr val="703B1A"/>
                </a:solidFill>
                <a:latin typeface="Calibri" pitchFamily="34" charset="0"/>
              </a:rPr>
              <a:t>Dr</a:t>
            </a:r>
            <a:r>
              <a:rPr lang="pt-PT" b="1" dirty="0" smtClean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Dre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, 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Eminem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/ D12, DMX,  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Busta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Rhymes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, 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Wu Tang Clan, old Hip Hop classics like NWA, </a:t>
            </a:r>
            <a:r>
              <a:rPr lang="en-GB" b="1" dirty="0" err="1">
                <a:solidFill>
                  <a:srgbClr val="703B1A"/>
                </a:solidFill>
                <a:latin typeface="Calibri" pitchFamily="34" charset="0"/>
              </a:rPr>
              <a:t>Mobb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 Deep, Public Enemy, and the Hip Hop ladies: Missy Elliot and Lil' Kim</a:t>
            </a:r>
          </a:p>
          <a:p>
            <a:pPr algn="just"/>
            <a:endParaRPr lang="pt-PT" sz="1600" b="1" dirty="0">
              <a:solidFill>
                <a:srgbClr val="703B1A"/>
              </a:solidFill>
              <a:effectLst/>
              <a:latin typeface="Calibri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888697" y="4489904"/>
            <a:ext cx="603304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eaLnBrk="0" hangingPunct="0">
              <a:buFont typeface="Wingdings 2" pitchFamily="18" charset="2"/>
              <a:tabLst>
                <a:tab pos="457200" algn="l"/>
              </a:tabLst>
            </a:pP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  <a:p>
            <a:pPr eaLnBrk="0" hangingPunct="0">
              <a:buFont typeface="Wingdings 2" pitchFamily="18" charset="2"/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A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DJ spinning a track, and mixing it in with other beats and sounds while an MC (Master of Ceremonies) sings or shouts over the top, like a poet with lots of attitude 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81473" y="3356992"/>
            <a:ext cx="3933852" cy="807367"/>
            <a:chOff x="66829" y="173808"/>
            <a:chExt cx="3569067" cy="1094952"/>
          </a:xfrm>
        </p:grpSpPr>
        <p:sp>
          <p:nvSpPr>
            <p:cNvPr id="15" name="Parallelogram 14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Parallelogram 15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6829" y="260648"/>
            <a:ext cx="4207507" cy="771636"/>
            <a:chOff x="66829" y="173808"/>
            <a:chExt cx="3569067" cy="1094952"/>
          </a:xfrm>
        </p:grpSpPr>
        <p:sp>
          <p:nvSpPr>
            <p:cNvPr id="18" name="Parallelogram 17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Parallelogram 18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337579" y="313945"/>
            <a:ext cx="375224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They're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listening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to</a:t>
            </a: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251520" y="3405632"/>
            <a:ext cx="35205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Which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sounds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like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13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336757" y="1229082"/>
            <a:ext cx="4730807" cy="2633524"/>
            <a:chOff x="453746" y="1604963"/>
            <a:chExt cx="8236508" cy="4604230"/>
          </a:xfrm>
        </p:grpSpPr>
        <p:sp>
          <p:nvSpPr>
            <p:cNvPr id="14" name="Parallelogram 13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Parallelogram 14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236537" y="4241477"/>
            <a:ext cx="4439919" cy="1995835"/>
            <a:chOff x="453746" y="1604963"/>
            <a:chExt cx="8236508" cy="4604230"/>
          </a:xfrm>
        </p:grpSpPr>
        <p:sp>
          <p:nvSpPr>
            <p:cNvPr id="17" name="Parallelogram 16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Parallelogram 17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043682" y="1416506"/>
            <a:ext cx="9188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Ali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G 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043682" y="1827566"/>
            <a:ext cx="38163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High-rise </a:t>
            </a:r>
            <a:r>
              <a:rPr lang="en-GB" b="1" dirty="0" err="1">
                <a:solidFill>
                  <a:srgbClr val="703B1A"/>
                </a:solidFill>
                <a:latin typeface="Calibri" pitchFamily="34" charset="0"/>
              </a:rPr>
              <a:t>Calvins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 (Calvin Klein underwear) under low-slung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baggies (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trousers)</a:t>
            </a:r>
            <a:r>
              <a:rPr lang="en-GB" sz="1600" dirty="0">
                <a:solidFill>
                  <a:srgbClr val="703B1A"/>
                </a:solidFill>
                <a:effectLst/>
                <a:latin typeface="Calibri" pitchFamily="34" charset="0"/>
              </a:rPr>
              <a:t> </a:t>
            </a: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1043682" y="2792624"/>
            <a:ext cx="15554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Sportswear </a:t>
            </a:r>
            <a:endParaRPr lang="en-GB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1043682" y="3203684"/>
            <a:ext cx="18437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pt-PT" b="1" dirty="0" smtClean="0">
                <a:solidFill>
                  <a:srgbClr val="703B1A"/>
                </a:solidFill>
                <a:latin typeface="Calibri" pitchFamily="34" charset="0"/>
              </a:rPr>
              <a:t>Mobile 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Phones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4792882" y="4448731"/>
            <a:ext cx="21387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Skaters/Nu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Metal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4792882" y="4906724"/>
            <a:ext cx="8333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Pop </a:t>
            </a:r>
            <a:endParaRPr lang="en-GB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4792883" y="5364717"/>
            <a:ext cx="32355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When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the pre-paid card in their mobile runs out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 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5796315" y="3237795"/>
            <a:ext cx="1439981" cy="771636"/>
            <a:chOff x="66829" y="173808"/>
            <a:chExt cx="3569067" cy="1094952"/>
          </a:xfrm>
        </p:grpSpPr>
        <p:sp>
          <p:nvSpPr>
            <p:cNvPr id="20" name="Parallelogram 19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Parallelogram 20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483768" y="310271"/>
            <a:ext cx="1471017" cy="771636"/>
            <a:chOff x="66829" y="173808"/>
            <a:chExt cx="3569067" cy="1094952"/>
          </a:xfrm>
        </p:grpSpPr>
        <p:sp>
          <p:nvSpPr>
            <p:cNvPr id="23" name="Parallelogram 22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Parallelogram 23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2680916" y="280763"/>
            <a:ext cx="10134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Love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5999732" y="3216275"/>
            <a:ext cx="103425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Hate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9447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54433" y="3645024"/>
            <a:ext cx="3312368" cy="1211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pt-PT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THEY?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75656" y="908720"/>
            <a:ext cx="3045569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8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WHO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48780" y="2355270"/>
            <a:ext cx="19431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pt-PT" sz="7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ARE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227233" y="814655"/>
            <a:ext cx="4091451" cy="5040000"/>
            <a:chOff x="4227233" y="814655"/>
            <a:chExt cx="4091451" cy="5040000"/>
          </a:xfrm>
        </p:grpSpPr>
        <p:pic>
          <p:nvPicPr>
            <p:cNvPr id="7" name="Picture 4" descr="intro_rudeboys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15969">
              <a:off x="4227233" y="814655"/>
              <a:ext cx="4091451" cy="50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 rot="1015919">
              <a:off x="4521068" y="5139148"/>
              <a:ext cx="2313454" cy="6309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sz="3500" b="1" dirty="0" smtClean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RUDE BOYS</a:t>
              </a:r>
              <a:endParaRPr lang="pt-PT" sz="35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12388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381738" y="1740262"/>
            <a:ext cx="8236508" cy="4604230"/>
            <a:chOff x="453746" y="1604963"/>
            <a:chExt cx="8236508" cy="4604230"/>
          </a:xfrm>
        </p:grpSpPr>
        <p:sp>
          <p:nvSpPr>
            <p:cNvPr id="24" name="Parallelogram 23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5" name="Parallelogram 24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475656" y="5510560"/>
            <a:ext cx="5111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Want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to live in California!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475656" y="2204864"/>
            <a:ext cx="65666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They have traded in their school rucksack for a Louis Vuitton-style holdall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475656" y="2940479"/>
            <a:ext cx="55563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GB" sz="1600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sz="1600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They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want to be the fourth member of Destiny's Child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475656" y="3399095"/>
            <a:ext cx="48097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1600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sz="1600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It's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all about being a glamorous Diva,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sweetie!</a:t>
            </a:r>
            <a:endParaRPr lang="en-GB" sz="1600" b="1" dirty="0">
              <a:solidFill>
                <a:srgbClr val="703B1A"/>
              </a:solidFill>
              <a:effectLst/>
              <a:latin typeface="Calibri" pitchFamily="34" charset="0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1475656" y="3857711"/>
            <a:ext cx="52884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They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are a foot smaller without their high heels on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475656" y="4316327"/>
            <a:ext cx="58024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They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use, and understand, terms like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‘Shake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your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booty’</a:t>
            </a:r>
            <a:endParaRPr lang="en-GB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475656" y="4774943"/>
            <a:ext cx="60486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Aspire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to having a boyfriend with a four-wheel drive convertible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6829" y="173808"/>
            <a:ext cx="3291971" cy="1022944"/>
            <a:chOff x="66829" y="173808"/>
            <a:chExt cx="3569067" cy="1094952"/>
          </a:xfrm>
        </p:grpSpPr>
        <p:sp>
          <p:nvSpPr>
            <p:cNvPr id="21" name="Parallelogram 20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2" name="Parallelogram 21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329875" y="334397"/>
            <a:ext cx="30289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Tel: tale signs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62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55576" y="1772816"/>
            <a:ext cx="7315738" cy="2952328"/>
            <a:chOff x="453746" y="1604963"/>
            <a:chExt cx="8236508" cy="4604230"/>
          </a:xfrm>
        </p:grpSpPr>
        <p:sp>
          <p:nvSpPr>
            <p:cNvPr id="10" name="Parallelogram 9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" name="Parallelogram 10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619672" y="3789065"/>
            <a:ext cx="54726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Drooling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over luxury leather goods at their local department store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619672" y="1988840"/>
            <a:ext cx="382720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Getting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their nail extensions put on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619672" y="2588915"/>
            <a:ext cx="513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Shaking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their booty at their local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R&amp;B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night spot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619672" y="3188990"/>
            <a:ext cx="33116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Updating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their mobile phones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6829" y="260648"/>
            <a:ext cx="4207507" cy="771636"/>
            <a:chOff x="66829" y="173808"/>
            <a:chExt cx="3569067" cy="1094952"/>
          </a:xfrm>
        </p:grpSpPr>
        <p:sp>
          <p:nvSpPr>
            <p:cNvPr id="13" name="Parallelogram 12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Parallelogram 13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227026" y="334744"/>
            <a:ext cx="379911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Where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to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find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them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5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23850" y="4764956"/>
            <a:ext cx="7315738" cy="1112316"/>
            <a:chOff x="453746" y="1604963"/>
            <a:chExt cx="8236508" cy="4604230"/>
          </a:xfrm>
        </p:grpSpPr>
        <p:sp>
          <p:nvSpPr>
            <p:cNvPr id="9" name="Parallelogram 8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Parallelogram 9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403026" y="1340768"/>
            <a:ext cx="6478756" cy="928110"/>
            <a:chOff x="453746" y="1604963"/>
            <a:chExt cx="8236508" cy="4604230"/>
          </a:xfrm>
        </p:grpSpPr>
        <p:sp>
          <p:nvSpPr>
            <p:cNvPr id="12" name="Parallelogram 11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3" name="Parallelogram 12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755576" y="5075892"/>
            <a:ext cx="61926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Soul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mixed with pop, with slightly provocative lady lyrics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692621" y="1622128"/>
            <a:ext cx="597572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R&amp;B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and hip hop stars Missy Elliot, Tweet, Destiny's Child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81473" y="3573016"/>
            <a:ext cx="3933852" cy="807367"/>
            <a:chOff x="66829" y="173808"/>
            <a:chExt cx="3569067" cy="1094952"/>
          </a:xfrm>
        </p:grpSpPr>
        <p:sp>
          <p:nvSpPr>
            <p:cNvPr id="15" name="Parallelogram 14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Parallelogram 15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6829" y="260648"/>
            <a:ext cx="4207507" cy="771636"/>
            <a:chOff x="66829" y="173808"/>
            <a:chExt cx="3569067" cy="1094952"/>
          </a:xfrm>
        </p:grpSpPr>
        <p:sp>
          <p:nvSpPr>
            <p:cNvPr id="18" name="Parallelogram 17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Parallelogram 18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337579" y="313945"/>
            <a:ext cx="375224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They're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listening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to</a:t>
            </a: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251520" y="3621656"/>
            <a:ext cx="35205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Which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sounds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like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90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6757" y="1229082"/>
            <a:ext cx="4730807" cy="2633524"/>
            <a:chOff x="453746" y="1604963"/>
            <a:chExt cx="8236508" cy="4604230"/>
          </a:xfrm>
        </p:grpSpPr>
        <p:sp>
          <p:nvSpPr>
            <p:cNvPr id="13" name="Parallelogram 12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Parallelogram 13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236537" y="4241477"/>
            <a:ext cx="4439919" cy="1995835"/>
            <a:chOff x="453746" y="1604963"/>
            <a:chExt cx="8236508" cy="4604230"/>
          </a:xfrm>
        </p:grpSpPr>
        <p:sp>
          <p:nvSpPr>
            <p:cNvPr id="16" name="Parallelogram 15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Parallelogram 16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788024" y="5422804"/>
            <a:ext cx="31690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When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their nail extensions fall off in public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899592" y="3200108"/>
            <a:ext cx="228803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Gold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Jewellery 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99592" y="1556792"/>
            <a:ext cx="33845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Designer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gear: D&amp;G, </a:t>
            </a:r>
            <a:r>
              <a:rPr lang="en-GB" b="1" dirty="0" err="1">
                <a:solidFill>
                  <a:srgbClr val="703B1A"/>
                </a:solidFill>
                <a:latin typeface="Calibri" pitchFamily="34" charset="0"/>
              </a:rPr>
              <a:t>Moschino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… the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more it costs the better! 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899592" y="2655449"/>
            <a:ext cx="35339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Sunglasses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: only the best will do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4788024" y="4437112"/>
            <a:ext cx="13478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Nu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Metal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4788024" y="4929958"/>
            <a:ext cx="24479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Mess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or dirt 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796315" y="3237795"/>
            <a:ext cx="1439981" cy="771636"/>
            <a:chOff x="66829" y="173808"/>
            <a:chExt cx="3569067" cy="1094952"/>
          </a:xfrm>
        </p:grpSpPr>
        <p:sp>
          <p:nvSpPr>
            <p:cNvPr id="19" name="Parallelogram 18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Parallelogram 19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483768" y="310271"/>
            <a:ext cx="1471017" cy="771636"/>
            <a:chOff x="66829" y="173808"/>
            <a:chExt cx="3569067" cy="1094952"/>
          </a:xfrm>
        </p:grpSpPr>
        <p:sp>
          <p:nvSpPr>
            <p:cNvPr id="22" name="Parallelogram 21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" name="Parallelogram 22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2680916" y="280763"/>
            <a:ext cx="10134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Love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5999732" y="3216275"/>
            <a:ext cx="103425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Hate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72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54433" y="3645024"/>
            <a:ext cx="3312368" cy="1211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pt-PT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THEY?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75656" y="908720"/>
            <a:ext cx="3045569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8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WHO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48780" y="2355270"/>
            <a:ext cx="19431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pt-PT" sz="7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ARE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117228" y="684139"/>
            <a:ext cx="4091111" cy="5040000"/>
            <a:chOff x="4117228" y="684139"/>
            <a:chExt cx="4091111" cy="5040000"/>
          </a:xfrm>
        </p:grpSpPr>
        <p:pic>
          <p:nvPicPr>
            <p:cNvPr id="7" name="Picture 4" descr="intro_soulstrels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45366">
              <a:off x="4117228" y="684139"/>
              <a:ext cx="4091111" cy="50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 rot="993273">
              <a:off x="4394351" y="5049339"/>
              <a:ext cx="2485424" cy="6309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sz="3500" b="1" dirty="0" smtClean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SOULSTRELS</a:t>
              </a:r>
              <a:endParaRPr lang="pt-PT" sz="3500" dirty="0"/>
            </a:p>
          </p:txBody>
        </p:sp>
      </p:grpSp>
    </p:spTree>
    <p:extLst>
      <p:ext uri="{BB962C8B-B14F-4D97-AF65-F5344CB8AC3E}">
        <p14:creationId xmlns:p14="http://schemas.microsoft.com/office/powerpoint/2010/main" val="78876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453746" y="1604963"/>
            <a:ext cx="8236508" cy="4604230"/>
            <a:chOff x="453746" y="1604963"/>
            <a:chExt cx="8236508" cy="4604230"/>
          </a:xfrm>
        </p:grpSpPr>
        <p:sp>
          <p:nvSpPr>
            <p:cNvPr id="22" name="Parallelogram 21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" name="Parallelogram 22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469076" y="4934495"/>
            <a:ext cx="568863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They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aspire to be an individual… but share a uniform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469076" y="2266642"/>
            <a:ext cx="3049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Their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room is painted black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469076" y="2864356"/>
            <a:ext cx="29870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Panda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eyes and white face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469076" y="3462070"/>
            <a:ext cx="64873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Like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shy woodland creatures they adopt a protective shell-like disguise to save them from predators</a:t>
            </a: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1469076" y="4336782"/>
            <a:ext cx="37902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Seem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to have misplaced their smile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66829" y="173808"/>
            <a:ext cx="3291971" cy="1022944"/>
            <a:chOff x="66829" y="173808"/>
            <a:chExt cx="3569067" cy="1094952"/>
          </a:xfrm>
        </p:grpSpPr>
        <p:sp>
          <p:nvSpPr>
            <p:cNvPr id="19" name="Parallelogram 18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Parallelogram 19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329875" y="334397"/>
            <a:ext cx="30289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Tel: tale signs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10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55576" y="1772816"/>
            <a:ext cx="7315738" cy="3744416"/>
            <a:chOff x="453746" y="1604963"/>
            <a:chExt cx="8236508" cy="4604230"/>
          </a:xfrm>
        </p:grpSpPr>
        <p:sp>
          <p:nvSpPr>
            <p:cNvPr id="11" name="Parallelogram 10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Parallelogram 11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619671" y="4790480"/>
            <a:ext cx="3492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Goth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Mecca, Camden in London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619672" y="2047875"/>
            <a:ext cx="54726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In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their black bedroom being misunderstood and writing poetry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619671" y="2872026"/>
            <a:ext cx="41863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Posing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dramatically on the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‘dance’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floor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619671" y="3419178"/>
            <a:ext cx="4445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Buying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more black items of clothing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1619671" y="3966330"/>
            <a:ext cx="5400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Being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misunderstood with their fellow misunderstood friends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6829" y="260648"/>
            <a:ext cx="4207507" cy="771636"/>
            <a:chOff x="66829" y="173808"/>
            <a:chExt cx="3569067" cy="1094952"/>
          </a:xfrm>
        </p:grpSpPr>
        <p:sp>
          <p:nvSpPr>
            <p:cNvPr id="14" name="Parallelogram 13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Parallelogram 14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227026" y="334744"/>
            <a:ext cx="379911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Where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to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find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them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38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23850" y="4653136"/>
            <a:ext cx="7315738" cy="1368152"/>
            <a:chOff x="453746" y="1604963"/>
            <a:chExt cx="8236508" cy="4604230"/>
          </a:xfrm>
        </p:grpSpPr>
        <p:sp>
          <p:nvSpPr>
            <p:cNvPr id="9" name="Parallelogram 8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Parallelogram 9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403026" y="1268760"/>
            <a:ext cx="6478756" cy="1416793"/>
            <a:chOff x="453746" y="1604963"/>
            <a:chExt cx="8236508" cy="4604230"/>
          </a:xfrm>
        </p:grpSpPr>
        <p:sp>
          <p:nvSpPr>
            <p:cNvPr id="12" name="Parallelogram 11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3" name="Parallelogram 12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042988" y="5012556"/>
            <a:ext cx="60492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Dark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and full of doom and a </a:t>
            </a:r>
            <a:r>
              <a:rPr lang="en-US" b="1" dirty="0">
                <a:solidFill>
                  <a:srgbClr val="703B1A"/>
                </a:solidFill>
                <a:latin typeface="Calibri" pitchFamily="34" charset="0"/>
              </a:rPr>
              <a:t>tad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 spooky. Swelling guitars, feedback and dramatic vocals - a sonic cathedral of sound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785356" y="1556792"/>
            <a:ext cx="590465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pt-PT" b="1" dirty="0" err="1" smtClean="0">
                <a:solidFill>
                  <a:srgbClr val="703B1A"/>
                </a:solidFill>
                <a:latin typeface="Calibri" pitchFamily="34" charset="0"/>
              </a:rPr>
              <a:t>Cradle</a:t>
            </a:r>
            <a:r>
              <a:rPr lang="pt-PT" b="1" dirty="0" smtClean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of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Filth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, 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Fear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Factory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, o</a:t>
            </a:r>
            <a:r>
              <a:rPr lang="en-GB" b="1" dirty="0" err="1">
                <a:solidFill>
                  <a:srgbClr val="703B1A"/>
                </a:solidFill>
                <a:latin typeface="Calibri" pitchFamily="34" charset="0"/>
              </a:rPr>
              <a:t>ld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 Goth classics </a:t>
            </a:r>
            <a:r>
              <a:rPr lang="en-GB" b="1" dirty="0" err="1">
                <a:solidFill>
                  <a:srgbClr val="703B1A"/>
                </a:solidFill>
                <a:latin typeface="Calibri" pitchFamily="34" charset="0"/>
              </a:rPr>
              <a:t>Siouxsie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 and The Banshees, The Mission, The Cure and The Damned, Sisters of Mercy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81473" y="3557737"/>
            <a:ext cx="3933852" cy="807367"/>
            <a:chOff x="66829" y="173808"/>
            <a:chExt cx="3569067" cy="1094952"/>
          </a:xfrm>
        </p:grpSpPr>
        <p:sp>
          <p:nvSpPr>
            <p:cNvPr id="15" name="Parallelogram 14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Parallelogram 15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6829" y="260648"/>
            <a:ext cx="4207507" cy="771636"/>
            <a:chOff x="66829" y="173808"/>
            <a:chExt cx="3569067" cy="1094952"/>
          </a:xfrm>
        </p:grpSpPr>
        <p:sp>
          <p:nvSpPr>
            <p:cNvPr id="18" name="Parallelogram 17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Parallelogram 18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337579" y="313945"/>
            <a:ext cx="375224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They're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listening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to</a:t>
            </a: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251520" y="3606377"/>
            <a:ext cx="35205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Which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sounds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like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55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336757" y="1229081"/>
            <a:ext cx="4730807" cy="3189819"/>
            <a:chOff x="453746" y="1604963"/>
            <a:chExt cx="8236508" cy="4604230"/>
          </a:xfrm>
        </p:grpSpPr>
        <p:sp>
          <p:nvSpPr>
            <p:cNvPr id="19" name="Parallelogram 18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Parallelogram 19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236537" y="3950146"/>
            <a:ext cx="4079879" cy="2215158"/>
            <a:chOff x="453746" y="1604963"/>
            <a:chExt cx="8236508" cy="4604230"/>
          </a:xfrm>
        </p:grpSpPr>
        <p:sp>
          <p:nvSpPr>
            <p:cNvPr id="22" name="Parallelogram 21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" name="Parallelogram 22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825373" y="5324936"/>
            <a:ext cx="28429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Being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told they will 'grow out of it'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039490" y="3923764"/>
            <a:ext cx="26063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pt-PT" b="1" dirty="0" err="1" smtClean="0">
                <a:solidFill>
                  <a:srgbClr val="703B1A"/>
                </a:solidFill>
                <a:latin typeface="Calibri" pitchFamily="34" charset="0"/>
              </a:rPr>
              <a:t>Black</a:t>
            </a:r>
            <a:r>
              <a:rPr lang="pt-PT" b="1" dirty="0" smtClean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platform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shoes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039490" y="1456325"/>
            <a:ext cx="16594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pt-PT" b="1" dirty="0" err="1" smtClean="0">
                <a:solidFill>
                  <a:srgbClr val="703B1A"/>
                </a:solidFill>
                <a:latin typeface="Calibri" pitchFamily="34" charset="0"/>
              </a:rPr>
              <a:t>Black</a:t>
            </a:r>
            <a:r>
              <a:rPr lang="pt-PT" b="1" dirty="0" smtClean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clothes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1039490" y="1821398"/>
            <a:ext cx="8189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Cats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039490" y="2186471"/>
            <a:ext cx="38925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When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they scare people by just looking at them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039490" y="2828543"/>
            <a:ext cx="38925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People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not understanding them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1039490" y="3193616"/>
            <a:ext cx="34074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Band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names with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‘fear’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in them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1039490" y="3558689"/>
            <a:ext cx="1530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Hairspray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4825372" y="4077072"/>
            <a:ext cx="16561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pt-PT" b="1" dirty="0" smtClean="0">
                <a:solidFill>
                  <a:srgbClr val="703B1A"/>
                </a:solidFill>
                <a:latin typeface="Calibri" pitchFamily="34" charset="0"/>
              </a:rPr>
              <a:t>Pop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4825372" y="4389038"/>
            <a:ext cx="14287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1600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sz="1600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Daylight </a:t>
            </a:r>
            <a:endParaRPr lang="en-GB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4825372" y="4701004"/>
            <a:ext cx="30591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sz="1600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sz="1600" dirty="0" smtClean="0">
                <a:solidFill>
                  <a:srgbClr val="703B1A"/>
                </a:solidFill>
                <a:effectLst/>
                <a:latin typeface="Calibri" pitchFamily="34" charset="0"/>
              </a:rPr>
              <a:t>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Colour, except for red </a:t>
            </a:r>
          </a:p>
        </p:txBody>
      </p:sp>
      <p:sp>
        <p:nvSpPr>
          <p:cNvPr id="17" name="Rectangle 17"/>
          <p:cNvSpPr>
            <a:spLocks noChangeArrowheads="1"/>
          </p:cNvSpPr>
          <p:nvPr/>
        </p:nvSpPr>
        <p:spPr bwMode="auto">
          <a:xfrm>
            <a:off x="4825372" y="5012970"/>
            <a:ext cx="18044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Confrontation </a:t>
            </a:r>
            <a:endParaRPr lang="en-GB" b="1" dirty="0">
              <a:solidFill>
                <a:srgbClr val="703B1A"/>
              </a:solidFill>
              <a:latin typeface="Calibri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5796315" y="2946464"/>
            <a:ext cx="1439981" cy="771636"/>
            <a:chOff x="66829" y="173808"/>
            <a:chExt cx="3569067" cy="1094952"/>
          </a:xfrm>
        </p:grpSpPr>
        <p:sp>
          <p:nvSpPr>
            <p:cNvPr id="25" name="Parallelogram 24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6" name="Parallelogram 25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483768" y="310271"/>
            <a:ext cx="1471017" cy="771636"/>
            <a:chOff x="66829" y="173808"/>
            <a:chExt cx="3569067" cy="1094952"/>
          </a:xfrm>
        </p:grpSpPr>
        <p:sp>
          <p:nvSpPr>
            <p:cNvPr id="28" name="Parallelogram 27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9" name="Parallelogram 28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2680916" y="280763"/>
            <a:ext cx="10134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Love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5999732" y="2924944"/>
            <a:ext cx="103425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Hate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8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54433" y="3645024"/>
            <a:ext cx="3312368" cy="1211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pt-PT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THEY?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75656" y="908720"/>
            <a:ext cx="3045569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8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WHO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48780" y="2355270"/>
            <a:ext cx="19431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pt-PT" sz="7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ARE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166373" y="789575"/>
            <a:ext cx="4091234" cy="5040000"/>
            <a:chOff x="4166373" y="789575"/>
            <a:chExt cx="4091234" cy="5040000"/>
          </a:xfrm>
        </p:grpSpPr>
        <p:pic>
          <p:nvPicPr>
            <p:cNvPr id="7" name="Picture 4" descr="intro_goths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54491">
              <a:off x="4166373" y="789575"/>
              <a:ext cx="4091234" cy="50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 rot="681838">
              <a:off x="4987335" y="5152924"/>
              <a:ext cx="1481239" cy="6309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sz="3500" b="1" dirty="0" smtClean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GOTHS</a:t>
              </a:r>
              <a:endParaRPr lang="pt-PT" sz="35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0394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453746" y="1604963"/>
            <a:ext cx="8236508" cy="3624237"/>
            <a:chOff x="453746" y="1604963"/>
            <a:chExt cx="8236508" cy="4604230"/>
          </a:xfrm>
        </p:grpSpPr>
        <p:sp>
          <p:nvSpPr>
            <p:cNvPr id="20" name="Parallelogram 19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Parallelogram 20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475854" y="3790781"/>
            <a:ext cx="640851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Eyes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have disappeared under a floppy fringe and that 'just fallen out of bed' look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475854" y="2334865"/>
            <a:ext cx="57581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Demands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for you to hand over your 70s drainpipe </a:t>
            </a:r>
            <a:r>
              <a:rPr lang="en-US" b="1" dirty="0">
                <a:solidFill>
                  <a:srgbClr val="703B1A"/>
                </a:solidFill>
                <a:latin typeface="Calibri" pitchFamily="34" charset="0"/>
              </a:rPr>
              <a:t>cords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475854" y="3062823"/>
            <a:ext cx="2367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pt-PT" b="1" dirty="0" err="1" smtClean="0">
                <a:solidFill>
                  <a:srgbClr val="703B1A"/>
                </a:solidFill>
                <a:latin typeface="Calibri" pitchFamily="34" charset="0"/>
              </a:rPr>
              <a:t>Clothes</a:t>
            </a:r>
            <a:r>
              <a:rPr lang="pt-PT" b="1" dirty="0" smtClean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from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Oxfam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66829" y="173808"/>
            <a:ext cx="3291971" cy="1022944"/>
            <a:chOff x="66829" y="173808"/>
            <a:chExt cx="3569067" cy="1094952"/>
          </a:xfrm>
        </p:grpSpPr>
        <p:sp>
          <p:nvSpPr>
            <p:cNvPr id="17" name="Parallelogram 16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Parallelogram 17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329875" y="334397"/>
            <a:ext cx="30289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Tel: tale signs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57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683568" y="1327469"/>
            <a:ext cx="7560840" cy="2576985"/>
            <a:chOff x="453746" y="1604963"/>
            <a:chExt cx="8236508" cy="4604230"/>
          </a:xfrm>
        </p:grpSpPr>
        <p:sp>
          <p:nvSpPr>
            <p:cNvPr id="14" name="Parallelogram 13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Parallelogram 14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23850" y="5341020"/>
            <a:ext cx="7315738" cy="896292"/>
            <a:chOff x="453746" y="1604963"/>
            <a:chExt cx="8236508" cy="4604230"/>
          </a:xfrm>
        </p:grpSpPr>
        <p:sp>
          <p:nvSpPr>
            <p:cNvPr id="11" name="Parallelogram 10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Parallelogram 11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188642" y="3070701"/>
            <a:ext cx="57606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Old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indie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classics  ̶  The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Velvet Underground, The Smiths, Nirvana, The Pixies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971600" y="5589240"/>
            <a:ext cx="39281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Guitars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and drums and rock and roll </a:t>
            </a: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1188642" y="1521301"/>
            <a:ext cx="583264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 smtClean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Independent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'Alternative' Music, from small independent labels in pressings of say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100 straight out of Reykjavik</a:t>
            </a:r>
            <a:endParaRPr lang="en-GB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1188642" y="2573000"/>
            <a:ext cx="66237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Garage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Rock like The Strokes, The White Stripes, Yeah </a:t>
            </a:r>
            <a:r>
              <a:rPr lang="en-GB" b="1" dirty="0" err="1">
                <a:solidFill>
                  <a:srgbClr val="703B1A"/>
                </a:solidFill>
                <a:latin typeface="Calibri" pitchFamily="34" charset="0"/>
              </a:rPr>
              <a:t>Yeah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 </a:t>
            </a:r>
            <a:r>
              <a:rPr lang="en-GB" b="1" dirty="0" err="1">
                <a:solidFill>
                  <a:srgbClr val="703B1A"/>
                </a:solidFill>
                <a:latin typeface="Calibri" pitchFamily="34" charset="0"/>
              </a:rPr>
              <a:t>Yeahs</a:t>
            </a:r>
            <a:endParaRPr lang="en-GB" b="1" dirty="0">
              <a:solidFill>
                <a:srgbClr val="703B1A"/>
              </a:solidFill>
              <a:latin typeface="Calibri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81473" y="4205809"/>
            <a:ext cx="3933852" cy="807367"/>
            <a:chOff x="66829" y="173808"/>
            <a:chExt cx="3569067" cy="1094952"/>
          </a:xfrm>
        </p:grpSpPr>
        <p:sp>
          <p:nvSpPr>
            <p:cNvPr id="17" name="Parallelogram 16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Parallelogram 17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6829" y="260648"/>
            <a:ext cx="4207507" cy="771636"/>
            <a:chOff x="66829" y="173808"/>
            <a:chExt cx="3569067" cy="1094952"/>
          </a:xfrm>
        </p:grpSpPr>
        <p:sp>
          <p:nvSpPr>
            <p:cNvPr id="20" name="Parallelogram 19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Parallelogram 20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337579" y="313945"/>
            <a:ext cx="375224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They're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listening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to</a:t>
            </a: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51520" y="4254449"/>
            <a:ext cx="35205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Which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sounds</a:t>
            </a:r>
            <a:r>
              <a:rPr lang="pt-PT" sz="36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like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81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336758" y="1229082"/>
            <a:ext cx="3607948" cy="2278935"/>
            <a:chOff x="453746" y="1604963"/>
            <a:chExt cx="8236508" cy="4604230"/>
          </a:xfrm>
        </p:grpSpPr>
        <p:sp>
          <p:nvSpPr>
            <p:cNvPr id="24" name="Parallelogram 23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5" name="Parallelogram 24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262288" y="2172494"/>
            <a:ext cx="5702200" cy="4064819"/>
            <a:chOff x="453746" y="1604963"/>
            <a:chExt cx="8236508" cy="4604230"/>
          </a:xfrm>
        </p:grpSpPr>
        <p:sp>
          <p:nvSpPr>
            <p:cNvPr id="27" name="Parallelogram 26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8" name="Parallelogram 27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4283968" y="5383868"/>
            <a:ext cx="3708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When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someone knows a more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obscure band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than they do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821311" y="2532856"/>
            <a:ext cx="25205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Obscure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independent record labels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821310" y="1308894"/>
            <a:ext cx="11759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pt-PT" b="1" dirty="0" smtClean="0">
                <a:solidFill>
                  <a:srgbClr val="703B1A"/>
                </a:solidFill>
                <a:latin typeface="Calibri" pitchFamily="34" charset="0"/>
              </a:rPr>
              <a:t>7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" </a:t>
            </a:r>
            <a:r>
              <a:rPr lang="pt-PT" b="1" dirty="0" err="1">
                <a:solidFill>
                  <a:srgbClr val="703B1A"/>
                </a:solidFill>
                <a:latin typeface="Calibri" pitchFamily="34" charset="0"/>
              </a:rPr>
              <a:t>vinyl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821310" y="1740694"/>
            <a:ext cx="25205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pt-PT" b="1" dirty="0" smtClean="0">
                <a:solidFill>
                  <a:srgbClr val="703B1A"/>
                </a:solidFill>
                <a:latin typeface="Calibri" pitchFamily="34" charset="0"/>
              </a:rPr>
              <a:t>70s </a:t>
            </a:r>
            <a:r>
              <a:rPr lang="pt-PT" b="1" dirty="0">
                <a:solidFill>
                  <a:srgbClr val="703B1A"/>
                </a:solidFill>
                <a:latin typeface="Calibri" pitchFamily="34" charset="0"/>
              </a:rPr>
              <a:t>badges</a:t>
            </a:r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821310" y="2172494"/>
            <a:ext cx="13623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John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Peel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4283968" y="2348880"/>
            <a:ext cx="21148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Anything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popular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4283969" y="2789678"/>
            <a:ext cx="39604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Boy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Bands, especially if they are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trying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to look a bit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‘indie’</a:t>
            </a:r>
            <a:endParaRPr lang="en-GB" sz="1600" b="1" dirty="0">
              <a:solidFill>
                <a:srgbClr val="703B1A"/>
              </a:solidFill>
              <a:effectLst/>
              <a:latin typeface="Calibri" pitchFamily="34" charset="0"/>
            </a:endParaRPr>
          </a:p>
        </p:txBody>
      </p:sp>
      <p:sp>
        <p:nvSpPr>
          <p:cNvPr id="20" name="Rectangle 13"/>
          <p:cNvSpPr>
            <a:spLocks noChangeArrowheads="1"/>
          </p:cNvSpPr>
          <p:nvPr/>
        </p:nvSpPr>
        <p:spPr bwMode="auto">
          <a:xfrm>
            <a:off x="4283968" y="3507475"/>
            <a:ext cx="8354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buFont typeface="Wingdings 2" pitchFamily="18" charset="2"/>
            </a:pPr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R&amp;B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21" name="Rectangle 14"/>
          <p:cNvSpPr>
            <a:spLocks noChangeArrowheads="1"/>
          </p:cNvSpPr>
          <p:nvPr/>
        </p:nvSpPr>
        <p:spPr bwMode="auto">
          <a:xfrm>
            <a:off x="4283968" y="3948273"/>
            <a:ext cx="30924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Not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being working class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sp>
        <p:nvSpPr>
          <p:cNvPr id="22" name="Rectangle 15"/>
          <p:cNvSpPr>
            <a:spLocks noChangeArrowheads="1"/>
          </p:cNvSpPr>
          <p:nvPr/>
        </p:nvSpPr>
        <p:spPr bwMode="auto">
          <a:xfrm>
            <a:off x="4283968" y="4389071"/>
            <a:ext cx="375044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GB" b="1" dirty="0">
                <a:solidFill>
                  <a:srgbClr val="0070C0"/>
                </a:solidFill>
                <a:latin typeface="Calibri" pitchFamily="34" charset="0"/>
                <a:sym typeface="Wingdings 2"/>
              </a:rPr>
              <a:t>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When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their favourite band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jumps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from obscurity on a </a:t>
            </a:r>
            <a:r>
              <a:rPr lang="en-GB" b="1" dirty="0" smtClean="0">
                <a:solidFill>
                  <a:srgbClr val="703B1A"/>
                </a:solidFill>
                <a:latin typeface="Calibri" pitchFamily="34" charset="0"/>
              </a:rPr>
              <a:t>cool independent </a:t>
            </a:r>
            <a:r>
              <a:rPr lang="en-GB" b="1" dirty="0">
                <a:solidFill>
                  <a:srgbClr val="703B1A"/>
                </a:solidFill>
                <a:latin typeface="Calibri" pitchFamily="34" charset="0"/>
              </a:rPr>
              <a:t>to a major label</a:t>
            </a:r>
            <a:endParaRPr lang="pt-PT" b="1" dirty="0">
              <a:solidFill>
                <a:srgbClr val="703B1A"/>
              </a:solidFill>
              <a:latin typeface="Calibri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652299" y="1145196"/>
            <a:ext cx="1439981" cy="771636"/>
            <a:chOff x="66829" y="173808"/>
            <a:chExt cx="3569067" cy="1094952"/>
          </a:xfrm>
        </p:grpSpPr>
        <p:sp>
          <p:nvSpPr>
            <p:cNvPr id="30" name="Parallelogram 29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1" name="Parallelogram 30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051720" y="310271"/>
            <a:ext cx="1471017" cy="771636"/>
            <a:chOff x="66829" y="173808"/>
            <a:chExt cx="3569067" cy="1094952"/>
          </a:xfrm>
        </p:grpSpPr>
        <p:sp>
          <p:nvSpPr>
            <p:cNvPr id="33" name="Parallelogram 32"/>
            <p:cNvSpPr/>
            <p:nvPr/>
          </p:nvSpPr>
          <p:spPr>
            <a:xfrm rot="200543">
              <a:off x="66829" y="173808"/>
              <a:ext cx="3494424" cy="1066486"/>
            </a:xfrm>
            <a:prstGeom prst="parallelogram">
              <a:avLst/>
            </a:prstGeom>
            <a:solidFill>
              <a:srgbClr val="703B1A">
                <a:alpha val="2235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4" name="Parallelogram 33"/>
            <p:cNvSpPr/>
            <p:nvPr/>
          </p:nvSpPr>
          <p:spPr>
            <a:xfrm rot="21322557">
              <a:off x="108302" y="188625"/>
              <a:ext cx="3527594" cy="1080135"/>
            </a:xfrm>
            <a:prstGeom prst="parallelogram">
              <a:avLst/>
            </a:prstGeom>
            <a:solidFill>
              <a:schemeClr val="tx2">
                <a:lumMod val="65000"/>
                <a:alpha val="3882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35" name="Rectangle 7"/>
          <p:cNvSpPr>
            <a:spLocks noChangeArrowheads="1"/>
          </p:cNvSpPr>
          <p:nvPr/>
        </p:nvSpPr>
        <p:spPr bwMode="auto">
          <a:xfrm>
            <a:off x="2248868" y="280763"/>
            <a:ext cx="10134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Love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5855716" y="1123676"/>
            <a:ext cx="103425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3600" b="1" cap="sm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Hate</a:t>
            </a:r>
            <a:endParaRPr lang="pt-PT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921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54433" y="3645024"/>
            <a:ext cx="3312368" cy="1211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pt-PT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THEY?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75656" y="908720"/>
            <a:ext cx="3045569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8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WHO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48780" y="2355270"/>
            <a:ext cx="19431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pt-PT" sz="7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ARE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137245" y="791818"/>
            <a:ext cx="4089680" cy="5040000"/>
            <a:chOff x="4137245" y="791818"/>
            <a:chExt cx="4089680" cy="5040000"/>
          </a:xfrm>
        </p:grpSpPr>
        <p:pic>
          <p:nvPicPr>
            <p:cNvPr id="7" name="Picture 8" descr="intro_indiekids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22969">
              <a:off x="4137245" y="791818"/>
              <a:ext cx="4089680" cy="50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 rot="773186">
              <a:off x="4686846" y="5176896"/>
              <a:ext cx="2185214" cy="6309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sz="3500" b="1" dirty="0" smtClean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INDIE KIDS</a:t>
              </a:r>
              <a:endParaRPr lang="pt-PT" sz="35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8881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33413" y="1916832"/>
            <a:ext cx="8036851" cy="2837578"/>
            <a:chOff x="453746" y="1604963"/>
            <a:chExt cx="8236508" cy="4604230"/>
          </a:xfrm>
        </p:grpSpPr>
        <p:sp>
          <p:nvSpPr>
            <p:cNvPr id="8" name="Parallelogram 7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" name="Parallelogram 8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24016" y="332656"/>
            <a:ext cx="316900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pt-PT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AND NOW …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827584" y="2348880"/>
            <a:ext cx="7197804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pt-PT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LET´S MEET SOME OF </a:t>
            </a:r>
          </a:p>
          <a:p>
            <a:pPr algn="ctr">
              <a:spcBef>
                <a:spcPct val="20000"/>
              </a:spcBef>
              <a:defRPr/>
            </a:pPr>
            <a:r>
              <a:rPr lang="pt-PT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 ‘OLDIES’ 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908521" y="5116860"/>
            <a:ext cx="50359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pt-PT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(I MEAN… OLD TEEN TRIBES)</a:t>
            </a:r>
          </a:p>
        </p:txBody>
      </p:sp>
    </p:spTree>
    <p:extLst>
      <p:ext uri="{BB962C8B-B14F-4D97-AF65-F5344CB8AC3E}">
        <p14:creationId xmlns:p14="http://schemas.microsoft.com/office/powerpoint/2010/main" val="122498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teddy_boy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76672"/>
            <a:ext cx="1587355" cy="3003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Fifties teen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473" y="4384206"/>
            <a:ext cx="2697466" cy="1537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79984" y="2617653"/>
            <a:ext cx="3312368" cy="1211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pt-PT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THEY?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51520" y="113437"/>
            <a:ext cx="3045569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8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WHO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56048" y="1488656"/>
            <a:ext cx="19431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pt-PT" sz="7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ARE</a:t>
            </a:r>
          </a:p>
        </p:txBody>
      </p:sp>
      <p:pic>
        <p:nvPicPr>
          <p:cNvPr id="12" name="Picture 8" descr="teen Fashion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339200"/>
            <a:ext cx="1201707" cy="2490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1" descr="Image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327494"/>
            <a:ext cx="1066999" cy="1656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236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11560" y="1647458"/>
            <a:ext cx="7704856" cy="2837578"/>
            <a:chOff x="453746" y="1604963"/>
            <a:chExt cx="8236508" cy="4604230"/>
          </a:xfrm>
        </p:grpSpPr>
        <p:sp>
          <p:nvSpPr>
            <p:cNvPr id="6" name="Parallelogram 5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Parallelogram 6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469233" y="1515855"/>
            <a:ext cx="6564233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pt-PT" sz="8800" b="1" cap="small" dirty="0" err="1">
                <a:solidFill>
                  <a:srgbClr val="512B1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Teddy</a:t>
            </a:r>
            <a:r>
              <a:rPr lang="pt-PT" sz="8800" b="1" cap="small" dirty="0">
                <a:solidFill>
                  <a:srgbClr val="512B1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 Boys </a:t>
            </a:r>
            <a:r>
              <a:rPr lang="pt-PT" sz="4800" b="1" cap="small" dirty="0" err="1">
                <a:solidFill>
                  <a:srgbClr val="512B1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and</a:t>
            </a:r>
            <a:r>
              <a:rPr lang="pt-PT" sz="8800" b="1" cap="small" dirty="0">
                <a:solidFill>
                  <a:srgbClr val="512B1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pt-PT" sz="8800" b="1" cap="small" dirty="0" err="1">
                <a:solidFill>
                  <a:srgbClr val="512B1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Teddy</a:t>
            </a:r>
            <a:r>
              <a:rPr lang="pt-PT" sz="8800" b="1" cap="small" dirty="0">
                <a:solidFill>
                  <a:srgbClr val="512B1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 </a:t>
            </a:r>
            <a:r>
              <a:rPr lang="pt-PT" sz="8800" b="1" cap="small" dirty="0" err="1">
                <a:solidFill>
                  <a:srgbClr val="512B1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Girls</a:t>
            </a:r>
            <a:endParaRPr lang="pt-PT" sz="8800" b="1" cap="small" dirty="0">
              <a:solidFill>
                <a:srgbClr val="512B1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21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79984" y="2532109"/>
            <a:ext cx="3312368" cy="1211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pt-PT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THEY?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51520" y="27893"/>
            <a:ext cx="3045569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8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WHO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56048" y="1403112"/>
            <a:ext cx="19431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pt-PT" sz="7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ARE</a:t>
            </a:r>
          </a:p>
        </p:txBody>
      </p:sp>
      <p:pic>
        <p:nvPicPr>
          <p:cNvPr id="11266" name="Picture 2" descr="http://2.bp.blogspot.com/_EVdPs9meaUE/TDolfKeF6aI/AAAAAAAAHMs/IKVaClx2qLk/s1600/acr-rock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445" y="770500"/>
            <a:ext cx="3139883" cy="227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themotart.files.wordpress.com/2010/08/0819rockers_5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816" y="782983"/>
            <a:ext cx="147965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1.bp.blogspot.com/-QelCUqDC-9s/Tu4ws690cVI/AAAAAAAABk8/jnyb0UqO9kQ/s1600/rockers_vs_mods0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870" y="4077072"/>
            <a:ext cx="3304231" cy="2076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://news.bbc.co.uk/media/images/46390000/jpg/_46390838_007256144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077072"/>
            <a:ext cx="3112709" cy="2076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398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40765" y="2372966"/>
            <a:ext cx="6062470" cy="2112069"/>
            <a:chOff x="453746" y="1604963"/>
            <a:chExt cx="8236508" cy="4604230"/>
          </a:xfrm>
        </p:grpSpPr>
        <p:sp>
          <p:nvSpPr>
            <p:cNvPr id="6" name="Parallelogram 5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Parallelogram 6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728663" y="2492896"/>
            <a:ext cx="3757119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pt-PT" sz="8800" b="1" cap="small" dirty="0">
                <a:solidFill>
                  <a:srgbClr val="512B1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Rockers</a:t>
            </a:r>
          </a:p>
        </p:txBody>
      </p:sp>
    </p:spTree>
    <p:extLst>
      <p:ext uri="{BB962C8B-B14F-4D97-AF65-F5344CB8AC3E}">
        <p14:creationId xmlns:p14="http://schemas.microsoft.com/office/powerpoint/2010/main" val="148291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4" descr="doll20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0"/>
          <a:stretch/>
        </p:blipFill>
        <p:spPr bwMode="auto">
          <a:xfrm>
            <a:off x="6676772" y="745918"/>
            <a:ext cx="1728192" cy="403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5" descr="candy1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813" y="3212976"/>
            <a:ext cx="1600784" cy="297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323528" y="2692856"/>
            <a:ext cx="3312368" cy="1211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pt-PT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THEY?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395064" y="188640"/>
            <a:ext cx="3045569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8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WHO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899592" y="1563859"/>
            <a:ext cx="19431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pt-PT" sz="7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ARE</a:t>
            </a:r>
          </a:p>
        </p:txBody>
      </p:sp>
      <p:pic>
        <p:nvPicPr>
          <p:cNvPr id="8194" name="Picture 2" descr="http://1.bp.blogspot.com/_Evdb_u1LUa8/TS5NGcHFXWI/AAAAAAAAAEU/7C5r8LHPRaU/s1600/hippies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665" y="232824"/>
            <a:ext cx="1891857" cy="253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griseldarodriguez.com/storage/amhis_hippies.gif?__SQUARESPACE_CACHEVERSION=134495972128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149325"/>
            <a:ext cx="2101368" cy="223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677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540765" y="2372966"/>
            <a:ext cx="6062470" cy="2112069"/>
            <a:chOff x="453746" y="1604963"/>
            <a:chExt cx="8236508" cy="4604230"/>
          </a:xfrm>
        </p:grpSpPr>
        <p:sp>
          <p:nvSpPr>
            <p:cNvPr id="7" name="Parallelogram 6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Parallelogram 7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915816" y="2678271"/>
            <a:ext cx="3889151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pt-PT" sz="8800" b="1" cap="small" dirty="0">
                <a:solidFill>
                  <a:srgbClr val="512B1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Hippies</a:t>
            </a:r>
          </a:p>
        </p:txBody>
      </p:sp>
    </p:spTree>
    <p:extLst>
      <p:ext uri="{BB962C8B-B14F-4D97-AF65-F5344CB8AC3E}">
        <p14:creationId xmlns:p14="http://schemas.microsoft.com/office/powerpoint/2010/main" val="63495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punk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512538"/>
            <a:ext cx="2016224" cy="2611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punk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3499005"/>
            <a:ext cx="30861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79512" y="2476832"/>
            <a:ext cx="3312368" cy="1211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pt-PT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THEY?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51048" y="-27384"/>
            <a:ext cx="3045569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8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WHO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55576" y="1347835"/>
            <a:ext cx="19431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pt-PT" sz="7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ARE</a:t>
            </a:r>
          </a:p>
        </p:txBody>
      </p:sp>
      <p:pic>
        <p:nvPicPr>
          <p:cNvPr id="5124" name="Picture 4" descr="http://1.bp.blogspot.com/-BQJQv2yJrV0/TgkeH7plf4I/AAAAAAAAAJM/hzot4ADttcA/s1600/punk-hair-2%255B1%255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725" y="332656"/>
            <a:ext cx="2514969" cy="2825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8250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40765" y="2372966"/>
            <a:ext cx="6062470" cy="2112069"/>
            <a:chOff x="453746" y="1604963"/>
            <a:chExt cx="8236508" cy="4604230"/>
          </a:xfrm>
        </p:grpSpPr>
        <p:sp>
          <p:nvSpPr>
            <p:cNvPr id="6" name="Parallelogram 5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Parallelogram 6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962444" y="2564904"/>
            <a:ext cx="3092321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pt-PT" sz="8800" b="1" cap="small" dirty="0">
                <a:solidFill>
                  <a:srgbClr val="512B1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Punks</a:t>
            </a:r>
            <a:r>
              <a:rPr lang="pt-PT" sz="7200" b="1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259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SkinheadsArt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163" y="4005064"/>
            <a:ext cx="3247085" cy="219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11560" y="3009161"/>
            <a:ext cx="3312368" cy="1211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pt-PT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THEY?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83096" y="504945"/>
            <a:ext cx="3045569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8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WHO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187624" y="1880164"/>
            <a:ext cx="19431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pt-PT" sz="7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ARE</a:t>
            </a:r>
          </a:p>
        </p:txBody>
      </p:sp>
      <p:pic>
        <p:nvPicPr>
          <p:cNvPr id="12" name="Picture 4" descr="SKIN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093" y="2780928"/>
            <a:ext cx="2279156" cy="2176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http://1.bp.blogspot.com/_Atd_hqwMuWw/S1CfsjskDkI/AAAAAAAAADs/UfRHHOFdJa0/s400/Skinhea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74" y="4581128"/>
            <a:ext cx="2793416" cy="178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nfo-dia.blog.pt/files/2012/05/SkinheadReconvertid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266" y="597369"/>
            <a:ext cx="2453982" cy="270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66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40765" y="2372966"/>
            <a:ext cx="6062470" cy="2112069"/>
            <a:chOff x="453746" y="1604963"/>
            <a:chExt cx="8236508" cy="4604230"/>
          </a:xfrm>
        </p:grpSpPr>
        <p:sp>
          <p:nvSpPr>
            <p:cNvPr id="6" name="Parallelogram 5"/>
            <p:cNvSpPr/>
            <p:nvPr/>
          </p:nvSpPr>
          <p:spPr>
            <a:xfrm rot="200543">
              <a:off x="453746" y="1604963"/>
              <a:ext cx="8064251" cy="4484533"/>
            </a:xfrm>
            <a:prstGeom prst="parallelogram">
              <a:avLst/>
            </a:prstGeom>
            <a:solidFill>
              <a:srgbClr val="FF3300">
                <a:alpha val="2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Parallelogram 6"/>
            <p:cNvSpPr/>
            <p:nvPr/>
          </p:nvSpPr>
          <p:spPr>
            <a:xfrm rot="21426101">
              <a:off x="549456" y="1667271"/>
              <a:ext cx="8140798" cy="4541922"/>
            </a:xfrm>
            <a:prstGeom prst="parallelogram">
              <a:avLst/>
            </a:prstGeom>
            <a:solidFill>
              <a:srgbClr val="FFFF99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267744" y="2558514"/>
            <a:ext cx="4588307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pt-PT" sz="8800" b="1" cap="small" dirty="0">
                <a:solidFill>
                  <a:srgbClr val="512B1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Skinheads</a:t>
            </a:r>
          </a:p>
        </p:txBody>
      </p:sp>
    </p:spTree>
    <p:extLst>
      <p:ext uri="{BB962C8B-B14F-4D97-AF65-F5344CB8AC3E}">
        <p14:creationId xmlns:p14="http://schemas.microsoft.com/office/powerpoint/2010/main" val="379080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325" y="4564063"/>
            <a:ext cx="2673350" cy="1474787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</p:pic>
      <p:grpSp>
        <p:nvGrpSpPr>
          <p:cNvPr id="16387" name="Group 6"/>
          <p:cNvGrpSpPr>
            <a:grpSpLocks/>
          </p:cNvGrpSpPr>
          <p:nvPr/>
        </p:nvGrpSpPr>
        <p:grpSpPr bwMode="auto">
          <a:xfrm>
            <a:off x="2490788" y="1463675"/>
            <a:ext cx="4464050" cy="3127375"/>
            <a:chOff x="2555776" y="2025848"/>
            <a:chExt cx="3600000" cy="2378752"/>
          </a:xfrm>
        </p:grpSpPr>
        <p:pic>
          <p:nvPicPr>
            <p:cNvPr id="16388" name="Picture 7"/>
            <p:cNvPicPr>
              <a:picLocks noChangeAspect="1"/>
            </p:cNvPicPr>
            <p:nvPr/>
          </p:nvPicPr>
          <p:blipFill>
            <a:blip r:embed="rId3" cstate="print"/>
            <a:srcRect l="33595" t="44676" b="29674"/>
            <a:stretch>
              <a:fillRect/>
            </a:stretch>
          </p:blipFill>
          <p:spPr bwMode="auto">
            <a:xfrm>
              <a:off x="2627784" y="2025848"/>
              <a:ext cx="3074640" cy="427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89" name="Picture 8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55776" y="2453400"/>
              <a:ext cx="3600000" cy="195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3172a82f81216bc77e9a542dcfb66e85e2899584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Raiz">
    <a:dk1>
      <a:srgbClr val="555555"/>
    </a:dk1>
    <a:lt1>
      <a:srgbClr val="555555"/>
    </a:lt1>
    <a:dk2>
      <a:srgbClr val="FFFFFF"/>
    </a:dk2>
    <a:lt2>
      <a:srgbClr val="FFFFFF"/>
    </a:lt2>
    <a:accent1>
      <a:srgbClr val="96C832"/>
    </a:accent1>
    <a:accent2>
      <a:srgbClr val="7F7F7F"/>
    </a:accent2>
    <a:accent3>
      <a:srgbClr val="92D050"/>
    </a:accent3>
    <a:accent4>
      <a:srgbClr val="96C832"/>
    </a:accent4>
    <a:accent5>
      <a:srgbClr val="7F7F7F"/>
    </a:accent5>
    <a:accent6>
      <a:srgbClr val="555555"/>
    </a:accent6>
    <a:hlink>
      <a:srgbClr val="96C832"/>
    </a:hlink>
    <a:folHlink>
      <a:srgbClr val="555555"/>
    </a:folHlink>
  </a:clrScheme>
</a:themeOverride>
</file>

<file path=ppt/theme/themeOverride2.xml><?xml version="1.0" encoding="utf-8"?>
<a:themeOverride xmlns:a="http://schemas.openxmlformats.org/drawingml/2006/main">
  <a:clrScheme name="Raiz">
    <a:dk1>
      <a:srgbClr val="555555"/>
    </a:dk1>
    <a:lt1>
      <a:srgbClr val="555555"/>
    </a:lt1>
    <a:dk2>
      <a:srgbClr val="FFFFFF"/>
    </a:dk2>
    <a:lt2>
      <a:srgbClr val="FFFFFF"/>
    </a:lt2>
    <a:accent1>
      <a:srgbClr val="96C832"/>
    </a:accent1>
    <a:accent2>
      <a:srgbClr val="7F7F7F"/>
    </a:accent2>
    <a:accent3>
      <a:srgbClr val="92D050"/>
    </a:accent3>
    <a:accent4>
      <a:srgbClr val="96C832"/>
    </a:accent4>
    <a:accent5>
      <a:srgbClr val="7F7F7F"/>
    </a:accent5>
    <a:accent6>
      <a:srgbClr val="555555"/>
    </a:accent6>
    <a:hlink>
      <a:srgbClr val="96C832"/>
    </a:hlink>
    <a:folHlink>
      <a:srgbClr val="55555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2725</TotalTime>
  <Words>1560</Words>
  <Application>Microsoft Office PowerPoint</Application>
  <PresentationFormat>On-screen Show (4:3)</PresentationFormat>
  <Paragraphs>233</Paragraphs>
  <Slides>47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 Paula Aguiar</cp:lastModifiedBy>
  <cp:revision>243</cp:revision>
  <dcterms:created xsi:type="dcterms:W3CDTF">2011-12-12T15:36:58Z</dcterms:created>
  <dcterms:modified xsi:type="dcterms:W3CDTF">2013-06-04T10:12:03Z</dcterms:modified>
</cp:coreProperties>
</file>