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84" r:id="rId3"/>
    <p:sldId id="273" r:id="rId4"/>
    <p:sldId id="274" r:id="rId5"/>
    <p:sldId id="279" r:id="rId6"/>
    <p:sldId id="280" r:id="rId7"/>
    <p:sldId id="278" r:id="rId8"/>
    <p:sldId id="277" r:id="rId9"/>
    <p:sldId id="276" r:id="rId10"/>
    <p:sldId id="296" r:id="rId11"/>
    <p:sldId id="295" r:id="rId12"/>
    <p:sldId id="294" r:id="rId13"/>
    <p:sldId id="293" r:id="rId14"/>
    <p:sldId id="292" r:id="rId15"/>
    <p:sldId id="291" r:id="rId16"/>
    <p:sldId id="290" r:id="rId17"/>
    <p:sldId id="289" r:id="rId18"/>
    <p:sldId id="288" r:id="rId19"/>
    <p:sldId id="286" r:id="rId20"/>
    <p:sldId id="285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271" r:id="rId34"/>
  </p:sldIdLst>
  <p:sldSz cx="9144000" cy="6858000" type="screen4x3"/>
  <p:notesSz cx="6794500" cy="9931400"/>
  <p:custDataLst>
    <p:tags r:id="rId36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00CC"/>
    <a:srgbClr val="FFFF99"/>
    <a:srgbClr val="FAEEBC"/>
    <a:srgbClr val="009900"/>
    <a:srgbClr val="061BBA"/>
    <a:srgbClr val="00B0F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96" d="100"/>
          <a:sy n="96" d="100"/>
        </p:scale>
        <p:origin x="-432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355309-53C7-47EC-AFC8-2A42B8DFC6DB}" type="datetimeFigureOut">
              <a:rPr lang="pt-PT"/>
              <a:pPr>
                <a:defRPr/>
              </a:pPr>
              <a:t>31-05-2013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DDE90E-D791-46F0-84FC-6A5AEF0759B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2598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1741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316F65-49AD-4CC1-AA71-A3EB244DF01F}" type="slidenum">
              <a:rPr lang="pt-PT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t-PT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489BEC-53F7-430E-B4EF-95BC35401BEF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92875" y="6500813"/>
            <a:ext cx="2208213" cy="3571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&lt;#&gt;</a:t>
            </a:r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P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smtClean="0"/>
          </a:p>
        </p:txBody>
      </p:sp>
      <p:pic>
        <p:nvPicPr>
          <p:cNvPr id="1028" name="Picture 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1975" y="6080125"/>
            <a:ext cx="56515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extBox 11"/>
          <p:cNvSpPr txBox="1">
            <a:spLocks noChangeArrowheads="1"/>
          </p:cNvSpPr>
          <p:nvPr userDrawn="1"/>
        </p:nvSpPr>
        <p:spPr bwMode="auto">
          <a:xfrm>
            <a:off x="3492500" y="44450"/>
            <a:ext cx="5189538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pt-PT" sz="800" b="1" dirty="0" smtClean="0">
                <a:solidFill>
                  <a:srgbClr val="555555"/>
                </a:solidFill>
              </a:rPr>
              <a:t>Inglês | 10.º ano | Nível de continuação</a:t>
            </a:r>
          </a:p>
        </p:txBody>
      </p:sp>
      <p:pic>
        <p:nvPicPr>
          <p:cNvPr id="1030" name="Imagem 3"/>
          <p:cNvPicPr>
            <a:picLocks noChangeAspect="1"/>
          </p:cNvPicPr>
          <p:nvPr userDrawn="1"/>
        </p:nvPicPr>
        <p:blipFill>
          <a:blip r:embed="rId5" cstate="print"/>
          <a:srcRect l="5527" t="15897" r="3760" b="-15897"/>
          <a:stretch>
            <a:fillRect/>
          </a:stretch>
        </p:blipFill>
        <p:spPr bwMode="auto">
          <a:xfrm>
            <a:off x="393700" y="6415088"/>
            <a:ext cx="7675563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2809875" y="6480175"/>
            <a:ext cx="5256213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t-PT" sz="800" b="1" cap="small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Alexandra Sampaio ● Ana Mateus ● Anabela Botas ●  M. Paula Jales </a:t>
            </a:r>
            <a:endParaRPr lang="pt-PT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2268538" y="-12700"/>
            <a:ext cx="26987" cy="3802063"/>
          </a:xfrm>
          <a:prstGeom prst="line">
            <a:avLst/>
          </a:prstGeom>
          <a:ln w="196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9841723">
            <a:off x="157163" y="163513"/>
            <a:ext cx="26003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pt-PT" sz="44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Taste</a:t>
            </a: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pt-PT" sz="36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36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English</a:t>
            </a:r>
            <a:endParaRPr lang="pt-PT" sz="36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6" name="TextBox 14"/>
          <p:cNvSpPr txBox="1">
            <a:spLocks noChangeArrowheads="1"/>
          </p:cNvSpPr>
          <p:nvPr/>
        </p:nvSpPr>
        <p:spPr bwMode="auto">
          <a:xfrm>
            <a:off x="2700338" y="1773238"/>
            <a:ext cx="4103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3077" name="Text Box 35"/>
          <p:cNvSpPr txBox="1">
            <a:spLocks noChangeArrowheads="1"/>
          </p:cNvSpPr>
          <p:nvPr/>
        </p:nvSpPr>
        <p:spPr bwMode="auto">
          <a:xfrm>
            <a:off x="2504901" y="2276872"/>
            <a:ext cx="4752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b="1" dirty="0" smtClean="0">
                <a:latin typeface="Calibri" pitchFamily="34" charset="0"/>
              </a:rPr>
              <a:t>Linking </a:t>
            </a:r>
            <a:r>
              <a:rPr lang="en-US" sz="5400" b="1" dirty="0" smtClean="0">
                <a:latin typeface="Calibri" pitchFamily="34" charset="0"/>
              </a:rPr>
              <a:t>words</a:t>
            </a:r>
            <a:endParaRPr lang="en-US" sz="5400" b="1" dirty="0">
              <a:latin typeface="Calibri" pitchFamily="34" charset="0"/>
            </a:endParaRPr>
          </a:p>
        </p:txBody>
      </p:sp>
      <p:cxnSp>
        <p:nvCxnSpPr>
          <p:cNvPr id="13" name="Straight Connector 4"/>
          <p:cNvCxnSpPr/>
          <p:nvPr/>
        </p:nvCxnSpPr>
        <p:spPr>
          <a:xfrm flipH="1" flipV="1">
            <a:off x="1835150" y="2811463"/>
            <a:ext cx="1368425" cy="1152525"/>
          </a:xfrm>
          <a:prstGeom prst="line">
            <a:avLst/>
          </a:prstGeom>
          <a:ln w="3714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2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3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59" name="Rectangle 58"/>
          <p:cNvSpPr/>
          <p:nvPr/>
        </p:nvSpPr>
        <p:spPr>
          <a:xfrm>
            <a:off x="755576" y="4840293"/>
            <a:ext cx="66338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she wasn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’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very rich, she gave money to charity.</a:t>
            </a:r>
          </a:p>
        </p:txBody>
      </p:sp>
      <p:sp>
        <p:nvSpPr>
          <p:cNvPr id="7" name="Parallelogram 6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2" name="Oval 11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Oval 12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Oval 13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Oval 14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60" name="Text Box 6"/>
          <p:cNvSpPr txBox="1">
            <a:spLocks noChangeArrowheads="1"/>
          </p:cNvSpPr>
          <p:nvPr/>
        </p:nvSpPr>
        <p:spPr bwMode="auto">
          <a:xfrm>
            <a:off x="3840484" y="2793533"/>
            <a:ext cx="179921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3200" b="1" i="1" dirty="0" smtClean="0">
                <a:solidFill>
                  <a:srgbClr val="000000"/>
                </a:solidFill>
                <a:latin typeface="Calibri" pitchFamily="34" charset="0"/>
              </a:rPr>
              <a:t>although</a:t>
            </a:r>
            <a:endParaRPr lang="cs-CZ" sz="32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71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3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714411" y="4976961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You can go out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tonight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tell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me where you are going.</a:t>
            </a:r>
            <a:endParaRPr lang="pt-PT" sz="20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Parallelogram 7"/>
          <p:cNvSpPr/>
          <p:nvPr/>
        </p:nvSpPr>
        <p:spPr>
          <a:xfrm>
            <a:off x="3630736" y="2716966"/>
            <a:ext cx="2165400" cy="1216090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4" name="Text Box 5"/>
          <p:cNvSpPr txBox="1">
            <a:spLocks noChangeArrowheads="1"/>
          </p:cNvSpPr>
          <p:nvPr/>
        </p:nvSpPr>
        <p:spPr bwMode="auto">
          <a:xfrm>
            <a:off x="3923928" y="2780928"/>
            <a:ext cx="1676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provided</a:t>
            </a:r>
          </a:p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    (if)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4" name="Oval 13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Oval 14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9" name="Rectangle 8"/>
          <p:cNvSpPr/>
          <p:nvPr/>
        </p:nvSpPr>
        <p:spPr>
          <a:xfrm>
            <a:off x="656771" y="4941168"/>
            <a:ext cx="62461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 earned a big salary I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wouldn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’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buy a house.</a:t>
            </a:r>
          </a:p>
        </p:txBody>
      </p:sp>
      <p:sp>
        <p:nvSpPr>
          <p:cNvPr id="8" name="Parallelogram 7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4" name="Oval 13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Oval 14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68" name="Text Box 5"/>
          <p:cNvSpPr txBox="1">
            <a:spLocks noChangeArrowheads="1"/>
          </p:cNvSpPr>
          <p:nvPr/>
        </p:nvSpPr>
        <p:spPr bwMode="auto">
          <a:xfrm>
            <a:off x="3960014" y="2756260"/>
            <a:ext cx="15037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even  if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70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1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611560" y="4845072"/>
            <a:ext cx="73212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Take your mobile phone with you 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you want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me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to give you a lift.</a:t>
            </a:r>
          </a:p>
        </p:txBody>
      </p:sp>
      <p:sp>
        <p:nvSpPr>
          <p:cNvPr id="7" name="Parallelogram 6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2" name="Text Box 5"/>
          <p:cNvSpPr txBox="1">
            <a:spLocks noChangeArrowheads="1"/>
          </p:cNvSpPr>
          <p:nvPr/>
        </p:nvSpPr>
        <p:spPr bwMode="auto">
          <a:xfrm>
            <a:off x="3990776" y="2795502"/>
            <a:ext cx="13404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in case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3" name="Oval 2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Oval 13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Oval 14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Oval 24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Oval 25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89611" y="4036258"/>
            <a:ext cx="8712968" cy="1580317"/>
            <a:chOff x="828260" y="4250190"/>
            <a:chExt cx="7697496" cy="1580317"/>
          </a:xfrm>
        </p:grpSpPr>
        <p:sp>
          <p:nvSpPr>
            <p:cNvPr id="65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6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0" name="Rectangle 9"/>
          <p:cNvSpPr/>
          <p:nvPr/>
        </p:nvSpPr>
        <p:spPr>
          <a:xfrm>
            <a:off x="683568" y="4719756"/>
            <a:ext cx="51660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that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terrible storm they went out.</a:t>
            </a:r>
          </a:p>
        </p:txBody>
      </p:sp>
      <p:sp>
        <p:nvSpPr>
          <p:cNvPr id="8" name="Parallelogram 7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4" name="Oval 13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Oval 14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67" name="Text Box 5"/>
          <p:cNvSpPr txBox="1">
            <a:spLocks noChangeArrowheads="1"/>
          </p:cNvSpPr>
          <p:nvPr/>
        </p:nvSpPr>
        <p:spPr bwMode="auto">
          <a:xfrm>
            <a:off x="4002063" y="2756260"/>
            <a:ext cx="1423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despite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0" name="Rectangle 9"/>
          <p:cNvSpPr/>
          <p:nvPr/>
        </p:nvSpPr>
        <p:spPr>
          <a:xfrm>
            <a:off x="611560" y="4997207"/>
            <a:ext cx="75425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you pay for the Internet connection it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won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’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work.</a:t>
            </a:r>
            <a:endParaRPr lang="pt-PT" sz="20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Parallelogram 7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4" name="Oval 13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Oval 14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68" name="Text Box 5"/>
          <p:cNvSpPr txBox="1">
            <a:spLocks noChangeArrowheads="1"/>
          </p:cNvSpPr>
          <p:nvPr/>
        </p:nvSpPr>
        <p:spPr bwMode="auto">
          <a:xfrm>
            <a:off x="4091309" y="2756260"/>
            <a:ext cx="12442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unless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1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2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6" name="Rectangle 5"/>
          <p:cNvSpPr/>
          <p:nvPr/>
        </p:nvSpPr>
        <p:spPr>
          <a:xfrm>
            <a:off x="750415" y="4861520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the computer has recently been repaired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,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it still keeps crashing.</a:t>
            </a:r>
          </a:p>
        </p:txBody>
      </p:sp>
      <p:sp>
        <p:nvSpPr>
          <p:cNvPr id="8" name="Parallelogram 7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3" name="Oval 12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Oval 13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Oval 14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3857833" y="2793533"/>
            <a:ext cx="17267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although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73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4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6" name="Rectangle 5"/>
          <p:cNvSpPr/>
          <p:nvPr/>
        </p:nvSpPr>
        <p:spPr>
          <a:xfrm>
            <a:off x="611560" y="4941168"/>
            <a:ext cx="75425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in nearly every country in the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world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they drive on the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right,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in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England they drive on the left.</a:t>
            </a:r>
          </a:p>
        </p:txBody>
      </p:sp>
      <p:sp>
        <p:nvSpPr>
          <p:cNvPr id="8" name="Parallelogram 7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3" name="Oval 12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Oval 13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Oval 14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76" name="Text Box 5"/>
          <p:cNvSpPr txBox="1">
            <a:spLocks noChangeArrowheads="1"/>
          </p:cNvSpPr>
          <p:nvPr/>
        </p:nvSpPr>
        <p:spPr bwMode="auto">
          <a:xfrm>
            <a:off x="4170730" y="2793533"/>
            <a:ext cx="111120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while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11560" y="4941168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the wonderful main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course,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we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also had delicious ice cream.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968900" y="2817455"/>
            <a:ext cx="15392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besides </a:t>
            </a:r>
          </a:p>
        </p:txBody>
      </p:sp>
    </p:spTree>
    <p:extLst>
      <p:ext uri="{BB962C8B-B14F-4D97-AF65-F5344CB8AC3E}">
        <p14:creationId xmlns:p14="http://schemas.microsoft.com/office/powerpoint/2010/main" val="399943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83568" y="4941168"/>
            <a:ext cx="68202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It must be finished before tomorrow 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long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it takes.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911470" y="2736750"/>
            <a:ext cx="16590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however</a:t>
            </a:r>
          </a:p>
        </p:txBody>
      </p:sp>
    </p:spTree>
    <p:extLst>
      <p:ext uri="{BB962C8B-B14F-4D97-AF65-F5344CB8AC3E}">
        <p14:creationId xmlns:p14="http://schemas.microsoft.com/office/powerpoint/2010/main" val="334416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827584" y="5036657"/>
            <a:ext cx="59251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It will take place outdoors, 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it rains or not.</a:t>
            </a:r>
            <a:endParaRPr lang="pt-PT" sz="20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96162" y="2787650"/>
            <a:ext cx="17684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whether</a:t>
            </a:r>
            <a:r>
              <a:rPr lang="cs-CZ" sz="3600" dirty="0">
                <a:solidFill>
                  <a:srgbClr val="000000"/>
                </a:solidFill>
                <a:latin typeface="Forte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183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561812" y="4941168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You must come to his birthday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party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he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’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ll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be disappointed</a:t>
            </a:r>
            <a:r>
              <a:rPr lang="cs-CZ" dirty="0"/>
              <a:t>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779912" y="2772217"/>
            <a:ext cx="18794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otherwise</a:t>
            </a:r>
          </a:p>
        </p:txBody>
      </p:sp>
    </p:spTree>
    <p:extLst>
      <p:ext uri="{BB962C8B-B14F-4D97-AF65-F5344CB8AC3E}">
        <p14:creationId xmlns:p14="http://schemas.microsoft.com/office/powerpoint/2010/main" val="380610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51531" y="4797152"/>
            <a:ext cx="7686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We called the hotel to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complain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the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terrible service we had had.</a:t>
            </a:r>
            <a:endParaRPr lang="pt-PT" sz="20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453432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51920" y="2772217"/>
            <a:ext cx="209704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because of </a:t>
            </a:r>
          </a:p>
        </p:txBody>
      </p:sp>
    </p:spTree>
    <p:extLst>
      <p:ext uri="{BB962C8B-B14F-4D97-AF65-F5344CB8AC3E}">
        <p14:creationId xmlns:p14="http://schemas.microsoft.com/office/powerpoint/2010/main" val="174626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721693" y="4941168"/>
            <a:ext cx="68086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in the United Kingdom, the USA has cheap petrol.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013075" y="2780928"/>
            <a:ext cx="12069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unlike</a:t>
            </a:r>
          </a:p>
        </p:txBody>
      </p:sp>
    </p:spTree>
    <p:extLst>
      <p:ext uri="{BB962C8B-B14F-4D97-AF65-F5344CB8AC3E}">
        <p14:creationId xmlns:p14="http://schemas.microsoft.com/office/powerpoint/2010/main" val="355374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755576" y="5040348"/>
            <a:ext cx="56426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He works hard, 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he doesn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’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earn much.</a:t>
            </a:r>
            <a:endParaRPr lang="pt-PT" sz="20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283968" y="2793533"/>
            <a:ext cx="7601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but</a:t>
            </a:r>
          </a:p>
        </p:txBody>
      </p:sp>
    </p:spTree>
    <p:extLst>
      <p:ext uri="{BB962C8B-B14F-4D97-AF65-F5344CB8AC3E}">
        <p14:creationId xmlns:p14="http://schemas.microsoft.com/office/powerpoint/2010/main" val="57114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11560" y="4941168"/>
            <a:ext cx="65544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the company is expanding, we need more staff.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197813" y="2772217"/>
            <a:ext cx="10312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since</a:t>
            </a:r>
          </a:p>
        </p:txBody>
      </p:sp>
    </p:spTree>
    <p:extLst>
      <p:ext uri="{BB962C8B-B14F-4D97-AF65-F5344CB8AC3E}">
        <p14:creationId xmlns:p14="http://schemas.microsoft.com/office/powerpoint/2010/main" val="280691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88728" y="4941168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My wife is going to have a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baby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we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need a larger flat.</a:t>
            </a:r>
            <a:endParaRPr lang="pt-PT" sz="20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237408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51920" y="2780928"/>
            <a:ext cx="17804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therefore</a:t>
            </a:r>
          </a:p>
        </p:txBody>
      </p:sp>
    </p:spTree>
    <p:extLst>
      <p:ext uri="{BB962C8B-B14F-4D97-AF65-F5344CB8AC3E}">
        <p14:creationId xmlns:p14="http://schemas.microsoft.com/office/powerpoint/2010/main" val="360884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755576" y="4725144"/>
            <a:ext cx="58326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(</a:t>
            </a:r>
            <a:r>
              <a:rPr lang="pt-PT" sz="16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</a:t>
            </a:r>
            <a:r>
              <a:rPr lang="cs-CZ" sz="16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he </a:t>
            </a:r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beginning of an essay</a:t>
            </a:r>
            <a:r>
              <a:rPr lang="cs-CZ" sz="16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)</a:t>
            </a:r>
            <a:endParaRPr lang="pt-PT" sz="1600" dirty="0" smtClean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  <a:p>
            <a:endParaRPr lang="cs-CZ" sz="16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would lide to introduce myself.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136995" y="2780928"/>
            <a:ext cx="11528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firstly</a:t>
            </a:r>
          </a:p>
        </p:txBody>
      </p:sp>
    </p:spTree>
    <p:extLst>
      <p:ext uri="{BB962C8B-B14F-4D97-AF65-F5344CB8AC3E}">
        <p14:creationId xmlns:p14="http://schemas.microsoft.com/office/powerpoint/2010/main" val="225207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83568" y="4797152"/>
            <a:ext cx="597666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(</a:t>
            </a:r>
            <a:r>
              <a:rPr lang="pt-PT" sz="16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</a:t>
            </a:r>
            <a:r>
              <a:rPr lang="cs-CZ" sz="16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he </a:t>
            </a:r>
            <a:r>
              <a:rPr lang="cs-CZ" sz="16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end of an essay</a:t>
            </a:r>
            <a:r>
              <a:rPr lang="cs-CZ" sz="16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)</a:t>
            </a:r>
            <a:endParaRPr lang="pt-PT" sz="1600" dirty="0" smtClean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  <a:p>
            <a:endParaRPr lang="cs-CZ" sz="16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,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my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friends are really important to me.</a:t>
            </a:r>
            <a:endParaRPr lang="pt-PT" sz="20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597448" cy="1319292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40049" y="2720538"/>
            <a:ext cx="201561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cs-CZ" sz="2400" dirty="0">
                <a:solidFill>
                  <a:srgbClr val="000000"/>
                </a:solidFill>
                <a:latin typeface="Forte" pitchFamily="66" charset="0"/>
              </a:rPr>
              <a:t>  </a:t>
            </a:r>
            <a:r>
              <a:rPr lang="cs-CZ" sz="2400" b="1" i="1" dirty="0">
                <a:solidFill>
                  <a:srgbClr val="000000"/>
                </a:solidFill>
                <a:latin typeface="Calibri" pitchFamily="34" charset="0"/>
              </a:rPr>
              <a:t>finally</a:t>
            </a:r>
          </a:p>
          <a:p>
            <a:pPr algn="ctr"/>
            <a:r>
              <a:rPr lang="cs-CZ" sz="2400" b="1" i="1" dirty="0">
                <a:solidFill>
                  <a:srgbClr val="000000"/>
                </a:solidFill>
                <a:latin typeface="Calibri" pitchFamily="34" charset="0"/>
              </a:rPr>
              <a:t>(to sum up)</a:t>
            </a:r>
          </a:p>
          <a:p>
            <a:pPr algn="ctr"/>
            <a:r>
              <a:rPr lang="cs-CZ" sz="2400" b="1" i="1" dirty="0">
                <a:solidFill>
                  <a:srgbClr val="000000"/>
                </a:solidFill>
                <a:latin typeface="Calibri" pitchFamily="34" charset="0"/>
              </a:rPr>
              <a:t>(in conclusion)</a:t>
            </a:r>
          </a:p>
        </p:txBody>
      </p:sp>
    </p:spTree>
    <p:extLst>
      <p:ext uri="{BB962C8B-B14F-4D97-AF65-F5344CB8AC3E}">
        <p14:creationId xmlns:p14="http://schemas.microsoft.com/office/powerpoint/2010/main" val="297270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06399" y="4840293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the rise of prices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,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we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can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’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afford to go on holiday abroad.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033410" y="2817455"/>
            <a:ext cx="13600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due to </a:t>
            </a:r>
          </a:p>
        </p:txBody>
      </p:sp>
    </p:spTree>
    <p:extLst>
      <p:ext uri="{BB962C8B-B14F-4D97-AF65-F5344CB8AC3E}">
        <p14:creationId xmlns:p14="http://schemas.microsoft.com/office/powerpoint/2010/main" val="243352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751240" y="4941168"/>
            <a:ext cx="51279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 hate cold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weather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enjoy skiing.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3533552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779912" y="2780928"/>
            <a:ext cx="32403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on </a:t>
            </a:r>
            <a:r>
              <a:rPr lang="cs-CZ" sz="3200" b="1" i="1" dirty="0" smtClean="0">
                <a:solidFill>
                  <a:srgbClr val="000000"/>
                </a:solidFill>
                <a:latin typeface="Calibri" pitchFamily="34" charset="0"/>
              </a:rPr>
              <a:t>the</a:t>
            </a:r>
            <a:r>
              <a:rPr lang="pt-PT" sz="3200" b="1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cs-CZ" sz="3200" b="1" i="1" dirty="0" smtClean="0">
                <a:solidFill>
                  <a:srgbClr val="000000"/>
                </a:solidFill>
                <a:latin typeface="Calibri" pitchFamily="34" charset="0"/>
              </a:rPr>
              <a:t>other</a:t>
            </a:r>
            <a:r>
              <a:rPr lang="pt-PT" sz="3200" b="1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cs-CZ" sz="3200" b="1" i="1" dirty="0" smtClean="0">
                <a:solidFill>
                  <a:srgbClr val="000000"/>
                </a:solidFill>
                <a:latin typeface="Calibri" pitchFamily="34" charset="0"/>
              </a:rPr>
              <a:t>hand </a:t>
            </a:r>
            <a:endParaRPr lang="cs-CZ" sz="32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84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11560" y="4840293"/>
            <a:ext cx="6984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Promise that you will call me 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you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get to the airport.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237408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779912" y="2772217"/>
            <a:ext cx="2031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as soon as </a:t>
            </a:r>
          </a:p>
        </p:txBody>
      </p:sp>
    </p:spTree>
    <p:extLst>
      <p:ext uri="{BB962C8B-B14F-4D97-AF65-F5344CB8AC3E}">
        <p14:creationId xmlns:p14="http://schemas.microsoft.com/office/powerpoint/2010/main" val="231694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539552" y="4869160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 will set the alarm clock for 7 a.m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.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 woudln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’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miss the plane.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995936" y="2780928"/>
            <a:ext cx="15600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so that  </a:t>
            </a:r>
          </a:p>
        </p:txBody>
      </p:sp>
    </p:spTree>
    <p:extLst>
      <p:ext uri="{BB962C8B-B14F-4D97-AF65-F5344CB8AC3E}">
        <p14:creationId xmlns:p14="http://schemas.microsoft.com/office/powerpoint/2010/main" val="372239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573549" y="4840293"/>
            <a:ext cx="70227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She stayed at school 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she was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18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and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then she went to university.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178034" y="2782669"/>
            <a:ext cx="97003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until</a:t>
            </a:r>
            <a:r>
              <a:rPr lang="cs-CZ" sz="3600" dirty="0">
                <a:solidFill>
                  <a:srgbClr val="000000"/>
                </a:solidFill>
                <a:latin typeface="Forte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6898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06399" y="4840293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He decided to buy the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car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having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lost his job last month.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5" y="2716966"/>
            <a:ext cx="2255289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27585" y="2780928"/>
            <a:ext cx="20405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in spite of  </a:t>
            </a:r>
          </a:p>
        </p:txBody>
      </p:sp>
    </p:spTree>
    <p:extLst>
      <p:ext uri="{BB962C8B-B14F-4D97-AF65-F5344CB8AC3E}">
        <p14:creationId xmlns:p14="http://schemas.microsoft.com/office/powerpoint/2010/main" val="68480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755576" y="5019230"/>
            <a:ext cx="49907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having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a swim we lay in the sun.</a:t>
            </a:r>
            <a:endParaRPr lang="pt-PT" sz="20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149083" y="2780928"/>
            <a:ext cx="121500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after</a:t>
            </a:r>
            <a:r>
              <a:rPr lang="cs-CZ" sz="3600" dirty="0">
                <a:solidFill>
                  <a:srgbClr val="000000"/>
                </a:solidFill>
                <a:latin typeface="Forte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8083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83568" y="4997207"/>
            <a:ext cx="5944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 like summer 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my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husband prefers winter.</a:t>
            </a:r>
            <a:endParaRPr lang="pt-PT" sz="20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90099" y="2781925"/>
            <a:ext cx="176202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whereas</a:t>
            </a:r>
            <a:r>
              <a:rPr lang="cs-CZ" sz="3600" dirty="0">
                <a:solidFill>
                  <a:srgbClr val="000000"/>
                </a:solidFill>
                <a:latin typeface="Forte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074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83568" y="4941168"/>
            <a:ext cx="56603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having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lunch we went for a short walk.</a:t>
            </a:r>
            <a:endParaRPr lang="pt-PT" sz="20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048049" y="2780928"/>
            <a:ext cx="1316039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before</a:t>
            </a:r>
            <a:r>
              <a:rPr lang="cs-CZ" sz="3600" dirty="0">
                <a:solidFill>
                  <a:srgbClr val="000000"/>
                </a:solidFill>
                <a:latin typeface="Forte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759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611560" y="4941168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 would never buy a pet </a:t>
            </a:r>
            <a:r>
              <a:rPr lang="pt-PT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___________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 work long hours.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400617" y="2780928"/>
            <a:ext cx="81945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as</a:t>
            </a:r>
            <a:r>
              <a:rPr lang="cs-CZ" sz="3600" dirty="0">
                <a:solidFill>
                  <a:srgbClr val="000000"/>
                </a:solidFill>
                <a:latin typeface="Forte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879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9512" y="4250190"/>
            <a:ext cx="8712968" cy="1580317"/>
            <a:chOff x="828260" y="4250190"/>
            <a:chExt cx="7697496" cy="1580317"/>
          </a:xfrm>
        </p:grpSpPr>
        <p:sp>
          <p:nvSpPr>
            <p:cNvPr id="6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9" name="Rectangle 8"/>
          <p:cNvSpPr/>
          <p:nvPr/>
        </p:nvSpPr>
        <p:spPr>
          <a:xfrm>
            <a:off x="652724" y="4871045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Doing sports is healthy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.</a:t>
            </a:r>
            <a:r>
              <a:rPr lang="pt-PT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___________ </a:t>
            </a:r>
            <a:r>
              <a:rPr lang="cs-CZ" sz="20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sports </a:t>
            </a:r>
            <a:r>
              <a:rPr lang="cs-CZ" sz="2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help us keep in a good shape.</a:t>
            </a:r>
          </a:p>
        </p:txBody>
      </p:sp>
      <p:sp>
        <p:nvSpPr>
          <p:cNvPr id="10" name="Parallelogram 9"/>
          <p:cNvSpPr/>
          <p:nvPr/>
        </p:nvSpPr>
        <p:spPr>
          <a:xfrm>
            <a:off x="3630736" y="2716966"/>
            <a:ext cx="2165400" cy="792088"/>
          </a:xfrm>
          <a:prstGeom prst="parallelogram">
            <a:avLst/>
          </a:prstGeom>
          <a:solidFill>
            <a:srgbClr val="FFFF9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b="1">
              <a:ln w="11430"/>
              <a:solidFill>
                <a:srgbClr val="FAEEB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32925" y="1616607"/>
            <a:ext cx="1315701" cy="65094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word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9336" y="764704"/>
            <a:ext cx="2054099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55262" y="1510381"/>
            <a:ext cx="1247161" cy="1679614"/>
            <a:chOff x="2338170" y="1726405"/>
            <a:chExt cx="1247161" cy="1679614"/>
          </a:xfrm>
        </p:grpSpPr>
        <p:sp>
          <p:nvSpPr>
            <p:cNvPr id="15" name="Oval 14"/>
            <p:cNvSpPr/>
            <p:nvPr/>
          </p:nvSpPr>
          <p:spPr>
            <a:xfrm rot="5400000">
              <a:off x="2226220" y="183835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Oval 15"/>
            <p:cNvSpPr/>
            <p:nvPr/>
          </p:nvSpPr>
          <p:spPr>
            <a:xfrm rot="5400000">
              <a:off x="2228956" y="221060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 rot="5400000">
              <a:off x="2241631" y="257520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>
              <a:off x="2423529" y="312088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 rot="5400000">
              <a:off x="2238895" y="2944574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>
              <a:off x="2771800" y="31177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Oval 20"/>
            <p:cNvSpPr/>
            <p:nvPr/>
          </p:nvSpPr>
          <p:spPr>
            <a:xfrm rot="1468629">
              <a:off x="3153283" y="319787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20785" y="2774655"/>
            <a:ext cx="18313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</a:rPr>
              <a:t>moreover</a:t>
            </a:r>
          </a:p>
        </p:txBody>
      </p:sp>
    </p:spTree>
    <p:extLst>
      <p:ext uri="{BB962C8B-B14F-4D97-AF65-F5344CB8AC3E}">
        <p14:creationId xmlns:p14="http://schemas.microsoft.com/office/powerpoint/2010/main" val="187713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2658" y="908718"/>
            <a:ext cx="8712968" cy="4921787"/>
            <a:chOff x="828260" y="4250190"/>
            <a:chExt cx="7697496" cy="1580317"/>
          </a:xfrm>
        </p:grpSpPr>
        <p:sp>
          <p:nvSpPr>
            <p:cNvPr id="5" name="Paralelogramo 22"/>
            <p:cNvSpPr/>
            <p:nvPr/>
          </p:nvSpPr>
          <p:spPr bwMode="auto">
            <a:xfrm rot="21181335">
              <a:off x="828260" y="4250190"/>
              <a:ext cx="7624761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" name="Paralelogramo 22"/>
            <p:cNvSpPr/>
            <p:nvPr/>
          </p:nvSpPr>
          <p:spPr bwMode="auto">
            <a:xfrm rot="21428722">
              <a:off x="900993" y="4250190"/>
              <a:ext cx="7624763" cy="1580317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" name="Rectangle 7"/>
          <p:cNvSpPr/>
          <p:nvPr/>
        </p:nvSpPr>
        <p:spPr>
          <a:xfrm>
            <a:off x="2195736" y="1188035"/>
            <a:ext cx="15841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provided</a:t>
            </a:r>
          </a:p>
          <a:p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even  </a:t>
            </a:r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if </a:t>
            </a: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although</a:t>
            </a: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in case</a:t>
            </a: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otherwise</a:t>
            </a: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because of </a:t>
            </a: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however</a:t>
            </a: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despite</a:t>
            </a: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unless</a:t>
            </a: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but</a:t>
            </a:r>
          </a:p>
          <a:p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>b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esides</a:t>
            </a:r>
            <a:endParaRPr lang="pt-PT" sz="20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while</a:t>
            </a:r>
            <a:endParaRPr lang="cs-CZ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unlike</a:t>
            </a:r>
          </a:p>
          <a:p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whether</a:t>
            </a:r>
            <a:endParaRPr lang="cs-CZ" sz="20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4952813" y="1952719"/>
            <a:ext cx="3129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600" dirty="0" smtClean="0">
                <a:solidFill>
                  <a:srgbClr val="FF3300"/>
                </a:solidFill>
                <a:latin typeface="Forte" pitchFamily="66" charset="0"/>
              </a:rPr>
              <a:t> </a:t>
            </a:r>
            <a:endParaRPr lang="cs-CZ" sz="3600" dirty="0">
              <a:solidFill>
                <a:srgbClr val="FF3300"/>
              </a:solidFill>
              <a:latin typeface="Forte" pitchFamily="66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6322304" y="992966"/>
            <a:ext cx="3129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sz="3600" dirty="0" smtClean="0">
                <a:solidFill>
                  <a:srgbClr val="FF3300"/>
                </a:solidFill>
                <a:latin typeface="Forte" pitchFamily="66" charset="0"/>
              </a:rPr>
              <a:t> </a:t>
            </a:r>
            <a:endParaRPr lang="cs-CZ" sz="3600" dirty="0">
              <a:solidFill>
                <a:srgbClr val="FF3300"/>
              </a:solidFill>
              <a:latin typeface="Forte" pitchFamily="66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139952" y="1078493"/>
            <a:ext cx="4176464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/>
          <a:p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>f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irstly</a:t>
            </a:r>
            <a:endParaRPr lang="pt-PT" sz="20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>t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herefore</a:t>
            </a:r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since  </a:t>
            </a:r>
            <a:endParaRPr lang="pt-PT" sz="20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>f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inally</a:t>
            </a:r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> / 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(to </a:t>
            </a:r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sum up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)</a:t>
            </a:r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> / 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(</a:t>
            </a:r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in conclusion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)</a:t>
            </a:r>
            <a:endParaRPr lang="pt-PT" sz="20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>u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ntil</a:t>
            </a:r>
            <a:endParaRPr lang="pt-PT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so that</a:t>
            </a:r>
            <a:endParaRPr lang="pt-PT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as soon as</a:t>
            </a:r>
            <a:endParaRPr lang="pt-PT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due to </a:t>
            </a:r>
            <a:endParaRPr lang="pt-PT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on the other 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hand </a:t>
            </a:r>
            <a:endParaRPr lang="pt-PT" sz="20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>m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oreover</a:t>
            </a:r>
            <a:endParaRPr lang="pt-PT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whereas </a:t>
            </a:r>
            <a:endParaRPr lang="pt-PT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>a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fter</a:t>
            </a:r>
            <a:endParaRPr lang="pt-PT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cs-CZ" sz="2000" b="1" i="1" dirty="0">
                <a:solidFill>
                  <a:srgbClr val="000000"/>
                </a:solidFill>
                <a:latin typeface="Calibri" pitchFamily="34" charset="0"/>
              </a:rPr>
              <a:t>in spite of  </a:t>
            </a:r>
            <a:endParaRPr lang="pt-PT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>b</a:t>
            </a:r>
            <a:r>
              <a:rPr lang="cs-CZ" sz="2000" b="1" i="1" dirty="0" smtClean="0">
                <a:solidFill>
                  <a:srgbClr val="000000"/>
                </a:solidFill>
                <a:latin typeface="Calibri" pitchFamily="34" charset="0"/>
              </a:rPr>
              <a:t>efore</a:t>
            </a:r>
            <a:endParaRPr lang="pt-PT" sz="20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pt-PT" sz="2000" b="1" i="1" dirty="0" smtClean="0">
                <a:solidFill>
                  <a:srgbClr val="000000"/>
                </a:solidFill>
                <a:latin typeface="Calibri" pitchFamily="34" charset="0"/>
              </a:rPr>
              <a:t>as</a:t>
            </a:r>
            <a:r>
              <a:rPr lang="cs-CZ" sz="20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cs-CZ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520" y="116632"/>
            <a:ext cx="3062757" cy="851902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lvl="0" algn="ctr"/>
            <a:r>
              <a:rPr lang="en-US" sz="4000" b="1" dirty="0" smtClean="0">
                <a:ln w="11430"/>
                <a:solidFill>
                  <a:srgbClr val="CC00CC"/>
                </a:solidFill>
                <a:latin typeface="Calibri" pitchFamily="34" charset="0"/>
                <a:cs typeface="+mn-cs"/>
              </a:rPr>
              <a:t>Linking words</a:t>
            </a:r>
            <a:endParaRPr lang="pt-PT" sz="4000" dirty="0">
              <a:solidFill>
                <a:srgbClr val="CC00CC"/>
              </a:solidFill>
              <a:latin typeface="Arial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 rot="802841">
            <a:off x="1000065" y="1210677"/>
            <a:ext cx="2323005" cy="4874690"/>
            <a:chOff x="620822" y="1078493"/>
            <a:chExt cx="2323005" cy="4874690"/>
          </a:xfrm>
        </p:grpSpPr>
        <p:sp>
          <p:nvSpPr>
            <p:cNvPr id="12" name="Oval 11"/>
            <p:cNvSpPr/>
            <p:nvPr/>
          </p:nvSpPr>
          <p:spPr>
            <a:xfrm rot="4731284">
              <a:off x="508872" y="119044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Oval 12"/>
            <p:cNvSpPr/>
            <p:nvPr/>
          </p:nvSpPr>
          <p:spPr>
            <a:xfrm rot="4267075">
              <a:off x="635316" y="1535222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Oval 14"/>
            <p:cNvSpPr/>
            <p:nvPr/>
          </p:nvSpPr>
          <p:spPr>
            <a:xfrm rot="4622141">
              <a:off x="736499" y="1873162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/>
            <p:cNvSpPr/>
            <p:nvPr/>
          </p:nvSpPr>
          <p:spPr>
            <a:xfrm>
              <a:off x="1697325" y="5630987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Oval 17"/>
            <p:cNvSpPr/>
            <p:nvPr/>
          </p:nvSpPr>
          <p:spPr>
            <a:xfrm rot="4285479">
              <a:off x="855369" y="2225510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18"/>
            <p:cNvSpPr/>
            <p:nvPr/>
          </p:nvSpPr>
          <p:spPr>
            <a:xfrm>
              <a:off x="1297868" y="560706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Oval 19"/>
            <p:cNvSpPr/>
            <p:nvPr/>
          </p:nvSpPr>
          <p:spPr>
            <a:xfrm rot="1468629">
              <a:off x="920093" y="552691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2" name="Oval 21"/>
            <p:cNvSpPr/>
            <p:nvPr/>
          </p:nvSpPr>
          <p:spPr>
            <a:xfrm rot="4285479">
              <a:off x="992355" y="2582947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Oval 22"/>
            <p:cNvSpPr/>
            <p:nvPr/>
          </p:nvSpPr>
          <p:spPr>
            <a:xfrm rot="5207115">
              <a:off x="1075581" y="294365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Oval 23"/>
            <p:cNvSpPr/>
            <p:nvPr/>
          </p:nvSpPr>
          <p:spPr>
            <a:xfrm rot="5679989">
              <a:off x="1071481" y="3328907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Oval 24"/>
            <p:cNvSpPr/>
            <p:nvPr/>
          </p:nvSpPr>
          <p:spPr>
            <a:xfrm rot="5951464">
              <a:off x="1026625" y="3714160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Oval 25"/>
            <p:cNvSpPr/>
            <p:nvPr/>
          </p:nvSpPr>
          <p:spPr>
            <a:xfrm rot="5951464">
              <a:off x="959556" y="409941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7" name="Oval 26"/>
            <p:cNvSpPr/>
            <p:nvPr/>
          </p:nvSpPr>
          <p:spPr>
            <a:xfrm rot="5951464">
              <a:off x="892487" y="448466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8" name="Oval 27"/>
            <p:cNvSpPr/>
            <p:nvPr/>
          </p:nvSpPr>
          <p:spPr>
            <a:xfrm rot="5951464">
              <a:off x="825418" y="48699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9" name="Oval 28"/>
            <p:cNvSpPr/>
            <p:nvPr/>
          </p:nvSpPr>
          <p:spPr>
            <a:xfrm rot="5951464">
              <a:off x="758349" y="5255172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0" name="Oval 29"/>
            <p:cNvSpPr/>
            <p:nvPr/>
          </p:nvSpPr>
          <p:spPr>
            <a:xfrm rot="564199">
              <a:off x="2104552" y="568340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1" name="Oval 30"/>
            <p:cNvSpPr/>
            <p:nvPr/>
          </p:nvSpPr>
          <p:spPr>
            <a:xfrm rot="564199">
              <a:off x="2511779" y="574503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32" name="Group 31"/>
          <p:cNvGrpSpPr/>
          <p:nvPr/>
        </p:nvGrpSpPr>
        <p:grpSpPr>
          <a:xfrm rot="11610869">
            <a:off x="6240423" y="701987"/>
            <a:ext cx="2323005" cy="4874690"/>
            <a:chOff x="620822" y="1078493"/>
            <a:chExt cx="2323005" cy="4874690"/>
          </a:xfrm>
        </p:grpSpPr>
        <p:sp>
          <p:nvSpPr>
            <p:cNvPr id="33" name="Oval 32"/>
            <p:cNvSpPr/>
            <p:nvPr/>
          </p:nvSpPr>
          <p:spPr>
            <a:xfrm rot="4731284">
              <a:off x="508872" y="119044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4" name="Oval 33"/>
            <p:cNvSpPr/>
            <p:nvPr/>
          </p:nvSpPr>
          <p:spPr>
            <a:xfrm rot="4267075">
              <a:off x="635316" y="1535222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5" name="Oval 34"/>
            <p:cNvSpPr/>
            <p:nvPr/>
          </p:nvSpPr>
          <p:spPr>
            <a:xfrm rot="4622141">
              <a:off x="736499" y="1873162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6" name="Oval 35"/>
            <p:cNvSpPr/>
            <p:nvPr/>
          </p:nvSpPr>
          <p:spPr>
            <a:xfrm>
              <a:off x="1697325" y="5630987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7" name="Oval 36"/>
            <p:cNvSpPr/>
            <p:nvPr/>
          </p:nvSpPr>
          <p:spPr>
            <a:xfrm rot="4285479">
              <a:off x="855369" y="2225510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8" name="Oval 37"/>
            <p:cNvSpPr/>
            <p:nvPr/>
          </p:nvSpPr>
          <p:spPr>
            <a:xfrm>
              <a:off x="1297868" y="560706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9" name="Oval 38"/>
            <p:cNvSpPr/>
            <p:nvPr/>
          </p:nvSpPr>
          <p:spPr>
            <a:xfrm rot="1468629">
              <a:off x="920093" y="552691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0" name="Oval 39"/>
            <p:cNvSpPr/>
            <p:nvPr/>
          </p:nvSpPr>
          <p:spPr>
            <a:xfrm rot="4285479">
              <a:off x="992355" y="2582947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1" name="Oval 40"/>
            <p:cNvSpPr/>
            <p:nvPr/>
          </p:nvSpPr>
          <p:spPr>
            <a:xfrm rot="5207115">
              <a:off x="1075581" y="294365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2" name="Oval 41"/>
            <p:cNvSpPr/>
            <p:nvPr/>
          </p:nvSpPr>
          <p:spPr>
            <a:xfrm rot="5679989">
              <a:off x="1071481" y="3328907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3" name="Oval 42"/>
            <p:cNvSpPr/>
            <p:nvPr/>
          </p:nvSpPr>
          <p:spPr>
            <a:xfrm rot="5951464">
              <a:off x="1026625" y="3714160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4" name="Oval 43"/>
            <p:cNvSpPr/>
            <p:nvPr/>
          </p:nvSpPr>
          <p:spPr>
            <a:xfrm rot="5951464">
              <a:off x="959556" y="4099413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5" name="Oval 44"/>
            <p:cNvSpPr/>
            <p:nvPr/>
          </p:nvSpPr>
          <p:spPr>
            <a:xfrm rot="5951464">
              <a:off x="892487" y="4484666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6" name="Oval 45"/>
            <p:cNvSpPr/>
            <p:nvPr/>
          </p:nvSpPr>
          <p:spPr>
            <a:xfrm rot="5951464">
              <a:off x="825418" y="4869919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7" name="Oval 46"/>
            <p:cNvSpPr/>
            <p:nvPr/>
          </p:nvSpPr>
          <p:spPr>
            <a:xfrm rot="5951464">
              <a:off x="758349" y="5255172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8" name="Oval 47"/>
            <p:cNvSpPr/>
            <p:nvPr/>
          </p:nvSpPr>
          <p:spPr>
            <a:xfrm rot="564199">
              <a:off x="2104552" y="5683401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9" name="Oval 48"/>
            <p:cNvSpPr/>
            <p:nvPr/>
          </p:nvSpPr>
          <p:spPr>
            <a:xfrm rot="564199">
              <a:off x="2511779" y="5745035"/>
              <a:ext cx="432048" cy="208148"/>
            </a:xfrm>
            <a:prstGeom prst="ellipse">
              <a:avLst/>
            </a:prstGeom>
            <a:noFill/>
            <a:ln w="57150">
              <a:solidFill>
                <a:srgbClr val="CC00CC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423399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325" y="4564063"/>
            <a:ext cx="2673350" cy="147478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grpSp>
        <p:nvGrpSpPr>
          <p:cNvPr id="16387" name="Group 6"/>
          <p:cNvGrpSpPr>
            <a:grpSpLocks/>
          </p:cNvGrpSpPr>
          <p:nvPr/>
        </p:nvGrpSpPr>
        <p:grpSpPr bwMode="auto">
          <a:xfrm>
            <a:off x="2490788" y="1463675"/>
            <a:ext cx="4464050" cy="3127375"/>
            <a:chOff x="2555776" y="2025848"/>
            <a:chExt cx="3600000" cy="2378752"/>
          </a:xfrm>
        </p:grpSpPr>
        <p:pic>
          <p:nvPicPr>
            <p:cNvPr id="16388" name="Picture 7"/>
            <p:cNvPicPr>
              <a:picLocks noChangeAspect="1"/>
            </p:cNvPicPr>
            <p:nvPr/>
          </p:nvPicPr>
          <p:blipFill>
            <a:blip r:embed="rId3" cstate="print"/>
            <a:srcRect l="33595" t="44676" b="29674"/>
            <a:stretch>
              <a:fillRect/>
            </a:stretch>
          </p:blipFill>
          <p:spPr bwMode="auto">
            <a:xfrm>
              <a:off x="2627784" y="2025848"/>
              <a:ext cx="3074640" cy="427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89" name="Picture 8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55776" y="2453400"/>
              <a:ext cx="3600000" cy="195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172a82f81216bc77e9a542dcfb66e85e2899584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2249</TotalTime>
  <Words>555</Words>
  <Application>Microsoft Office PowerPoint</Application>
  <PresentationFormat>On-screen Show (4:3)</PresentationFormat>
  <Paragraphs>163</Paragraphs>
  <Slides>33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 Paula Aguiar</cp:lastModifiedBy>
  <cp:revision>192</cp:revision>
  <cp:lastPrinted>2013-05-31T10:22:56Z</cp:lastPrinted>
  <dcterms:created xsi:type="dcterms:W3CDTF">2011-12-12T15:36:58Z</dcterms:created>
  <dcterms:modified xsi:type="dcterms:W3CDTF">2013-05-31T11:00:13Z</dcterms:modified>
</cp:coreProperties>
</file>