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0"/>
  </p:notesMasterIdLst>
  <p:sldIdLst>
    <p:sldId id="256" r:id="rId3"/>
    <p:sldId id="257" r:id="rId4"/>
    <p:sldId id="264" r:id="rId5"/>
    <p:sldId id="269" r:id="rId6"/>
    <p:sldId id="268" r:id="rId7"/>
    <p:sldId id="267" r:id="rId8"/>
    <p:sldId id="266" r:id="rId9"/>
    <p:sldId id="265" r:id="rId10"/>
    <p:sldId id="263" r:id="rId11"/>
    <p:sldId id="262" r:id="rId12"/>
    <p:sldId id="261" r:id="rId13"/>
    <p:sldId id="260" r:id="rId14"/>
    <p:sldId id="259" r:id="rId15"/>
    <p:sldId id="271" r:id="rId16"/>
    <p:sldId id="270" r:id="rId17"/>
    <p:sldId id="272" r:id="rId18"/>
    <p:sldId id="258" r:id="rId19"/>
  </p:sldIdLst>
  <p:sldSz cx="9144000" cy="6858000" type="screen4x3"/>
  <p:notesSz cx="6858000" cy="9144000"/>
  <p:custDataLst>
    <p:tags r:id="rId2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6624"/>
    <a:srgbClr val="FFC000"/>
    <a:srgbClr val="F3B10D"/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>
      <p:cViewPr varScale="1">
        <p:scale>
          <a:sx n="108" d="100"/>
          <a:sy n="108" d="100"/>
        </p:scale>
        <p:origin x="-7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31-05-2013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121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92875" y="6500813"/>
            <a:ext cx="2208213" cy="3571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>
                <a:solidFill>
                  <a:srgbClr val="555555"/>
                </a:solidFill>
              </a:rPr>
              <a:t>&lt;#&gt;</a:t>
            </a:r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2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615" y="6080209"/>
            <a:ext cx="563810" cy="69079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" t="15896" r="3760" b="-15897"/>
          <a:stretch/>
        </p:blipFill>
        <p:spPr>
          <a:xfrm>
            <a:off x="393613" y="6415616"/>
            <a:ext cx="7675443" cy="109728"/>
          </a:xfrm>
          <a:prstGeom prst="rect">
            <a:avLst/>
          </a:prstGeom>
        </p:spPr>
      </p:pic>
      <p:sp>
        <p:nvSpPr>
          <p:cNvPr id="7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800" b="1" dirty="0" smtClean="0">
                <a:solidFill>
                  <a:srgbClr val="555555"/>
                </a:solidFill>
                <a:cs typeface="+mn-cs"/>
              </a:rPr>
              <a:t>Inglês | 10.º ano | Nível de continuação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800" b="1" cap="small" dirty="0">
                <a:solidFill>
                  <a:srgbClr val="555555"/>
                </a:solidFill>
              </a:rPr>
              <a:t>Alexandra Sampaio ● Ana Mateus ● Anabela Botas ●  M. Paula Jales </a:t>
            </a:r>
            <a:endParaRPr lang="pt-PT" sz="8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975" y="6080125"/>
            <a:ext cx="565150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800" b="1" dirty="0" smtClean="0">
                <a:solidFill>
                  <a:srgbClr val="555555"/>
                </a:solidFill>
                <a:cs typeface="Arial" charset="0"/>
              </a:rPr>
              <a:t>Inglês | 10.º ano | Nível de continuação</a:t>
            </a:r>
          </a:p>
        </p:txBody>
      </p:sp>
      <p:pic>
        <p:nvPicPr>
          <p:cNvPr id="1030" name="Imagem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" t="15897" r="3760" b="-15897"/>
          <a:stretch>
            <a:fillRect/>
          </a:stretch>
        </p:blipFill>
        <p:spPr bwMode="auto">
          <a:xfrm>
            <a:off x="393700" y="6415088"/>
            <a:ext cx="7675563" cy="10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800" b="1" cap="small" dirty="0">
                <a:solidFill>
                  <a:srgbClr val="555555"/>
                </a:solidFill>
                <a:cs typeface="Arial" pitchFamily="34" charset="0"/>
              </a:rPr>
              <a:t>Alexandra Sampaio ● Ana Mateus ● Anabela Botas ●  M. Paula Jales </a:t>
            </a:r>
            <a:endParaRPr lang="pt-PT" sz="800" dirty="0">
              <a:solidFill>
                <a:srgbClr val="555555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14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800" b="1" cap="small" dirty="0">
                <a:solidFill>
                  <a:srgbClr val="555555"/>
                </a:solidFill>
              </a:rPr>
              <a:t>Alexandra Sampaio ● Ana Mateus ● Anabela Botas ●  M. Paula Jales </a:t>
            </a:r>
            <a:endParaRPr lang="pt-PT" sz="800" dirty="0">
              <a:latin typeface="+mn-lt"/>
              <a:cs typeface="+mn-cs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651500" y="2636838"/>
            <a:ext cx="184731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4000" dirty="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3387959" y="3068960"/>
            <a:ext cx="4896544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pt-PT" sz="3200" b="1" dirty="0" err="1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How</a:t>
            </a:r>
            <a:r>
              <a:rPr lang="pt-PT" sz="3200" b="1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 </a:t>
            </a:r>
            <a:r>
              <a:rPr lang="pt-PT" sz="3200" b="1" dirty="0" err="1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much</a:t>
            </a:r>
            <a:r>
              <a:rPr lang="pt-PT" sz="3200" b="1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 do </a:t>
            </a:r>
            <a:r>
              <a:rPr lang="pt-PT" sz="3200" b="1" dirty="0" err="1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you</a:t>
            </a:r>
            <a:r>
              <a:rPr lang="pt-PT" sz="3200" b="1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 </a:t>
            </a:r>
            <a:r>
              <a:rPr lang="pt-PT" sz="3200" b="1" dirty="0" err="1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know</a:t>
            </a:r>
            <a:r>
              <a:rPr lang="pt-PT" sz="3200" b="1" dirty="0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?</a:t>
            </a:r>
            <a:endParaRPr lang="pt-PT" sz="3200" b="1" dirty="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268538" y="-12700"/>
            <a:ext cx="26987" cy="3802063"/>
          </a:xfrm>
          <a:prstGeom prst="line">
            <a:avLst/>
          </a:prstGeom>
          <a:ln w="196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9841723">
            <a:off x="157163" y="163513"/>
            <a:ext cx="2600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PT" sz="4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Taste</a:t>
            </a: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pt-PT" sz="3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English</a:t>
            </a:r>
            <a:endParaRPr lang="pt-PT" sz="36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/>
        </p:nvSpPr>
        <p:spPr bwMode="auto">
          <a:xfrm>
            <a:off x="2700338" y="1773238"/>
            <a:ext cx="4103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pt-PT"/>
          </a:p>
        </p:txBody>
      </p:sp>
      <p:sp>
        <p:nvSpPr>
          <p:cNvPr id="11" name="Text Box 35"/>
          <p:cNvSpPr txBox="1">
            <a:spLocks noChangeArrowheads="1"/>
          </p:cNvSpPr>
          <p:nvPr/>
        </p:nvSpPr>
        <p:spPr bwMode="auto">
          <a:xfrm>
            <a:off x="2344860" y="1340768"/>
            <a:ext cx="208312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5400" b="1" dirty="0" smtClean="0">
                <a:latin typeface="Calibri" pitchFamily="34" charset="0"/>
              </a:rPr>
              <a:t>QUIZ</a:t>
            </a:r>
          </a:p>
          <a:p>
            <a:pPr eaLnBrk="1" hangingPunct="1"/>
            <a:r>
              <a:rPr lang="pt-PT" sz="5400" b="1" dirty="0" err="1" smtClean="0">
                <a:solidFill>
                  <a:schemeClr val="bg1"/>
                </a:solidFill>
                <a:effectDag name="">
                  <a:cont type="tree" name="">
                    <a:effect ref="fillLine"/>
                    <a:outerShdw dist="38100" dir="13500000" algn="br">
                      <a:srgbClr val="000000"/>
                    </a:outerShdw>
                  </a:cont>
                  <a:cont type="tree" name="">
                    <a:effect ref="fillLine"/>
                    <a:outerShdw dist="38100" dir="2700000" algn="tl">
                      <a:srgbClr val="000000"/>
                    </a:outerShdw>
                  </a:cont>
                  <a:effect ref="fillLine"/>
                </a:effectDag>
                <a:latin typeface="Calibri" pitchFamily="34" charset="0"/>
                <a:cs typeface="Calibri" pitchFamily="34" charset="0"/>
              </a:rPr>
              <a:t>Books</a:t>
            </a:r>
            <a:endParaRPr lang="pt-PT" sz="5400" b="1" dirty="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000000"/>
                  </a:outerShdw>
                </a:cont>
                <a:cont type="tree" name="">
                  <a:effect ref="fillLine"/>
                  <a:outerShdw dist="38100" dir="2700000" algn="tl">
                    <a:srgbClr val="000000"/>
                  </a:outerShdw>
                </a:cont>
                <a:effect ref="fillLine"/>
              </a:effectDag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2" name="Straight Connector 4"/>
          <p:cNvCxnSpPr/>
          <p:nvPr/>
        </p:nvCxnSpPr>
        <p:spPr>
          <a:xfrm flipH="1" flipV="1">
            <a:off x="1835150" y="2811463"/>
            <a:ext cx="1368425" cy="1152525"/>
          </a:xfrm>
          <a:prstGeom prst="line">
            <a:avLst/>
          </a:prstGeom>
          <a:ln w="3714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9" name="Paralelogramo 8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" name="Paralelogramo 9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-36512" y="584721"/>
            <a:ext cx="8785225" cy="1620143"/>
            <a:chOff x="-212291" y="17014"/>
            <a:chExt cx="9730601" cy="2195969"/>
          </a:xfrm>
        </p:grpSpPr>
        <p:sp>
          <p:nvSpPr>
            <p:cNvPr id="6" name="Paralelogramo 5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7" name="Paralelogramo 6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" name="Rectangle 1"/>
          <p:cNvSpPr/>
          <p:nvPr/>
        </p:nvSpPr>
        <p:spPr>
          <a:xfrm>
            <a:off x="539552" y="1208946"/>
            <a:ext cx="53581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1.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What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is a </a:t>
            </a:r>
            <a:r>
              <a:rPr lang="pt-PT" sz="4000" b="1" dirty="0" err="1">
                <a:solidFill>
                  <a:srgbClr val="FF8307"/>
                </a:solidFill>
                <a:latin typeface="Calibri" pitchFamily="34" charset="0"/>
              </a:rPr>
              <a:t>bookworm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99592" y="3313147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An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insect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that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damages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books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99592" y="398314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person who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dislikes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books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99592" y="4653136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person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unusually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devoted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to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reading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108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2996952"/>
            <a:ext cx="8785225" cy="2664296"/>
            <a:chOff x="0" y="2708920"/>
            <a:chExt cx="8785225" cy="2952328"/>
          </a:xfrm>
        </p:grpSpPr>
        <p:sp>
          <p:nvSpPr>
            <p:cNvPr id="8" name="Paralelogramo 7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9" name="Paralelogramo 8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0" y="620713"/>
            <a:ext cx="8785225" cy="1908175"/>
            <a:chOff x="-212291" y="17014"/>
            <a:chExt cx="9730601" cy="2195969"/>
          </a:xfrm>
        </p:grpSpPr>
        <p:sp>
          <p:nvSpPr>
            <p:cNvPr id="5" name="Paralelogramo 4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" name="Paralelogramo 5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16900" y="1281976"/>
            <a:ext cx="81375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2.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Who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wrote </a:t>
            </a:r>
            <a:r>
              <a:rPr lang="pt-PT" sz="4000" b="1" i="1" dirty="0">
                <a:solidFill>
                  <a:srgbClr val="FF8307"/>
                </a:solidFill>
                <a:latin typeface="Calibri" pitchFamily="34" charset="0"/>
              </a:rPr>
              <a:t>The </a:t>
            </a:r>
            <a:r>
              <a:rPr lang="pt-PT" sz="4000" b="1" i="1" dirty="0" smtClean="0">
                <a:solidFill>
                  <a:srgbClr val="FF8307"/>
                </a:solidFill>
                <a:latin typeface="Calibri" pitchFamily="34" charset="0"/>
              </a:rPr>
              <a:t>Da Vinci </a:t>
            </a:r>
            <a:r>
              <a:rPr lang="pt-PT" sz="4000" b="1" i="1" dirty="0" err="1">
                <a:solidFill>
                  <a:srgbClr val="FF8307"/>
                </a:solidFill>
                <a:latin typeface="Calibri" pitchFamily="34" charset="0"/>
              </a:rPr>
              <a:t>Code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000902" y="4849996"/>
            <a:ext cx="34563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Tom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Hanks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000902" y="4180978"/>
            <a:ext cx="34563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Agatha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Christie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000902" y="3511960"/>
            <a:ext cx="345638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Dan Brown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430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584151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268760"/>
            <a:ext cx="51845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3.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What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is a thriller?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99592" y="3193812"/>
            <a:ext cx="76328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work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of fiction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designed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to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hold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interest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through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suspense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99592" y="4345360"/>
            <a:ext cx="7632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comedy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that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sweeps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you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of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your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feet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899592" y="5066020"/>
            <a:ext cx="76328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Michael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Jackson’s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great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hit.</a:t>
            </a:r>
          </a:p>
        </p:txBody>
      </p:sp>
    </p:spTree>
    <p:extLst>
      <p:ext uri="{BB962C8B-B14F-4D97-AF65-F5344CB8AC3E}">
        <p14:creationId xmlns:p14="http://schemas.microsoft.com/office/powerpoint/2010/main" val="3210290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440135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215335"/>
            <a:ext cx="56166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4.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A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best-seller is…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73731" y="3121578"/>
            <a:ext cx="77587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bookstore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that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sells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more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books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73731" y="3698916"/>
            <a:ext cx="68946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book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whose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sales are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among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highest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of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its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class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773731" y="4707141"/>
            <a:ext cx="775870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book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which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everyone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buys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but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no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one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understands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604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2" grpId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440135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9552" y="1132865"/>
            <a:ext cx="67687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5.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What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is a </a:t>
            </a:r>
            <a:r>
              <a:rPr lang="pt-PT" sz="4000" b="1" dirty="0" err="1">
                <a:solidFill>
                  <a:srgbClr val="FF8307"/>
                </a:solidFill>
                <a:latin typeface="Calibri" pitchFamily="34" charset="0"/>
              </a:rPr>
              <a:t>paperback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27584" y="3179291"/>
            <a:ext cx="756084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back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of a book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where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reader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can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read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comments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27584" y="4338099"/>
            <a:ext cx="75608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book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with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paper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cover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27584" y="5066020"/>
            <a:ext cx="75608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back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of 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sheet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of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paper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718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2" grpId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3140968"/>
            <a:ext cx="8785225" cy="2520280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908175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05793" y="1220857"/>
            <a:ext cx="73450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6.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What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is a </a:t>
            </a:r>
            <a:r>
              <a:rPr lang="pt-PT" sz="4000" b="1" dirty="0" err="1">
                <a:solidFill>
                  <a:srgbClr val="FF8307"/>
                </a:solidFill>
                <a:latin typeface="Calibri" pitchFamily="34" charset="0"/>
              </a:rPr>
              <a:t>call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4000" b="1" dirty="0" err="1">
                <a:solidFill>
                  <a:srgbClr val="FF8307"/>
                </a:solidFill>
                <a:latin typeface="Calibri" pitchFamily="34" charset="0"/>
              </a:rPr>
              <a:t>number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11560" y="3481844"/>
            <a:ext cx="78266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numbers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which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identify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a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book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611560" y="4058489"/>
            <a:ext cx="782664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number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of times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someone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requests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a book in 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library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(for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statistics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).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11560" y="5066020"/>
            <a:ext cx="78266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None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!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Call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numbers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are the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numbers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on 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phone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02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584151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51914" y="1196752"/>
            <a:ext cx="6396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7.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Who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wrote </a:t>
            </a:r>
            <a:r>
              <a:rPr lang="pt-PT" sz="4000" b="1" i="1" dirty="0">
                <a:solidFill>
                  <a:srgbClr val="FF8307"/>
                </a:solidFill>
                <a:latin typeface="Calibri" pitchFamily="34" charset="0"/>
              </a:rPr>
              <a:t>As You Like It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71600" y="3230360"/>
            <a:ext cx="4248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Edgar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Allan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Poe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971600" y="4040178"/>
            <a:ext cx="4248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Nicholas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Sparks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971600" y="4849996"/>
            <a:ext cx="42484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Shakespeare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150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512143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8318" y="980726"/>
            <a:ext cx="79208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8.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Who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wrote </a:t>
            </a:r>
            <a:r>
              <a:rPr lang="pt-PT" sz="4000" b="1" i="1" dirty="0">
                <a:solidFill>
                  <a:srgbClr val="FF8307"/>
                </a:solidFill>
                <a:latin typeface="Calibri" pitchFamily="34" charset="0"/>
              </a:rPr>
              <a:t>The Adventures of Huckleberry Finn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99592" y="3265820"/>
            <a:ext cx="53285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Tom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Sawyer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99592" y="4021904"/>
            <a:ext cx="53285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Mark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Twain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99592" y="4777988"/>
            <a:ext cx="29523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John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Fitzgerald</a:t>
            </a:r>
            <a:r>
              <a:rPr lang="pt-PT" sz="2800" dirty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492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2" grpId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368127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69913" y="1196752"/>
            <a:ext cx="741682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9.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What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is a </a:t>
            </a:r>
            <a:r>
              <a:rPr lang="pt-PT" sz="4000" b="1" i="1" dirty="0">
                <a:solidFill>
                  <a:srgbClr val="FF8307"/>
                </a:solidFill>
                <a:latin typeface="Calibri" pitchFamily="34" charset="0"/>
              </a:rPr>
              <a:t>Fairy Tale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60908" y="3212976"/>
            <a:ext cx="74399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story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involving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fantastic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beings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960908" y="3923474"/>
            <a:ext cx="74399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story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involving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suspense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960908" y="4633972"/>
            <a:ext cx="743994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story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that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 has no </a:t>
            </a:r>
            <a:r>
              <a:rPr lang="pt-PT" sz="2800" dirty="0" err="1">
                <a:solidFill>
                  <a:schemeClr val="bg1"/>
                </a:solidFill>
                <a:latin typeface="Calibri" pitchFamily="34" charset="0"/>
              </a:rPr>
              <a:t>ending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704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3456384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512143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539552" y="1124744"/>
            <a:ext cx="78805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10.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The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publisher of a book is…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13052" y="3402891"/>
            <a:ext cx="74168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person who makes the book after it has been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written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13052" y="4593915"/>
            <a:ext cx="768690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person who makes the publicity of the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book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713052" y="5354052"/>
            <a:ext cx="78193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person who writes the book.</a:t>
            </a:r>
          </a:p>
        </p:txBody>
      </p:sp>
    </p:spTree>
    <p:extLst>
      <p:ext uri="{BB962C8B-B14F-4D97-AF65-F5344CB8AC3E}">
        <p14:creationId xmlns:p14="http://schemas.microsoft.com/office/powerpoint/2010/main" val="207058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996952"/>
            <a:ext cx="8785225" cy="2664296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656159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124744"/>
            <a:ext cx="68407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11.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Which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movie was based on a book?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99592" y="3453650"/>
            <a:ext cx="56166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Matrix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99592" y="4161405"/>
            <a:ext cx="56166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City of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Angels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99592" y="4869160"/>
            <a:ext cx="31317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The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Lake House.</a:t>
            </a:r>
          </a:p>
        </p:txBody>
      </p:sp>
    </p:spTree>
    <p:extLst>
      <p:ext uri="{BB962C8B-B14F-4D97-AF65-F5344CB8AC3E}">
        <p14:creationId xmlns:p14="http://schemas.microsoft.com/office/powerpoint/2010/main" val="29898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368127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6615" y="908720"/>
            <a:ext cx="787199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12.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Who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was the inventor of the printing press? 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99592" y="3322146"/>
            <a:ext cx="56166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William Hewlett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99592" y="4050067"/>
            <a:ext cx="56166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Columbus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99592" y="4777988"/>
            <a:ext cx="56166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Gutenberg.</a:t>
            </a:r>
            <a:endParaRPr lang="pt-PT" sz="36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93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  <p:bldP spid="1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368127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89893" y="1018947"/>
            <a:ext cx="77768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13.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When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was the printing press invented?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259632" y="3322146"/>
            <a:ext cx="30963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1436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259632" y="4014063"/>
            <a:ext cx="30963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1438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259632" y="4705980"/>
            <a:ext cx="30963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1440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866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2952328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440135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95536" y="908720"/>
            <a:ext cx="813752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14.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Who 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is the world’s best-selling fiction writer?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99592" y="3270463"/>
            <a:ext cx="5112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Agatha </a:t>
            </a:r>
            <a:r>
              <a:rPr lang="pt-PT" sz="2800" dirty="0" err="1" smtClean="0">
                <a:solidFill>
                  <a:schemeClr val="bg1"/>
                </a:solidFill>
                <a:latin typeface="Calibri" pitchFamily="34" charset="0"/>
              </a:rPr>
              <a:t>Christie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899592" y="4024226"/>
            <a:ext cx="5112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Dan Brown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899592" y="4777988"/>
            <a:ext cx="5112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Charles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Dickens.</a:t>
            </a:r>
          </a:p>
        </p:txBody>
      </p:sp>
    </p:spTree>
    <p:extLst>
      <p:ext uri="{BB962C8B-B14F-4D97-AF65-F5344CB8AC3E}">
        <p14:creationId xmlns:p14="http://schemas.microsoft.com/office/powerpoint/2010/main" val="271651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2708920"/>
            <a:ext cx="8785225" cy="3384376"/>
            <a:chOff x="0" y="2708920"/>
            <a:chExt cx="8785225" cy="2952328"/>
          </a:xfrm>
        </p:grpSpPr>
        <p:sp>
          <p:nvSpPr>
            <p:cNvPr id="10" name="Paralelogramo 9"/>
            <p:cNvSpPr/>
            <p:nvPr/>
          </p:nvSpPr>
          <p:spPr bwMode="auto">
            <a:xfrm rot="21243749">
              <a:off x="0" y="2780928"/>
              <a:ext cx="8785225" cy="2880320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10"/>
            <p:cNvSpPr/>
            <p:nvPr/>
          </p:nvSpPr>
          <p:spPr bwMode="auto">
            <a:xfrm>
              <a:off x="179512" y="2708920"/>
              <a:ext cx="8574913" cy="2891362"/>
            </a:xfrm>
            <a:prstGeom prst="parallelogram">
              <a:avLst/>
            </a:prstGeom>
            <a:solidFill>
              <a:srgbClr val="FFC000">
                <a:alpha val="2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6" name="Group 12"/>
          <p:cNvGrpSpPr>
            <a:grpSpLocks/>
          </p:cNvGrpSpPr>
          <p:nvPr/>
        </p:nvGrpSpPr>
        <p:grpSpPr bwMode="auto">
          <a:xfrm>
            <a:off x="0" y="620713"/>
            <a:ext cx="8785225" cy="1584151"/>
            <a:chOff x="-212291" y="17014"/>
            <a:chExt cx="9730601" cy="2195969"/>
          </a:xfrm>
        </p:grpSpPr>
        <p:sp>
          <p:nvSpPr>
            <p:cNvPr id="7" name="Paralelogramo 6"/>
            <p:cNvSpPr/>
            <p:nvPr/>
          </p:nvSpPr>
          <p:spPr>
            <a:xfrm rot="21243749">
              <a:off x="-212291" y="17014"/>
              <a:ext cx="9730601" cy="2195969"/>
            </a:xfrm>
            <a:prstGeom prst="parallelogram">
              <a:avLst/>
            </a:prstGeom>
            <a:solidFill>
              <a:schemeClr val="bg1">
                <a:lumMod val="50000"/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8" name="Paralelogramo 7"/>
            <p:cNvSpPr/>
            <p:nvPr/>
          </p:nvSpPr>
          <p:spPr>
            <a:xfrm rot="21099640">
              <a:off x="213225" y="285572"/>
              <a:ext cx="8847919" cy="1799526"/>
            </a:xfrm>
            <a:prstGeom prst="parallelogram">
              <a:avLst/>
            </a:prstGeom>
            <a:solidFill>
              <a:srgbClr val="FFFF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95536" y="881425"/>
            <a:ext cx="777686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40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15. </a:t>
            </a:r>
            <a:r>
              <a:rPr lang="pt-PT" sz="4000" b="1" dirty="0" smtClean="0">
                <a:solidFill>
                  <a:srgbClr val="FF8307"/>
                </a:solidFill>
                <a:latin typeface="Calibri" pitchFamily="34" charset="0"/>
              </a:rPr>
              <a:t>Who </a:t>
            </a:r>
            <a:r>
              <a:rPr lang="pt-PT" sz="4000" b="1" dirty="0" err="1">
                <a:solidFill>
                  <a:srgbClr val="FF8307"/>
                </a:solidFill>
                <a:latin typeface="Calibri" pitchFamily="34" charset="0"/>
              </a:rPr>
              <a:t>said</a:t>
            </a:r>
            <a:r>
              <a:rPr lang="pt-PT" sz="4000" b="1" dirty="0">
                <a:solidFill>
                  <a:srgbClr val="FF8307"/>
                </a:solidFill>
                <a:latin typeface="Calibri" pitchFamily="34" charset="0"/>
              </a:rPr>
              <a:t>: 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“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If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you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would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not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be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forgotten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as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soon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as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you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are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dead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and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rotten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,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either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write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things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worth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reading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,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or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do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things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worth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 the </a:t>
            </a:r>
            <a:r>
              <a:rPr lang="pt-PT" sz="2000" b="1" i="1" dirty="0" err="1">
                <a:solidFill>
                  <a:srgbClr val="FF8307"/>
                </a:solidFill>
                <a:latin typeface="Calibri" pitchFamily="34" charset="0"/>
              </a:rPr>
              <a:t>writing</a:t>
            </a:r>
            <a:r>
              <a:rPr lang="pt-PT" sz="2000" b="1" i="1" dirty="0">
                <a:solidFill>
                  <a:srgbClr val="FF8307"/>
                </a:solidFill>
                <a:latin typeface="Calibri" pitchFamily="34" charset="0"/>
              </a:rPr>
              <a:t>.”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996934" y="3429000"/>
            <a:ext cx="25837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>
                <a:solidFill>
                  <a:srgbClr val="DC6624"/>
                </a:solidFill>
                <a:latin typeface="Calibri" pitchFamily="34" charset="0"/>
              </a:rPr>
              <a:t>a.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Shakespeare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996934" y="4211506"/>
            <a:ext cx="3389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b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Benjamin Franklin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996934" y="4994012"/>
            <a:ext cx="350305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c</a:t>
            </a:r>
            <a:r>
              <a:rPr lang="pt-PT" sz="2800" b="1" dirty="0" smtClean="0">
                <a:solidFill>
                  <a:srgbClr val="DC6624"/>
                </a:solidFill>
                <a:latin typeface="Calibri" pitchFamily="34" charset="0"/>
              </a:rPr>
              <a:t>. </a:t>
            </a:r>
            <a:r>
              <a:rPr lang="pt-PT" sz="2800" dirty="0" smtClean="0">
                <a:solidFill>
                  <a:schemeClr val="bg1"/>
                </a:solidFill>
                <a:latin typeface="Calibri" pitchFamily="34" charset="0"/>
              </a:rPr>
              <a:t>Martin </a:t>
            </a:r>
            <a:r>
              <a:rPr lang="pt-PT" sz="2800" dirty="0">
                <a:solidFill>
                  <a:schemeClr val="bg1"/>
                </a:solidFill>
                <a:latin typeface="Calibri" pitchFamily="34" charset="0"/>
              </a:rPr>
              <a:t>Luther King.</a:t>
            </a:r>
          </a:p>
        </p:txBody>
      </p:sp>
    </p:spTree>
    <p:extLst>
      <p:ext uri="{BB962C8B-B14F-4D97-AF65-F5344CB8AC3E}">
        <p14:creationId xmlns:p14="http://schemas.microsoft.com/office/powerpoint/2010/main" val="327718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2" grpId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325" y="4564063"/>
            <a:ext cx="2673350" cy="147478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2490788" y="1463675"/>
            <a:ext cx="4464050" cy="3127375"/>
            <a:chOff x="2555776" y="2025848"/>
            <a:chExt cx="3600000" cy="2378752"/>
          </a:xfrm>
        </p:grpSpPr>
        <p:pic>
          <p:nvPicPr>
            <p:cNvPr id="1638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95" t="44676" b="29674"/>
            <a:stretch>
              <a:fillRect/>
            </a:stretch>
          </p:blipFill>
          <p:spPr bwMode="auto">
            <a:xfrm>
              <a:off x="2627784" y="2025848"/>
              <a:ext cx="3074640" cy="427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76" y="2453400"/>
              <a:ext cx="3600000" cy="1951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5074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9f40efd8e43c935699a91e216befeb69763bd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Raiz">
    <a:dk1>
      <a:srgbClr val="555555"/>
    </a:dk1>
    <a:lt1>
      <a:srgbClr val="555555"/>
    </a:lt1>
    <a:dk2>
      <a:srgbClr val="FFFFFF"/>
    </a:dk2>
    <a:lt2>
      <a:srgbClr val="FFFFFF"/>
    </a:lt2>
    <a:accent1>
      <a:srgbClr val="96C832"/>
    </a:accent1>
    <a:accent2>
      <a:srgbClr val="7F7F7F"/>
    </a:accent2>
    <a:accent3>
      <a:srgbClr val="92D050"/>
    </a:accent3>
    <a:accent4>
      <a:srgbClr val="96C832"/>
    </a:accent4>
    <a:accent5>
      <a:srgbClr val="7F7F7F"/>
    </a:accent5>
    <a:accent6>
      <a:srgbClr val="555555"/>
    </a:accent6>
    <a:hlink>
      <a:srgbClr val="96C832"/>
    </a:hlink>
    <a:folHlink>
      <a:srgbClr val="555555"/>
    </a:folHlink>
  </a:clrScheme>
</a:themeOverride>
</file>

<file path=ppt/theme/themeOverride2.xml><?xml version="1.0" encoding="utf-8"?>
<a:themeOverride xmlns:a="http://schemas.openxmlformats.org/drawingml/2006/main">
  <a:clrScheme name="Raiz">
    <a:dk1>
      <a:srgbClr val="555555"/>
    </a:dk1>
    <a:lt1>
      <a:srgbClr val="555555"/>
    </a:lt1>
    <a:dk2>
      <a:srgbClr val="FFFFFF"/>
    </a:dk2>
    <a:lt2>
      <a:srgbClr val="FFFFFF"/>
    </a:lt2>
    <a:accent1>
      <a:srgbClr val="96C832"/>
    </a:accent1>
    <a:accent2>
      <a:srgbClr val="7F7F7F"/>
    </a:accent2>
    <a:accent3>
      <a:srgbClr val="92D050"/>
    </a:accent3>
    <a:accent4>
      <a:srgbClr val="96C832"/>
    </a:accent4>
    <a:accent5>
      <a:srgbClr val="7F7F7F"/>
    </a:accent5>
    <a:accent6>
      <a:srgbClr val="555555"/>
    </a:accent6>
    <a:hlink>
      <a:srgbClr val="96C832"/>
    </a:hlink>
    <a:folHlink>
      <a:srgbClr val="55555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519</Words>
  <Application>Microsoft Office PowerPoint</Application>
  <PresentationFormat>On-screen Show (4:3)</PresentationFormat>
  <Paragraphs>66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 Paula Aguiar</cp:lastModifiedBy>
  <cp:revision>48</cp:revision>
  <dcterms:created xsi:type="dcterms:W3CDTF">2011-12-12T15:36:58Z</dcterms:created>
  <dcterms:modified xsi:type="dcterms:W3CDTF">2013-05-31T14:03:28Z</dcterms:modified>
</cp:coreProperties>
</file>