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20"/>
  </p:notesMasterIdLst>
  <p:sldIdLst>
    <p:sldId id="256" r:id="rId3"/>
    <p:sldId id="257" r:id="rId4"/>
    <p:sldId id="264" r:id="rId5"/>
    <p:sldId id="269" r:id="rId6"/>
    <p:sldId id="268" r:id="rId7"/>
    <p:sldId id="267" r:id="rId8"/>
    <p:sldId id="266" r:id="rId9"/>
    <p:sldId id="265" r:id="rId10"/>
    <p:sldId id="263" r:id="rId11"/>
    <p:sldId id="262" r:id="rId12"/>
    <p:sldId id="261" r:id="rId13"/>
    <p:sldId id="260" r:id="rId14"/>
    <p:sldId id="259" r:id="rId15"/>
    <p:sldId id="271" r:id="rId16"/>
    <p:sldId id="270" r:id="rId17"/>
    <p:sldId id="272" r:id="rId18"/>
    <p:sldId id="258" r:id="rId19"/>
  </p:sldIdLst>
  <p:sldSz cx="9144000" cy="6858000" type="screen4x3"/>
  <p:notesSz cx="6858000" cy="9144000"/>
  <p:custDataLst>
    <p:tags r:id="rId21"/>
  </p:custDataLst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6624"/>
    <a:srgbClr val="FFC000"/>
    <a:srgbClr val="F3B10D"/>
    <a:srgbClr val="555555"/>
    <a:srgbClr val="96C832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441" autoAdjust="0"/>
    <p:restoredTop sz="94660"/>
  </p:normalViewPr>
  <p:slideViewPr>
    <p:cSldViewPr>
      <p:cViewPr varScale="1">
        <p:scale>
          <a:sx n="108" d="100"/>
          <a:sy n="108" d="100"/>
        </p:scale>
        <p:origin x="-63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2" d="100"/>
          <a:sy n="102" d="100"/>
        </p:scale>
        <p:origin x="-355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tags" Target="tags/tag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7C8FF8-27BF-43F9-A342-5A87BDAF45A4}" type="datetimeFigureOut">
              <a:rPr lang="pt-PT" smtClean="0"/>
              <a:pPr/>
              <a:t>19-02-2013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A1F0F2-6CF6-4A71-A559-C706F1A51E4F}" type="slidenum">
              <a:rPr lang="pt-PT" smtClean="0"/>
              <a:pPr/>
              <a:t>‹#›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56325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555555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47863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4121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pt-PT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solidFill>
                  <a:prstClr val="black"/>
                </a:solidFill>
                <a:latin typeface="+mn-lt"/>
                <a:cs typeface="Arial" charset="0"/>
              </a:defRPr>
            </a:lvl1pPr>
          </a:lstStyle>
          <a:p>
            <a:pPr>
              <a:defRPr/>
            </a:pPr>
            <a:endParaRPr lang="pt-P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92875" y="6500813"/>
            <a:ext cx="2208213" cy="35718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charset="0"/>
                <a:cs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PT">
                <a:solidFill>
                  <a:srgbClr val="555555"/>
                </a:solidFill>
              </a:rPr>
              <a:t>&lt;#&gt;</a:t>
            </a:r>
            <a:endParaRPr lang="pt-PT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7923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jpeg"/><Relationship Id="rId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82615" y="6080209"/>
            <a:ext cx="563810" cy="690794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 userDrawn="1"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7" t="15896" r="3760" b="-15897"/>
          <a:stretch/>
        </p:blipFill>
        <p:spPr>
          <a:xfrm>
            <a:off x="393613" y="6415616"/>
            <a:ext cx="7675443" cy="109728"/>
          </a:xfrm>
          <a:prstGeom prst="rect">
            <a:avLst/>
          </a:prstGeom>
        </p:spPr>
      </p:pic>
      <p:sp>
        <p:nvSpPr>
          <p:cNvPr id="7" name="TextBox 11"/>
          <p:cNvSpPr txBox="1">
            <a:spLocks noChangeArrowheads="1"/>
          </p:cNvSpPr>
          <p:nvPr userDrawn="1"/>
        </p:nvSpPr>
        <p:spPr bwMode="auto">
          <a:xfrm>
            <a:off x="3492500" y="44450"/>
            <a:ext cx="5189538" cy="215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800" b="1" cap="small" dirty="0" smtClean="0">
                <a:solidFill>
                  <a:srgbClr val="555555"/>
                </a:solidFill>
                <a:cs typeface="+mn-cs"/>
              </a:rPr>
              <a:t>A Taste 4 English</a:t>
            </a:r>
            <a:r>
              <a:rPr lang="pt-PT" sz="800" b="1" cap="small" baseline="0" dirty="0" smtClean="0">
                <a:solidFill>
                  <a:srgbClr val="555555"/>
                </a:solidFill>
                <a:cs typeface="+mn-cs"/>
              </a:rPr>
              <a:t> </a:t>
            </a:r>
            <a:r>
              <a:rPr lang="pt-PT" sz="800" b="1" dirty="0" smtClean="0">
                <a:solidFill>
                  <a:srgbClr val="555555"/>
                </a:solidFill>
                <a:cs typeface="+mn-cs"/>
              </a:rPr>
              <a:t>| Inglês </a:t>
            </a:r>
            <a:r>
              <a:rPr lang="pt-PT" sz="800" b="1" dirty="0" smtClean="0">
                <a:solidFill>
                  <a:srgbClr val="555555"/>
                </a:solidFill>
                <a:cs typeface="+mn-cs"/>
              </a:rPr>
              <a:t>| 10.º ano | Nível de continuação</a:t>
            </a:r>
          </a:p>
        </p:txBody>
      </p:sp>
      <p:sp>
        <p:nvSpPr>
          <p:cNvPr id="9" name="Rectangle 8"/>
          <p:cNvSpPr/>
          <p:nvPr userDrawn="1"/>
        </p:nvSpPr>
        <p:spPr>
          <a:xfrm>
            <a:off x="2809875" y="6480175"/>
            <a:ext cx="5256213" cy="2159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800" b="1" cap="small" dirty="0">
                <a:solidFill>
                  <a:srgbClr val="555555"/>
                </a:solidFill>
              </a:rPr>
              <a:t>Alexandra Sampaio ● Ana Mateus ● Anabela Botas ●  M. Paula Jales </a:t>
            </a:r>
            <a:endParaRPr lang="pt-PT" sz="800" dirty="0">
              <a:latin typeface="+mn-lt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22043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96C832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pt-PT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49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pt-PT" smtClean="0"/>
          </a:p>
        </p:txBody>
      </p:sp>
      <p:pic>
        <p:nvPicPr>
          <p:cNvPr id="1028" name="Picture 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81975" y="6080125"/>
            <a:ext cx="565150" cy="690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9" name="TextBox 11"/>
          <p:cNvSpPr txBox="1">
            <a:spLocks noChangeArrowheads="1"/>
          </p:cNvSpPr>
          <p:nvPr userDrawn="1"/>
        </p:nvSpPr>
        <p:spPr bwMode="auto">
          <a:xfrm>
            <a:off x="3492500" y="44450"/>
            <a:ext cx="5189538" cy="2159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PT" sz="800" b="1" dirty="0" smtClean="0">
                <a:solidFill>
                  <a:srgbClr val="555555"/>
                </a:solidFill>
                <a:cs typeface="Arial" charset="0"/>
              </a:rPr>
              <a:t>Inglês | 10.º ano | Nível de continuação</a:t>
            </a:r>
          </a:p>
        </p:txBody>
      </p:sp>
      <p:pic>
        <p:nvPicPr>
          <p:cNvPr id="1030" name="Imagem 3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27" t="15897" r="3760" b="-15897"/>
          <a:stretch>
            <a:fillRect/>
          </a:stretch>
        </p:blipFill>
        <p:spPr bwMode="auto">
          <a:xfrm>
            <a:off x="393700" y="6415088"/>
            <a:ext cx="7675563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 userDrawn="1"/>
        </p:nvSpPr>
        <p:spPr>
          <a:xfrm>
            <a:off x="2809875" y="6480175"/>
            <a:ext cx="5256213" cy="2159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PT" sz="800" b="1" cap="small" dirty="0">
                <a:solidFill>
                  <a:srgbClr val="555555"/>
                </a:solidFill>
                <a:cs typeface="Arial" pitchFamily="34" charset="0"/>
              </a:rPr>
              <a:t>Alexandra Sampaio ● Ana Mateus ● Anabela Botas ●  M. Paula Jales </a:t>
            </a:r>
            <a:endParaRPr lang="pt-PT" sz="800" dirty="0">
              <a:solidFill>
                <a:srgbClr val="555555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41455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</p:sldLayoutIdLst>
  <p:timing>
    <p:tnLst>
      <p:par>
        <p:cTn id="1" dur="indefinite" restart="never" nodeType="tmRoot"/>
      </p:par>
    </p:tnLst>
  </p:timing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96C832"/>
          </a:solidFill>
          <a:latin typeface="Arial" pitchFamily="34" charset="0"/>
          <a:ea typeface="+mj-ea"/>
          <a:cs typeface="Arial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96C83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96C83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96C83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96C83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96C83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96C83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96C83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96C83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809875" y="6480175"/>
            <a:ext cx="5256213" cy="2159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800" b="1" cap="small" dirty="0">
                <a:solidFill>
                  <a:srgbClr val="555555"/>
                </a:solidFill>
              </a:rPr>
              <a:t>Alexandra Sampaio ● Ana Mateus ● Anabela Botas ●  M. Paula Jales </a:t>
            </a:r>
            <a:endParaRPr lang="pt-PT" sz="800" dirty="0">
              <a:latin typeface="+mn-lt"/>
              <a:cs typeface="+mn-cs"/>
            </a:endParaRPr>
          </a:p>
        </p:txBody>
      </p:sp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651500" y="2636838"/>
            <a:ext cx="184731" cy="707886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pt-PT" sz="4000" dirty="0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000000"/>
                  </a:outerShdw>
                </a:cont>
                <a:cont type="tree" name="">
                  <a:effect ref="fillLine"/>
                  <a:outerShdw dist="38100" dir="2700000" algn="tl">
                    <a:srgbClr val="000000"/>
                  </a:outerShdw>
                </a:cont>
                <a:effect ref="fillLine"/>
              </a:effectDag>
              <a:latin typeface="Calibri" pitchFamily="34" charset="0"/>
              <a:cs typeface="Calibri" pitchFamily="34" charset="0"/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3275856" y="3068960"/>
            <a:ext cx="1467068" cy="830997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wrap="none">
            <a:spAutoFit/>
          </a:bodyPr>
          <a:lstStyle/>
          <a:p>
            <a:pPr fontAlgn="auto">
              <a:spcBef>
                <a:spcPct val="50000"/>
              </a:spcBef>
              <a:spcAft>
                <a:spcPts val="0"/>
              </a:spcAft>
              <a:defRPr/>
            </a:pPr>
            <a:r>
              <a:rPr lang="pt-PT" sz="4800" b="1" dirty="0" smtClean="0">
                <a:solidFill>
                  <a:schemeClr val="bg1"/>
                </a:solidFill>
                <a:effectDag name="">
                  <a:cont type="tree" name="">
                    <a:effect ref="fillLine"/>
                    <a:outerShdw dist="38100" dir="13500000" algn="br">
                      <a:srgbClr val="000000"/>
                    </a:outerShdw>
                  </a:cont>
                  <a:cont type="tree" name="">
                    <a:effect ref="fillLine"/>
                    <a:outerShdw dist="38100" dir="2700000" algn="tl">
                      <a:srgbClr val="000000"/>
                    </a:outerShdw>
                  </a:cont>
                  <a:effect ref="fillLine"/>
                </a:effectDag>
                <a:latin typeface="Calibri" pitchFamily="34" charset="0"/>
                <a:cs typeface="Calibri" pitchFamily="34" charset="0"/>
              </a:rPr>
              <a:t>QUIZ</a:t>
            </a:r>
            <a:endParaRPr lang="pt-PT" sz="4800" b="1" dirty="0">
              <a:solidFill>
                <a:schemeClr val="bg1"/>
              </a:solidFill>
              <a:effectDag name="">
                <a:cont type="tree" name="">
                  <a:effect ref="fillLine"/>
                  <a:outerShdw dist="38100" dir="13500000" algn="br">
                    <a:srgbClr val="000000"/>
                  </a:outerShdw>
                </a:cont>
                <a:cont type="tree" name="">
                  <a:effect ref="fillLine"/>
                  <a:outerShdw dist="38100" dir="2700000" algn="tl">
                    <a:srgbClr val="000000"/>
                  </a:outerShdw>
                </a:cont>
                <a:effect ref="fillLine"/>
              </a:effectDag>
              <a:latin typeface="Calibri" pitchFamily="34" charset="0"/>
              <a:cs typeface="Calibri" pitchFamily="34" charset="0"/>
            </a:endParaRPr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2268538" y="-12700"/>
            <a:ext cx="26987" cy="3802063"/>
          </a:xfrm>
          <a:prstGeom prst="line">
            <a:avLst/>
          </a:prstGeom>
          <a:ln w="19685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 rot="19841723">
            <a:off x="157163" y="163513"/>
            <a:ext cx="2600325" cy="1323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44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A Taste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pt-PT" sz="3600" b="1" dirty="0">
                <a:solidFill>
                  <a:srgbClr val="FF0000"/>
                </a:solidFill>
                <a:latin typeface="Calibri" pitchFamily="34" charset="0"/>
                <a:cs typeface="Calibri" pitchFamily="34" charset="0"/>
              </a:rPr>
              <a:t>4</a:t>
            </a:r>
            <a:r>
              <a:rPr lang="pt-PT" sz="3600" b="1" dirty="0">
                <a:solidFill>
                  <a:schemeClr val="bg1">
                    <a:lumMod val="50000"/>
                  </a:schemeClr>
                </a:solidFill>
                <a:latin typeface="Calibri" pitchFamily="34" charset="0"/>
                <a:cs typeface="Calibri" pitchFamily="34" charset="0"/>
              </a:rPr>
              <a:t> English</a:t>
            </a:r>
          </a:p>
        </p:txBody>
      </p:sp>
      <p:sp>
        <p:nvSpPr>
          <p:cNvPr id="10" name="TextBox 14"/>
          <p:cNvSpPr txBox="1">
            <a:spLocks noChangeArrowheads="1"/>
          </p:cNvSpPr>
          <p:nvPr/>
        </p:nvSpPr>
        <p:spPr bwMode="auto">
          <a:xfrm>
            <a:off x="2700338" y="1773238"/>
            <a:ext cx="41036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endParaRPr lang="pt-PT"/>
          </a:p>
        </p:txBody>
      </p:sp>
      <p:sp>
        <p:nvSpPr>
          <p:cNvPr id="11" name="Text Box 35"/>
          <p:cNvSpPr txBox="1">
            <a:spLocks noChangeArrowheads="1"/>
          </p:cNvSpPr>
          <p:nvPr/>
        </p:nvSpPr>
        <p:spPr bwMode="auto">
          <a:xfrm>
            <a:off x="2374900" y="2349500"/>
            <a:ext cx="608553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r>
              <a:rPr lang="en-US" sz="5400" b="1" dirty="0" err="1" smtClean="0">
                <a:latin typeface="Calibri" pitchFamily="34" charset="0"/>
              </a:rPr>
              <a:t>Englishes</a:t>
            </a:r>
            <a:endParaRPr lang="en-US" sz="5400" b="1" dirty="0">
              <a:latin typeface="Calibri" pitchFamily="34" charset="0"/>
            </a:endParaRPr>
          </a:p>
        </p:txBody>
      </p:sp>
      <p:cxnSp>
        <p:nvCxnSpPr>
          <p:cNvPr id="12" name="Straight Connector 4"/>
          <p:cNvCxnSpPr/>
          <p:nvPr/>
        </p:nvCxnSpPr>
        <p:spPr>
          <a:xfrm flipH="1" flipV="1">
            <a:off x="1835150" y="2811463"/>
            <a:ext cx="1368425" cy="1152525"/>
          </a:xfrm>
          <a:prstGeom prst="line">
            <a:avLst/>
          </a:prstGeom>
          <a:ln w="371475">
            <a:solidFill>
              <a:schemeClr val="accent6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117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upo 7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9" name="Paralelogramo 8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0" name="Paralelogramo 9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5" name="Group 12"/>
          <p:cNvGrpSpPr>
            <a:grpSpLocks/>
          </p:cNvGrpSpPr>
          <p:nvPr/>
        </p:nvGrpSpPr>
        <p:grpSpPr bwMode="auto">
          <a:xfrm>
            <a:off x="-36512" y="584721"/>
            <a:ext cx="8785225" cy="1620143"/>
            <a:chOff x="-212291" y="17014"/>
            <a:chExt cx="9730601" cy="2195969"/>
          </a:xfrm>
        </p:grpSpPr>
        <p:sp>
          <p:nvSpPr>
            <p:cNvPr id="6" name="Paralelogramo 5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7" name="Paralelogramo 6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55576" y="2852936"/>
            <a:ext cx="7632848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marL="360000" indent="-45720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A person’s first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</a:p>
          <a:p>
            <a:pPr marL="360000" indent="-457200"/>
            <a:endParaRPr lang="pt-PT" sz="28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60000" indent="-45720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adopted for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communication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between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two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different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linguistic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speakers.	</a:t>
            </a:r>
          </a:p>
          <a:p>
            <a:pPr marL="360000" indent="-457200"/>
            <a:endParaRPr lang="pt-PT" sz="2800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60000" indent="-45720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The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spoken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by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francophone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countries.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719137" y="1268760"/>
            <a:ext cx="6301135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1.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What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is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the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i="1" dirty="0" err="1" smtClean="0">
                <a:solidFill>
                  <a:srgbClr val="FF8307"/>
                </a:solidFill>
                <a:latin typeface="Calibri" pitchFamily="34" charset="0"/>
              </a:rPr>
              <a:t>lingua</a:t>
            </a:r>
            <a:r>
              <a:rPr lang="pt-PT" sz="4000" b="1" i="1" dirty="0" smtClean="0">
                <a:solidFill>
                  <a:srgbClr val="FF8307"/>
                </a:solidFill>
                <a:latin typeface="Calibri" pitchFamily="34" charset="0"/>
              </a:rPr>
              <a:t> franca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243108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allAtOnce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upo 6"/>
          <p:cNvGrpSpPr/>
          <p:nvPr/>
        </p:nvGrpSpPr>
        <p:grpSpPr>
          <a:xfrm>
            <a:off x="0" y="2996952"/>
            <a:ext cx="8785225" cy="2664296"/>
            <a:chOff x="0" y="2708920"/>
            <a:chExt cx="8785225" cy="2952328"/>
          </a:xfrm>
        </p:grpSpPr>
        <p:sp>
          <p:nvSpPr>
            <p:cNvPr id="8" name="Paralelogramo 7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9" name="Paralelogramo 8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0" y="620713"/>
            <a:ext cx="8785225" cy="1908175"/>
            <a:chOff x="-212291" y="17014"/>
            <a:chExt cx="9730601" cy="2195969"/>
          </a:xfrm>
        </p:grpSpPr>
        <p:sp>
          <p:nvSpPr>
            <p:cNvPr id="5" name="Paralelogramo 4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6" name="Paralelogramo 5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95536" y="1124744"/>
            <a:ext cx="81375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bg1">
                    <a:lumMod val="50000"/>
                  </a:schemeClr>
                </a:solidFill>
                <a:latin typeface="Calibri" pitchFamily="34" charset="0"/>
              </a:rPr>
              <a:t>2.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Which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of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the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below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isn’t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an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English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Speaking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Country? 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1043608" y="3284984"/>
            <a:ext cx="345638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514350" indent="-51435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New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Zealand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</a:p>
          <a:p>
            <a:pPr marL="514350" indent="-514350"/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Republic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of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Liberia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Republic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of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Albania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4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1430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upo 11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584151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67544" y="1196752"/>
            <a:ext cx="8280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3.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What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is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a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Native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Speaker (NS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)?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27584" y="2852936"/>
            <a:ext cx="7632848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0000" indent="-45720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person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who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speaks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certain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as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his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/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her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mother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tongue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pPr marL="360000" indent="-457200"/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pPr marL="360000" indent="-45720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person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who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speaks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certain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fluently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pPr marL="360000" indent="-457200"/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pPr marL="360000" indent="-45720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person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who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translates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native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102902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440135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55576" y="1196752"/>
            <a:ext cx="561662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4.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What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does ESL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mean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?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99592" y="3068960"/>
            <a:ext cx="6624736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English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Speaking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Learner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English for Speakers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of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other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Languages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English as 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Second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86045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440135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39552" y="1124744"/>
            <a:ext cx="67687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5.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What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is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a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variety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of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English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?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99592" y="2780928"/>
            <a:ext cx="756084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0000" indent="-51435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that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descends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from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English.</a:t>
            </a:r>
          </a:p>
          <a:p>
            <a:pPr marL="360000" indent="-514350"/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pPr marL="360000" indent="-51435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English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that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differs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in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pronunciation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,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vocabulary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and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/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or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grammar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</a:p>
          <a:p>
            <a:pPr marL="360000" indent="-514350"/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pPr marL="360000" indent="-51435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The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result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of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English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and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another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71887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3140968"/>
            <a:ext cx="8785225" cy="2520280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908175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611560" y="1124744"/>
            <a:ext cx="734506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6.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Shades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(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American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English) are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called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in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British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English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…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600" y="3356992"/>
            <a:ext cx="432048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Sunglasses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pPr algn="just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Beach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umbrellas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Shadows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029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584151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67544" y="980728"/>
            <a:ext cx="8208962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7.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Who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brought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the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English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language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to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the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USA?</a:t>
            </a:r>
            <a:endParaRPr lang="pt-PT" sz="2800" b="1" dirty="0" smtClean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115616" y="3140968"/>
            <a:ext cx="424847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The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British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Monarchy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The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Indians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The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Pilgrims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1502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512143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95536" y="980728"/>
            <a:ext cx="813593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8. </a:t>
            </a:r>
            <a:r>
              <a:rPr lang="pt-PT" sz="4000" b="1" dirty="0">
                <a:solidFill>
                  <a:srgbClr val="FF9933"/>
                </a:solidFill>
                <a:latin typeface="Calibri" pitchFamily="34" charset="0"/>
              </a:rPr>
              <a:t>English </a:t>
            </a:r>
            <a:r>
              <a:rPr lang="pt-PT" sz="4000" b="1" dirty="0" err="1">
                <a:solidFill>
                  <a:srgbClr val="FF9933"/>
                </a:solidFill>
                <a:latin typeface="Calibri" pitchFamily="34" charset="0"/>
              </a:rPr>
              <a:t>has</a:t>
            </a:r>
            <a:r>
              <a:rPr lang="pt-PT" sz="4000" b="1" dirty="0">
                <a:solidFill>
                  <a:srgbClr val="FF9933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9933"/>
                </a:solidFill>
                <a:latin typeface="Calibri" pitchFamily="34" charset="0"/>
              </a:rPr>
              <a:t>official</a:t>
            </a:r>
            <a:r>
              <a:rPr lang="pt-PT" sz="4000" b="1" dirty="0">
                <a:solidFill>
                  <a:srgbClr val="FF9933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9933"/>
                </a:solidFill>
                <a:latin typeface="Calibri" pitchFamily="34" charset="0"/>
              </a:rPr>
              <a:t>or</a:t>
            </a:r>
            <a:r>
              <a:rPr lang="pt-PT" sz="4000" b="1" dirty="0">
                <a:solidFill>
                  <a:srgbClr val="FF9933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9933"/>
                </a:solidFill>
                <a:latin typeface="Calibri" pitchFamily="34" charset="0"/>
              </a:rPr>
              <a:t>special</a:t>
            </a:r>
            <a:r>
              <a:rPr lang="pt-PT" sz="4000" b="1" dirty="0">
                <a:solidFill>
                  <a:srgbClr val="FF9933"/>
                </a:solidFill>
                <a:latin typeface="Calibri" pitchFamily="34" charset="0"/>
              </a:rPr>
              <a:t> status in </a:t>
            </a:r>
            <a:r>
              <a:rPr lang="pt-PT" sz="4000" b="1" dirty="0" err="1">
                <a:solidFill>
                  <a:srgbClr val="FF9933"/>
                </a:solidFill>
                <a:latin typeface="Calibri" pitchFamily="34" charset="0"/>
              </a:rPr>
              <a:t>at</a:t>
            </a:r>
            <a:r>
              <a:rPr lang="pt-PT" sz="4000" b="1" dirty="0">
                <a:solidFill>
                  <a:srgbClr val="FF9933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9933"/>
                </a:solidFill>
                <a:latin typeface="Calibri" pitchFamily="34" charset="0"/>
              </a:rPr>
              <a:t>least</a:t>
            </a:r>
            <a:r>
              <a:rPr lang="pt-PT" sz="4000" b="1" dirty="0">
                <a:latin typeface="Calibri" pitchFamily="34" charset="0"/>
              </a:rPr>
              <a:t> 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…*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600" y="2852936"/>
            <a:ext cx="5328592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64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countries.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75 countries.</a:t>
            </a: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84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countries.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4929302" y="1867457"/>
            <a:ext cx="348813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400" dirty="0">
                <a:solidFill>
                  <a:schemeClr val="bg1"/>
                </a:solidFill>
                <a:latin typeface="Calibri" pitchFamily="34" charset="0"/>
              </a:rPr>
              <a:t>* </a:t>
            </a:r>
            <a:r>
              <a:rPr lang="pt-PT" sz="1400" dirty="0" err="1">
                <a:solidFill>
                  <a:schemeClr val="bg1"/>
                </a:solidFill>
                <a:latin typeface="Calibri" pitchFamily="34" charset="0"/>
              </a:rPr>
              <a:t>According</a:t>
            </a:r>
            <a:r>
              <a:rPr lang="pt-PT" sz="1400" dirty="0">
                <a:solidFill>
                  <a:schemeClr val="bg1"/>
                </a:solidFill>
                <a:latin typeface="Calibri" pitchFamily="34" charset="0"/>
              </a:rPr>
              <a:t> to research </a:t>
            </a:r>
            <a:r>
              <a:rPr lang="pt-PT" sz="1400" dirty="0" err="1">
                <a:solidFill>
                  <a:schemeClr val="bg1"/>
                </a:solidFill>
                <a:latin typeface="Calibri" pitchFamily="34" charset="0"/>
              </a:rPr>
              <a:t>by</a:t>
            </a:r>
            <a:r>
              <a:rPr lang="pt-PT" sz="14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alibri" pitchFamily="34" charset="0"/>
              </a:rPr>
              <a:t>the</a:t>
            </a:r>
            <a:r>
              <a:rPr lang="pt-PT" sz="14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alibri" pitchFamily="34" charset="0"/>
              </a:rPr>
              <a:t>British</a:t>
            </a:r>
            <a:r>
              <a:rPr lang="pt-PT" sz="14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1400" dirty="0" err="1">
                <a:solidFill>
                  <a:schemeClr val="bg1"/>
                </a:solidFill>
                <a:latin typeface="Calibri" pitchFamily="34" charset="0"/>
              </a:rPr>
              <a:t>Council</a:t>
            </a:r>
            <a:endParaRPr lang="pt-PT" sz="14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74925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368127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755576" y="1196752"/>
            <a:ext cx="439248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9.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What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is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“slang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”?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600" y="3068960"/>
            <a:ext cx="583264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Informal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, non-standard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vocabulary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pPr algn="just"/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pPr algn="just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Formal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, standard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vocabulary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Informal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pronunciation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704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3456384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512143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39552" y="1268760"/>
            <a:ext cx="626469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10. 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“False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Friends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” are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…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35037" y="2996952"/>
            <a:ext cx="7165355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0000" indent="-51435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Similar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words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in L1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and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L2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but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with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different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meanings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</a:p>
          <a:p>
            <a:pPr marL="360000" indent="-514350"/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pPr marL="360000" indent="-51435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Words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keep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misspelling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</a:p>
          <a:p>
            <a:pPr marL="360000" indent="-514350"/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pPr marL="360000" indent="-51435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People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who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mislead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you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to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think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he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/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she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is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your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friend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05862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996952"/>
            <a:ext cx="8785225" cy="2664296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656159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467544" y="1124744"/>
            <a:ext cx="8135937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11.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The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word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“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umbrella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”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is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borrowed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from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…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600" y="3212976"/>
            <a:ext cx="2520280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French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Spanish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Italian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98825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368127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39552" y="1124744"/>
            <a:ext cx="662473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12.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What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does ELT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mean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?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600" y="3140968"/>
            <a:ext cx="561662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English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Task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English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Learner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and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Teacher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English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Teaching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72932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368127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39552" y="1124744"/>
            <a:ext cx="432085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13. 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English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has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…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1043608" y="3068960"/>
            <a:ext cx="3096344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French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roots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Italian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roots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Spanish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roots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86665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2952328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440135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95536" y="980728"/>
            <a:ext cx="8137525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14. </a:t>
            </a:r>
            <a:r>
              <a:rPr lang="pt-PT" sz="4000" b="1" dirty="0" err="1" smtClean="0">
                <a:solidFill>
                  <a:srgbClr val="FF8307"/>
                </a:solidFill>
                <a:latin typeface="Calibri" pitchFamily="34" charset="0"/>
              </a:rPr>
              <a:t>When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did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the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spread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of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English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increase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?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71600" y="3054439"/>
            <a:ext cx="5112568" cy="2246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After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the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Industrial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Revolution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 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After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World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War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I.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  <a:p>
            <a:endParaRPr lang="pt-PT" sz="2800" b="1" dirty="0" smtClean="0">
              <a:solidFill>
                <a:srgbClr val="DC6624"/>
              </a:solidFill>
              <a:latin typeface="Calibri" pitchFamily="34" charset="0"/>
            </a:endParaRPr>
          </a:p>
          <a:p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After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World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War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II.</a:t>
            </a:r>
            <a:endParaRPr lang="pt-PT" sz="2800" dirty="0">
              <a:solidFill>
                <a:schemeClr val="bg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65170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upo 8"/>
          <p:cNvGrpSpPr/>
          <p:nvPr/>
        </p:nvGrpSpPr>
        <p:grpSpPr>
          <a:xfrm>
            <a:off x="0" y="2708920"/>
            <a:ext cx="8785225" cy="3384376"/>
            <a:chOff x="0" y="2708920"/>
            <a:chExt cx="8785225" cy="2952328"/>
          </a:xfrm>
        </p:grpSpPr>
        <p:sp>
          <p:nvSpPr>
            <p:cNvPr id="10" name="Paralelogramo 9"/>
            <p:cNvSpPr/>
            <p:nvPr/>
          </p:nvSpPr>
          <p:spPr bwMode="auto">
            <a:xfrm rot="21243749">
              <a:off x="0" y="2780928"/>
              <a:ext cx="8785225" cy="2880320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11" name="Paralelogramo 10"/>
            <p:cNvSpPr/>
            <p:nvPr/>
          </p:nvSpPr>
          <p:spPr bwMode="auto">
            <a:xfrm>
              <a:off x="179512" y="2708920"/>
              <a:ext cx="8574913" cy="2891362"/>
            </a:xfrm>
            <a:prstGeom prst="parallelogram">
              <a:avLst/>
            </a:prstGeom>
            <a:solidFill>
              <a:srgbClr val="FFC000">
                <a:alpha val="23137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grpSp>
        <p:nvGrpSpPr>
          <p:cNvPr id="6" name="Group 12"/>
          <p:cNvGrpSpPr>
            <a:grpSpLocks/>
          </p:cNvGrpSpPr>
          <p:nvPr/>
        </p:nvGrpSpPr>
        <p:grpSpPr bwMode="auto">
          <a:xfrm>
            <a:off x="0" y="620713"/>
            <a:ext cx="8785225" cy="1368127"/>
            <a:chOff x="-212291" y="17014"/>
            <a:chExt cx="9730601" cy="2195969"/>
          </a:xfrm>
        </p:grpSpPr>
        <p:sp>
          <p:nvSpPr>
            <p:cNvPr id="7" name="Paralelogramo 6"/>
            <p:cNvSpPr/>
            <p:nvPr/>
          </p:nvSpPr>
          <p:spPr>
            <a:xfrm rot="21243749">
              <a:off x="-212291" y="17014"/>
              <a:ext cx="9730601" cy="2195969"/>
            </a:xfrm>
            <a:prstGeom prst="parallelogram">
              <a:avLst/>
            </a:prstGeom>
            <a:solidFill>
              <a:schemeClr val="bg1">
                <a:lumMod val="50000"/>
                <a:alpha val="11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8" name="Paralelogramo 7"/>
            <p:cNvSpPr/>
            <p:nvPr/>
          </p:nvSpPr>
          <p:spPr>
            <a:xfrm rot="21099640">
              <a:off x="213225" y="285572"/>
              <a:ext cx="8847919" cy="1799526"/>
            </a:xfrm>
            <a:prstGeom prst="parallelogram">
              <a:avLst/>
            </a:prstGeom>
            <a:solidFill>
              <a:srgbClr val="FFFFFF">
                <a:alpha val="5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539552" y="1268760"/>
            <a:ext cx="5255939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pt-PT" sz="4000" b="1" dirty="0" smtClean="0">
                <a:solidFill>
                  <a:schemeClr val="accent6">
                    <a:lumMod val="50000"/>
                  </a:schemeClr>
                </a:solidFill>
                <a:latin typeface="Calibri" pitchFamily="34" charset="0"/>
              </a:rPr>
              <a:t>15.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What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</a:t>
            </a:r>
            <a:r>
              <a:rPr lang="pt-PT" sz="4000" b="1" dirty="0" err="1">
                <a:solidFill>
                  <a:srgbClr val="FF8307"/>
                </a:solidFill>
                <a:latin typeface="Calibri" pitchFamily="34" charset="0"/>
              </a:rPr>
              <a:t>is</a:t>
            </a:r>
            <a:r>
              <a:rPr lang="pt-PT" sz="4000" b="1" dirty="0">
                <a:solidFill>
                  <a:srgbClr val="FF8307"/>
                </a:solidFill>
                <a:latin typeface="Calibri" pitchFamily="34" charset="0"/>
              </a:rPr>
              <a:t> a “pidgin</a:t>
            </a:r>
            <a:r>
              <a:rPr lang="pt-PT" sz="4000" b="1" dirty="0" smtClean="0">
                <a:solidFill>
                  <a:srgbClr val="FF8307"/>
                </a:solidFill>
                <a:latin typeface="Calibri" pitchFamily="34" charset="0"/>
              </a:rPr>
              <a:t>”?</a:t>
            </a:r>
            <a:endParaRPr lang="pt-PT" sz="4000" b="1" dirty="0">
              <a:solidFill>
                <a:srgbClr val="FF8307"/>
              </a:solidFill>
              <a:latin typeface="Calibri" pitchFamily="34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27584" y="2852936"/>
            <a:ext cx="712879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360000" indent="-45720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a.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word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created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by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teenagers.</a:t>
            </a:r>
          </a:p>
          <a:p>
            <a:pPr marL="360000" indent="-457200"/>
            <a:endParaRPr lang="pt-PT" sz="28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60000" indent="-45720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b.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created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out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of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mixture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of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other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 smtClean="0">
                <a:solidFill>
                  <a:schemeClr val="bg1"/>
                </a:solidFill>
                <a:latin typeface="Calibri" pitchFamily="34" charset="0"/>
              </a:rPr>
              <a:t>languages</a:t>
            </a:r>
            <a:r>
              <a:rPr lang="pt-PT" sz="2800" dirty="0" smtClean="0">
                <a:solidFill>
                  <a:schemeClr val="bg1"/>
                </a:solidFill>
                <a:latin typeface="Calibri" pitchFamily="34" charset="0"/>
              </a:rPr>
              <a:t>.</a:t>
            </a:r>
          </a:p>
          <a:p>
            <a:pPr marL="360000" indent="-457200"/>
            <a:endParaRPr lang="pt-PT" sz="2800" b="1" dirty="0" smtClean="0">
              <a:solidFill>
                <a:schemeClr val="bg1"/>
              </a:solidFill>
              <a:latin typeface="Calibri" pitchFamily="34" charset="0"/>
            </a:endParaRPr>
          </a:p>
          <a:p>
            <a:pPr marL="360000" indent="-457200"/>
            <a:r>
              <a:rPr lang="pt-PT" sz="2800" b="1" dirty="0" smtClean="0">
                <a:solidFill>
                  <a:srgbClr val="DC6624"/>
                </a:solidFill>
                <a:latin typeface="Calibri" pitchFamily="34" charset="0"/>
              </a:rPr>
              <a:t>c. 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A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language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created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to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communicate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on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pt-PT" sz="2800" dirty="0" err="1">
                <a:solidFill>
                  <a:schemeClr val="bg1"/>
                </a:solidFill>
                <a:latin typeface="Calibri" pitchFamily="34" charset="0"/>
              </a:rPr>
              <a:t>the</a:t>
            </a:r>
            <a:r>
              <a:rPr lang="pt-PT" sz="2800" dirty="0">
                <a:solidFill>
                  <a:schemeClr val="bg1"/>
                </a:solidFill>
                <a:latin typeface="Calibri" pitchFamily="34" charset="0"/>
              </a:rPr>
              <a:t> internet.</a:t>
            </a:r>
          </a:p>
        </p:txBody>
      </p:sp>
    </p:spTree>
    <p:extLst>
      <p:ext uri="{BB962C8B-B14F-4D97-AF65-F5344CB8AC3E}">
        <p14:creationId xmlns:p14="http://schemas.microsoft.com/office/powerpoint/2010/main" val="32771830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10842353" s="0" l="0"/>
                                      </p:by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387" name="Group 6"/>
          <p:cNvGrpSpPr>
            <a:grpSpLocks/>
          </p:cNvGrpSpPr>
          <p:nvPr/>
        </p:nvGrpSpPr>
        <p:grpSpPr bwMode="auto">
          <a:xfrm>
            <a:off x="2490788" y="1463675"/>
            <a:ext cx="4464050" cy="3127375"/>
            <a:chOff x="2555776" y="2025848"/>
            <a:chExt cx="3600000" cy="2378752"/>
          </a:xfrm>
        </p:grpSpPr>
        <p:pic>
          <p:nvPicPr>
            <p:cNvPr id="16388" name="Picture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3595" t="44676" b="29674"/>
            <a:stretch>
              <a:fillRect/>
            </a:stretch>
          </p:blipFill>
          <p:spPr bwMode="auto">
            <a:xfrm>
              <a:off x="2627784" y="2025848"/>
              <a:ext cx="3074640" cy="4275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6389" name="Picture 8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55776" y="2453400"/>
              <a:ext cx="3600000" cy="1951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3950747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2" val="d9f40efd8e43c935699a91e216befeb69763bd"/>
</p:tagLst>
</file>

<file path=ppt/theme/theme1.xml><?xml version="1.0" encoding="utf-8"?>
<a:theme xmlns:a="http://schemas.openxmlformats.org/drawingml/2006/main" name="Office Theme">
  <a:themeElements>
    <a:clrScheme name="Raiz">
      <a:dk1>
        <a:srgbClr val="555555"/>
      </a:dk1>
      <a:lt1>
        <a:srgbClr val="555555"/>
      </a:lt1>
      <a:dk2>
        <a:srgbClr val="FFFFFF"/>
      </a:dk2>
      <a:lt2>
        <a:srgbClr val="FFFFFF"/>
      </a:lt2>
      <a:accent1>
        <a:srgbClr val="96C832"/>
      </a:accent1>
      <a:accent2>
        <a:srgbClr val="7F7F7F"/>
      </a:accent2>
      <a:accent3>
        <a:srgbClr val="92D050"/>
      </a:accent3>
      <a:accent4>
        <a:srgbClr val="96C832"/>
      </a:accent4>
      <a:accent5>
        <a:srgbClr val="7F7F7F"/>
      </a:accent5>
      <a:accent6>
        <a:srgbClr val="555555"/>
      </a:accent6>
      <a:hlink>
        <a:srgbClr val="96C832"/>
      </a:hlink>
      <a:folHlink>
        <a:srgbClr val="555555"/>
      </a:folHlink>
    </a:clrScheme>
    <a:fontScheme name="Personalizado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Office Theme">
  <a:themeElements>
    <a:clrScheme name="Raiz">
      <a:dk1>
        <a:srgbClr val="555555"/>
      </a:dk1>
      <a:lt1>
        <a:srgbClr val="555555"/>
      </a:lt1>
      <a:dk2>
        <a:srgbClr val="FFFFFF"/>
      </a:dk2>
      <a:lt2>
        <a:srgbClr val="FFFFFF"/>
      </a:lt2>
      <a:accent1>
        <a:srgbClr val="96C832"/>
      </a:accent1>
      <a:accent2>
        <a:srgbClr val="7F7F7F"/>
      </a:accent2>
      <a:accent3>
        <a:srgbClr val="92D050"/>
      </a:accent3>
      <a:accent4>
        <a:srgbClr val="96C832"/>
      </a:accent4>
      <a:accent5>
        <a:srgbClr val="7F7F7F"/>
      </a:accent5>
      <a:accent6>
        <a:srgbClr val="555555"/>
      </a:accent6>
      <a:hlink>
        <a:srgbClr val="96C832"/>
      </a:hlink>
      <a:folHlink>
        <a:srgbClr val="555555"/>
      </a:folHlink>
    </a:clrScheme>
    <a:fontScheme name="Personalizado 1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209</TotalTime>
  <Words>486</Words>
  <Application>Microsoft Office PowerPoint</Application>
  <PresentationFormat>On-screen Show (4:3)</PresentationFormat>
  <Paragraphs>96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17</vt:i4>
      </vt:variant>
    </vt:vector>
  </HeadingPairs>
  <TitlesOfParts>
    <vt:vector size="19" baseType="lpstr"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Bloco Gráfico, Lda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csmartins</dc:creator>
  <cp:lastModifiedBy> Paula Aguiar</cp:lastModifiedBy>
  <cp:revision>30</cp:revision>
  <dcterms:created xsi:type="dcterms:W3CDTF">2011-12-12T15:36:58Z</dcterms:created>
  <dcterms:modified xsi:type="dcterms:W3CDTF">2013-02-19T17:30:48Z</dcterms:modified>
</cp:coreProperties>
</file>