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9144000" cy="6858000" type="screen4x3"/>
  <p:notesSz cx="6858000" cy="9144000"/>
  <p:custDataLst>
    <p:tags r:id="rId15"/>
  </p:custDataLst>
  <p:defaultTextStyle>
    <a:defPPr>
      <a:defRPr lang="pt-P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00CC"/>
    <a:srgbClr val="000000"/>
    <a:srgbClr val="FFFF66"/>
    <a:srgbClr val="FF9900"/>
    <a:srgbClr val="555555"/>
    <a:srgbClr val="96C832"/>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08" d="100"/>
          <a:sy n="108" d="100"/>
        </p:scale>
        <p:origin x="-72" y="-84"/>
      </p:cViewPr>
      <p:guideLst>
        <p:guide orient="horz" pos="2160"/>
        <p:guide pos="2880"/>
      </p:guideLst>
    </p:cSldViewPr>
  </p:slideViewPr>
  <p:notesTextViewPr>
    <p:cViewPr>
      <p:scale>
        <a:sx n="1" d="1"/>
        <a:sy n="1" d="1"/>
      </p:scale>
      <p:origin x="0" y="0"/>
    </p:cViewPr>
  </p:notesTextViewPr>
  <p:notesViewPr>
    <p:cSldViewPr>
      <p:cViewPr varScale="1">
        <p:scale>
          <a:sx n="102" d="100"/>
          <a:sy n="102" d="100"/>
        </p:scale>
        <p:origin x="-3558" y="-90"/>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Posição do Cabeçalho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pt-PT"/>
          </a:p>
        </p:txBody>
      </p:sp>
      <p:sp>
        <p:nvSpPr>
          <p:cNvPr id="3" name="Marcador de Posição da Data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E7C8FF8-27BF-43F9-A342-5A87BDAF45A4}" type="datetimeFigureOut">
              <a:rPr lang="pt-PT" smtClean="0"/>
              <a:t>19-02-2013</a:t>
            </a:fld>
            <a:endParaRPr lang="pt-PT"/>
          </a:p>
        </p:txBody>
      </p:sp>
      <p:sp>
        <p:nvSpPr>
          <p:cNvPr id="4" name="Marcador de Posição da Imagem do Diapositivo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pt-PT"/>
          </a:p>
        </p:txBody>
      </p:sp>
      <p:sp>
        <p:nvSpPr>
          <p:cNvPr id="5" name="Marcador de Posição de Nota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pt-PT" smtClean="0"/>
              <a:t>Clique para editar os estilos</a:t>
            </a:r>
          </a:p>
          <a:p>
            <a:pPr lvl="1"/>
            <a:r>
              <a:rPr lang="pt-PT" smtClean="0"/>
              <a:t>Segundo nível</a:t>
            </a:r>
          </a:p>
          <a:p>
            <a:pPr lvl="2"/>
            <a:r>
              <a:rPr lang="pt-PT" smtClean="0"/>
              <a:t>Terceiro nível</a:t>
            </a:r>
          </a:p>
          <a:p>
            <a:pPr lvl="3"/>
            <a:r>
              <a:rPr lang="pt-PT" smtClean="0"/>
              <a:t>Quarto nível</a:t>
            </a:r>
          </a:p>
          <a:p>
            <a:pPr lvl="4"/>
            <a:r>
              <a:rPr lang="pt-PT" smtClean="0"/>
              <a:t>Quinto nível</a:t>
            </a:r>
            <a:endParaRPr lang="pt-PT"/>
          </a:p>
        </p:txBody>
      </p:sp>
      <p:sp>
        <p:nvSpPr>
          <p:cNvPr id="6" name="Marcador de Posição do Rodapé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pt-PT"/>
          </a:p>
        </p:txBody>
      </p:sp>
      <p:sp>
        <p:nvSpPr>
          <p:cNvPr id="7" name="Marcador de Posição do Número do Diapositivo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9A1F0F2-6CF6-4A71-A559-C706F1A51E4F}" type="slidenum">
              <a:rPr lang="pt-PT" smtClean="0"/>
              <a:t>‹#›</a:t>
            </a:fld>
            <a:endParaRPr lang="pt-PT"/>
          </a:p>
        </p:txBody>
      </p:sp>
    </p:spTree>
    <p:extLst>
      <p:ext uri="{BB962C8B-B14F-4D97-AF65-F5344CB8AC3E}">
        <p14:creationId xmlns:p14="http://schemas.microsoft.com/office/powerpoint/2010/main" val="36563251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934786379"/>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182615" y="6080209"/>
            <a:ext cx="563810" cy="690794"/>
          </a:xfrm>
          <a:prstGeom prst="rect">
            <a:avLst/>
          </a:prstGeom>
        </p:spPr>
      </p:pic>
      <p:pic>
        <p:nvPicPr>
          <p:cNvPr id="4" name="Imagem 3"/>
          <p:cNvPicPr>
            <a:picLocks noChangeAspect="1"/>
          </p:cNvPicPr>
          <p:nvPr userDrawn="1"/>
        </p:nvPicPr>
        <p:blipFill rotWithShape="1">
          <a:blip r:embed="rId4" cstate="print">
            <a:extLst>
              <a:ext uri="{28A0092B-C50C-407E-A947-70E740481C1C}">
                <a14:useLocalDpi xmlns:a14="http://schemas.microsoft.com/office/drawing/2010/main" val="0"/>
              </a:ext>
            </a:extLst>
          </a:blip>
          <a:srcRect l="5527" t="15896" r="3760" b="-15897"/>
          <a:stretch/>
        </p:blipFill>
        <p:spPr>
          <a:xfrm>
            <a:off x="393613" y="6415616"/>
            <a:ext cx="7675443" cy="109728"/>
          </a:xfrm>
          <a:prstGeom prst="rect">
            <a:avLst/>
          </a:prstGeom>
        </p:spPr>
      </p:pic>
      <p:sp>
        <p:nvSpPr>
          <p:cNvPr id="7" name="TextBox 11"/>
          <p:cNvSpPr txBox="1">
            <a:spLocks noChangeArrowheads="1"/>
          </p:cNvSpPr>
          <p:nvPr userDrawn="1"/>
        </p:nvSpPr>
        <p:spPr bwMode="auto">
          <a:xfrm>
            <a:off x="3492500" y="44450"/>
            <a:ext cx="5189538" cy="215900"/>
          </a:xfrm>
          <a:prstGeom prst="rect">
            <a:avLst/>
          </a:prstGeom>
          <a:noFill/>
          <a:ln>
            <a:noFill/>
          </a:ln>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r" fontAlgn="auto">
              <a:spcBef>
                <a:spcPts val="0"/>
              </a:spcBef>
              <a:spcAft>
                <a:spcPts val="0"/>
              </a:spcAft>
              <a:defRPr/>
            </a:pPr>
            <a:r>
              <a:rPr lang="pt-PT" sz="800" b="1" dirty="0" smtClean="0">
                <a:solidFill>
                  <a:srgbClr val="555555"/>
                </a:solidFill>
                <a:cs typeface="+mn-cs"/>
              </a:rPr>
              <a:t>Inglês | 10.º ano | Nível de continuação</a:t>
            </a:r>
          </a:p>
        </p:txBody>
      </p:sp>
      <p:sp>
        <p:nvSpPr>
          <p:cNvPr id="9" name="Rectangle 8"/>
          <p:cNvSpPr/>
          <p:nvPr userDrawn="1"/>
        </p:nvSpPr>
        <p:spPr>
          <a:xfrm>
            <a:off x="2809875" y="6480175"/>
            <a:ext cx="5256213" cy="215900"/>
          </a:xfrm>
          <a:prstGeom prst="rect">
            <a:avLst/>
          </a:prstGeom>
        </p:spPr>
        <p:txBody>
          <a:bodyPr>
            <a:spAutoFit/>
          </a:bodyPr>
          <a:lstStyle/>
          <a:p>
            <a:pPr algn="r" fontAlgn="auto">
              <a:spcBef>
                <a:spcPts val="0"/>
              </a:spcBef>
              <a:spcAft>
                <a:spcPts val="0"/>
              </a:spcAft>
              <a:defRPr/>
            </a:pPr>
            <a:r>
              <a:rPr lang="pt-PT" sz="800" b="1" cap="small" dirty="0">
                <a:solidFill>
                  <a:srgbClr val="555555"/>
                </a:solidFill>
                <a:latin typeface="Arial" pitchFamily="34" charset="0"/>
                <a:cs typeface="Arial" pitchFamily="34" charset="0"/>
              </a:rPr>
              <a:t>Alexandra Sampaio ● Ana Mateus ● Anabela Botas ●  M. Paula Jales </a:t>
            </a:r>
            <a:endParaRPr lang="pt-PT" sz="800" dirty="0">
              <a:latin typeface="+mn-lt"/>
              <a:cs typeface="+mn-cs"/>
            </a:endParaRPr>
          </a:p>
        </p:txBody>
      </p:sp>
    </p:spTree>
    <p:extLst>
      <p:ext uri="{BB962C8B-B14F-4D97-AF65-F5344CB8AC3E}">
        <p14:creationId xmlns:p14="http://schemas.microsoft.com/office/powerpoint/2010/main" val="2312204314"/>
      </p:ext>
    </p:extLst>
  </p:cSld>
  <p:clrMap bg1="lt1" tx1="dk1" bg2="lt2" tx2="dk2" accent1="accent1" accent2="accent2" accent3="accent3" accent4="accent4" accent5="accent5" accent6="accent6" hlink="hlink" folHlink="folHlink"/>
  <p:sldLayoutIdLst>
    <p:sldLayoutId id="2147483649" r:id="rId1"/>
  </p:sldLayoutIdLst>
  <p:timing>
    <p:tnLst>
      <p:par>
        <p:cTn id="1" dur="indefinite" restart="never" nodeType="tmRoot"/>
      </p:par>
    </p:tnLst>
  </p:timing>
  <p:txStyles>
    <p:titleStyle>
      <a:lvl1pPr algn="ctr" defTabSz="914400" rtl="0" eaLnBrk="1" latinLnBrk="0" hangingPunct="1">
        <a:spcBef>
          <a:spcPct val="0"/>
        </a:spcBef>
        <a:buNone/>
        <a:defRPr sz="4400" kern="1200">
          <a:solidFill>
            <a:srgbClr val="96C832"/>
          </a:solidFill>
          <a:latin typeface="Arial" pitchFamily="34" charset="0"/>
          <a:ea typeface="+mj-ea"/>
          <a:cs typeface="Arial" pitchFamily="34" charset="0"/>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pt-P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1.xml"/><Relationship Id="rId4" Type="http://schemas.openxmlformats.org/officeDocument/2006/relationships/image" Target="../media/image1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467544" y="332656"/>
            <a:ext cx="5112568" cy="523220"/>
          </a:xfrm>
          <a:prstGeom prst="rect">
            <a:avLst/>
          </a:prstGeom>
          <a:noFill/>
        </p:spPr>
        <p:txBody>
          <a:bodyPr wrap="square" rtlCol="0">
            <a:spAutoFit/>
          </a:bodyPr>
          <a:lstStyle/>
          <a:p>
            <a:r>
              <a:rPr lang="pt-PT" sz="2800" dirty="0" smtClean="0">
                <a:latin typeface="Calibri" pitchFamily="34" charset="0"/>
                <a:cs typeface="Calibri" pitchFamily="34" charset="0"/>
              </a:rPr>
              <a:t>A case for Sherlock </a:t>
            </a:r>
            <a:r>
              <a:rPr lang="pt-PT" sz="2800" dirty="0" err="1" smtClean="0">
                <a:latin typeface="Calibri" pitchFamily="34" charset="0"/>
                <a:cs typeface="Calibri" pitchFamily="34" charset="0"/>
              </a:rPr>
              <a:t>Holmes</a:t>
            </a:r>
            <a:endParaRPr lang="pt-PT" sz="2800" dirty="0">
              <a:latin typeface="Calibri" pitchFamily="34" charset="0"/>
              <a:cs typeface="Calibri" pitchFamily="34" charset="0"/>
            </a:endParaRPr>
          </a:p>
        </p:txBody>
      </p:sp>
      <p:sp>
        <p:nvSpPr>
          <p:cNvPr id="7" name="Rectangle 6"/>
          <p:cNvSpPr/>
          <p:nvPr/>
        </p:nvSpPr>
        <p:spPr>
          <a:xfrm>
            <a:off x="3275856" y="3173832"/>
            <a:ext cx="3708412" cy="707886"/>
          </a:xfrm>
          <a:prstGeom prst="rect">
            <a:avLst/>
          </a:prstGeom>
        </p:spPr>
        <p:txBody>
          <a:bodyPr wrap="square">
            <a:spAutoFit/>
          </a:bodyPr>
          <a:lstStyle/>
          <a:p>
            <a:r>
              <a:rPr lang="de-DE" sz="4000" b="1" dirty="0" smtClean="0">
                <a:solidFill>
                  <a:schemeClr val="bg1"/>
                </a:solidFill>
                <a:latin typeface="Calibri" pitchFamily="34" charset="0"/>
                <a:cs typeface="Calibri" pitchFamily="34" charset="0"/>
              </a:rPr>
              <a:t>Conditionals</a:t>
            </a:r>
            <a:endParaRPr lang="de-DE" sz="4000" b="1" dirty="0">
              <a:solidFill>
                <a:schemeClr val="bg1"/>
              </a:solidFill>
              <a:latin typeface="Calibri" pitchFamily="34" charset="0"/>
              <a:cs typeface="Calibri" pitchFamily="34" charset="0"/>
            </a:endParaRPr>
          </a:p>
        </p:txBody>
      </p:sp>
      <p:pic>
        <p:nvPicPr>
          <p:cNvPr id="10" name="Picture 2" descr="http://static.freepik.com/fotos-gratis/detetive-consulta-com-a-tubulacao-e-lupa-silhueta_17-705142225.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9702" y="2102752"/>
            <a:ext cx="2584126" cy="39143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8117949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12"/>
          <p:cNvGrpSpPr>
            <a:grpSpLocks/>
          </p:cNvGrpSpPr>
          <p:nvPr/>
        </p:nvGrpSpPr>
        <p:grpSpPr bwMode="auto">
          <a:xfrm>
            <a:off x="-14288" y="620712"/>
            <a:ext cx="8785225" cy="3600375"/>
            <a:chOff x="-212291" y="17014"/>
            <a:chExt cx="9730601" cy="2195969"/>
          </a:xfrm>
        </p:grpSpPr>
        <p:sp>
          <p:nvSpPr>
            <p:cNvPr id="6" name="Paralelogramo 12"/>
            <p:cNvSpPr/>
            <p:nvPr/>
          </p:nvSpPr>
          <p:spPr>
            <a:xfrm rot="21243749">
              <a:off x="-212291" y="17014"/>
              <a:ext cx="9730601" cy="2195969"/>
            </a:xfrm>
            <a:prstGeom prst="parallelogram">
              <a:avLst/>
            </a:prstGeom>
            <a:solidFill>
              <a:schemeClr val="bg1">
                <a:lumMod val="50000"/>
                <a:alpha val="1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pt-PT"/>
            </a:p>
          </p:txBody>
        </p:sp>
        <p:sp>
          <p:nvSpPr>
            <p:cNvPr id="7" name="Paralelogramo 13"/>
            <p:cNvSpPr/>
            <p:nvPr/>
          </p:nvSpPr>
          <p:spPr>
            <a:xfrm rot="21099640">
              <a:off x="213225" y="285572"/>
              <a:ext cx="8847919" cy="1799526"/>
            </a:xfrm>
            <a:prstGeom prst="parallelogram">
              <a:avLst/>
            </a:prstGeom>
            <a:solidFill>
              <a:srgbClr val="FFFFFF">
                <a:alpha val="5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pt-PT"/>
            </a:p>
          </p:txBody>
        </p:sp>
      </p:grpSp>
      <p:sp>
        <p:nvSpPr>
          <p:cNvPr id="2" name="Rectangle 6"/>
          <p:cNvSpPr>
            <a:spLocks noChangeArrowheads="1"/>
          </p:cNvSpPr>
          <p:nvPr/>
        </p:nvSpPr>
        <p:spPr bwMode="auto">
          <a:xfrm>
            <a:off x="1691680" y="1484784"/>
            <a:ext cx="5688631" cy="1815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p>
            <a:pPr algn="just"/>
            <a:r>
              <a:rPr lang="en-GB" sz="2800" dirty="0">
                <a:latin typeface="Calibri" pitchFamily="34" charset="0"/>
                <a:cs typeface="Calibri" pitchFamily="34" charset="0"/>
              </a:rPr>
              <a:t>Mrs Cute, the owner of a clothes shop, received a nasty anonymous letter today. Sherlock </a:t>
            </a:r>
            <a:r>
              <a:rPr lang="en-GB" sz="2800" dirty="0" smtClean="0">
                <a:latin typeface="Calibri" pitchFamily="34" charset="0"/>
                <a:cs typeface="Calibri" pitchFamily="34" charset="0"/>
              </a:rPr>
              <a:t>Holmes </a:t>
            </a:r>
            <a:r>
              <a:rPr lang="en-GB" sz="2800" dirty="0">
                <a:latin typeface="Calibri" pitchFamily="34" charset="0"/>
                <a:cs typeface="Calibri" pitchFamily="34" charset="0"/>
              </a:rPr>
              <a:t>and Watson are questioning the suspects.</a:t>
            </a:r>
          </a:p>
        </p:txBody>
      </p:sp>
      <p:pic>
        <p:nvPicPr>
          <p:cNvPr id="4" name="Picture 11" descr="MCj04326270000[1]"/>
          <p:cNvPicPr>
            <a:picLocks noChangeAspect="1" noChangeArrowheads="1"/>
          </p:cNvPicPr>
          <p:nvPr/>
        </p:nvPicPr>
        <p:blipFill rotWithShape="1">
          <a:blip r:embed="rId2">
            <a:extLst>
              <a:ext uri="{28A0092B-C50C-407E-A947-70E740481C1C}">
                <a14:useLocalDpi xmlns:a14="http://schemas.microsoft.com/office/drawing/2010/main" val="0"/>
              </a:ext>
            </a:extLst>
          </a:blip>
          <a:srcRect l="5463" t="8611" r="27856" b="13954"/>
          <a:stretch/>
        </p:blipFill>
        <p:spPr>
          <a:xfrm>
            <a:off x="3563888" y="3717032"/>
            <a:ext cx="2232248" cy="2592286"/>
          </a:xfrm>
          <a:prstGeom prst="rect">
            <a:avLst/>
          </a:prstGeom>
          <a:noFill/>
        </p:spPr>
      </p:pic>
    </p:spTree>
    <p:extLst>
      <p:ext uri="{BB962C8B-B14F-4D97-AF65-F5344CB8AC3E}">
        <p14:creationId xmlns:p14="http://schemas.microsoft.com/office/powerpoint/2010/main" val="83021631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12"/>
          <p:cNvGrpSpPr>
            <a:grpSpLocks/>
          </p:cNvGrpSpPr>
          <p:nvPr/>
        </p:nvGrpSpPr>
        <p:grpSpPr bwMode="auto">
          <a:xfrm>
            <a:off x="-14288" y="730136"/>
            <a:ext cx="8785225" cy="5201874"/>
            <a:chOff x="-212291" y="17014"/>
            <a:chExt cx="9730601" cy="2195969"/>
          </a:xfrm>
        </p:grpSpPr>
        <p:sp>
          <p:nvSpPr>
            <p:cNvPr id="7" name="Paralelogramo 12"/>
            <p:cNvSpPr/>
            <p:nvPr/>
          </p:nvSpPr>
          <p:spPr>
            <a:xfrm rot="21243749">
              <a:off x="-212291" y="17014"/>
              <a:ext cx="9730601" cy="2195969"/>
            </a:xfrm>
            <a:prstGeom prst="parallelogram">
              <a:avLst/>
            </a:prstGeom>
            <a:solidFill>
              <a:schemeClr val="bg1">
                <a:lumMod val="50000"/>
                <a:alpha val="1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pt-PT"/>
            </a:p>
          </p:txBody>
        </p:sp>
        <p:sp>
          <p:nvSpPr>
            <p:cNvPr id="8" name="Paralelogramo 13"/>
            <p:cNvSpPr/>
            <p:nvPr/>
          </p:nvSpPr>
          <p:spPr>
            <a:xfrm rot="21099640">
              <a:off x="213225" y="285572"/>
              <a:ext cx="8847919" cy="1799526"/>
            </a:xfrm>
            <a:prstGeom prst="parallelogram">
              <a:avLst/>
            </a:prstGeom>
            <a:solidFill>
              <a:srgbClr val="FFFFFF">
                <a:alpha val="5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pt-PT"/>
            </a:p>
          </p:txBody>
        </p:sp>
      </p:grpSp>
      <p:sp>
        <p:nvSpPr>
          <p:cNvPr id="4" name="Text Box 9"/>
          <p:cNvSpPr txBox="1">
            <a:spLocks noChangeArrowheads="1"/>
          </p:cNvSpPr>
          <p:nvPr/>
        </p:nvSpPr>
        <p:spPr bwMode="auto">
          <a:xfrm>
            <a:off x="395536" y="195806"/>
            <a:ext cx="2665412"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r>
              <a:rPr lang="de-DE" b="1" cap="small" dirty="0">
                <a:solidFill>
                  <a:srgbClr val="CC0099"/>
                </a:solidFill>
              </a:rPr>
              <a:t>The letter…</a:t>
            </a:r>
          </a:p>
        </p:txBody>
      </p:sp>
      <p:sp>
        <p:nvSpPr>
          <p:cNvPr id="5" name="Rectangle 4"/>
          <p:cNvSpPr/>
          <p:nvPr/>
        </p:nvSpPr>
        <p:spPr>
          <a:xfrm>
            <a:off x="1187624" y="1132731"/>
            <a:ext cx="6264696" cy="4657685"/>
          </a:xfrm>
          <a:prstGeom prst="rect">
            <a:avLst/>
          </a:prstGeom>
        </p:spPr>
        <p:txBody>
          <a:bodyPr wrap="square">
            <a:spAutoFit/>
          </a:bodyPr>
          <a:lstStyle/>
          <a:p>
            <a:pPr algn="just">
              <a:spcAft>
                <a:spcPts val="1000"/>
              </a:spcAft>
              <a:defRPr/>
            </a:pPr>
            <a:r>
              <a:rPr lang="de-DE" sz="2000" b="1" dirty="0">
                <a:latin typeface="Calibri" pitchFamily="34" charset="0"/>
                <a:cs typeface="Calibri" pitchFamily="34" charset="0"/>
              </a:rPr>
              <a:t>My dearest Mrs Cute</a:t>
            </a:r>
            <a:r>
              <a:rPr lang="de-DE" sz="2000" dirty="0">
                <a:latin typeface="Calibri" pitchFamily="34" charset="0"/>
                <a:cs typeface="Calibri" pitchFamily="34" charset="0"/>
              </a:rPr>
              <a:t>,</a:t>
            </a:r>
          </a:p>
          <a:p>
            <a:pPr indent="457200" algn="just">
              <a:defRPr/>
            </a:pPr>
            <a:endParaRPr lang="de-DE" sz="2000" dirty="0" smtClean="0">
              <a:latin typeface="Calibri" pitchFamily="34" charset="0"/>
              <a:cs typeface="Calibri" pitchFamily="34" charset="0"/>
            </a:endParaRPr>
          </a:p>
          <a:p>
            <a:pPr indent="457200" algn="just">
              <a:defRPr/>
            </a:pPr>
            <a:r>
              <a:rPr lang="de-DE" sz="2000" dirty="0" smtClean="0">
                <a:latin typeface="Calibri" pitchFamily="34" charset="0"/>
                <a:cs typeface="Calibri" pitchFamily="34" charset="0"/>
              </a:rPr>
              <a:t>I </a:t>
            </a:r>
            <a:r>
              <a:rPr lang="de-DE" sz="2000" dirty="0">
                <a:latin typeface="Calibri" pitchFamily="34" charset="0"/>
                <a:cs typeface="Calibri" pitchFamily="34" charset="0"/>
              </a:rPr>
              <a:t>am so sorry I must write this letter, but it is my sad duty. I have to inform you about something really unpleasant which is happening right under your eyes. </a:t>
            </a:r>
          </a:p>
          <a:p>
            <a:pPr indent="457200" algn="just">
              <a:defRPr/>
            </a:pPr>
            <a:r>
              <a:rPr lang="de-DE" sz="2000" dirty="0">
                <a:latin typeface="Calibri" pitchFamily="34" charset="0"/>
                <a:cs typeface="Calibri" pitchFamily="34" charset="0"/>
              </a:rPr>
              <a:t>That clerk of yours, Enid Everton, stole clothes from your shop. A velvet skirt and a silk scarf.  I cannot say why she did it because you offer such a generous discount to your employees. Maybe she has alcohol problems. I have noticed a peculiar smell around her. But you must stop it. Dismiss her at once, that is my advice. Please take action as soon as possible. Otherwise it will be too late.</a:t>
            </a:r>
          </a:p>
          <a:p>
            <a:pPr algn="ctr">
              <a:spcAft>
                <a:spcPts val="1000"/>
              </a:spcAft>
              <a:defRPr/>
            </a:pPr>
            <a:r>
              <a:rPr lang="de-DE" sz="2000" dirty="0">
                <a:latin typeface="Calibri" pitchFamily="34" charset="0"/>
                <a:cs typeface="Calibri" pitchFamily="34" charset="0"/>
              </a:rPr>
              <a:t>A friend</a:t>
            </a:r>
          </a:p>
          <a:p>
            <a:pPr algn="ctr">
              <a:spcAft>
                <a:spcPts val="1000"/>
              </a:spcAft>
              <a:defRPr/>
            </a:pPr>
            <a:r>
              <a:rPr lang="de-DE" sz="2000" dirty="0">
                <a:latin typeface="Calibri" pitchFamily="34" charset="0"/>
                <a:cs typeface="Calibri" pitchFamily="34" charset="0"/>
              </a:rPr>
              <a:t>XYZ</a:t>
            </a:r>
            <a:endParaRPr lang="de-DE" sz="2000" dirty="0">
              <a:latin typeface="Calibri" pitchFamily="34" charset="0"/>
              <a:cs typeface="Calibri" pitchFamily="34" charset="0"/>
            </a:endParaRPr>
          </a:p>
        </p:txBody>
      </p:sp>
      <p:pic>
        <p:nvPicPr>
          <p:cNvPr id="9" name="Picture 11" descr="MCj04326270000[1]"/>
          <p:cNvPicPr>
            <a:picLocks noChangeAspect="1" noChangeArrowheads="1"/>
          </p:cNvPicPr>
          <p:nvPr/>
        </p:nvPicPr>
        <p:blipFill rotWithShape="1">
          <a:blip r:embed="rId2">
            <a:extLst>
              <a:ext uri="{28A0092B-C50C-407E-A947-70E740481C1C}">
                <a14:useLocalDpi xmlns:a14="http://schemas.microsoft.com/office/drawing/2010/main" val="0"/>
              </a:ext>
            </a:extLst>
          </a:blip>
          <a:srcRect l="5463" t="8611" r="27856" b="13954"/>
          <a:stretch/>
        </p:blipFill>
        <p:spPr>
          <a:xfrm>
            <a:off x="6948264" y="5061540"/>
            <a:ext cx="1152128" cy="1337954"/>
          </a:xfrm>
          <a:prstGeom prst="rect">
            <a:avLst/>
          </a:prstGeom>
          <a:noFill/>
        </p:spPr>
      </p:pic>
    </p:spTree>
    <p:extLst>
      <p:ext uri="{BB962C8B-B14F-4D97-AF65-F5344CB8AC3E}">
        <p14:creationId xmlns:p14="http://schemas.microsoft.com/office/powerpoint/2010/main" val="136326433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12"/>
          <p:cNvGrpSpPr>
            <a:grpSpLocks/>
          </p:cNvGrpSpPr>
          <p:nvPr/>
        </p:nvGrpSpPr>
        <p:grpSpPr bwMode="auto">
          <a:xfrm>
            <a:off x="-14288" y="620712"/>
            <a:ext cx="8785225" cy="5224334"/>
            <a:chOff x="-212291" y="17014"/>
            <a:chExt cx="9730601" cy="2195969"/>
          </a:xfrm>
        </p:grpSpPr>
        <p:sp>
          <p:nvSpPr>
            <p:cNvPr id="7" name="Paralelogramo 12"/>
            <p:cNvSpPr/>
            <p:nvPr/>
          </p:nvSpPr>
          <p:spPr>
            <a:xfrm rot="21243749">
              <a:off x="-212291" y="17014"/>
              <a:ext cx="9730601" cy="2195969"/>
            </a:xfrm>
            <a:prstGeom prst="parallelogram">
              <a:avLst/>
            </a:prstGeom>
            <a:solidFill>
              <a:schemeClr val="bg1">
                <a:lumMod val="50000"/>
                <a:alpha val="1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pt-PT"/>
            </a:p>
          </p:txBody>
        </p:sp>
        <p:sp>
          <p:nvSpPr>
            <p:cNvPr id="8" name="Paralelogramo 13"/>
            <p:cNvSpPr/>
            <p:nvPr/>
          </p:nvSpPr>
          <p:spPr>
            <a:xfrm rot="21099640">
              <a:off x="213225" y="285572"/>
              <a:ext cx="8847919" cy="1799526"/>
            </a:xfrm>
            <a:prstGeom prst="parallelogram">
              <a:avLst/>
            </a:prstGeom>
            <a:solidFill>
              <a:srgbClr val="FFFFFF">
                <a:alpha val="5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pt-PT"/>
            </a:p>
          </p:txBody>
        </p:sp>
      </p:grpSp>
      <p:sp>
        <p:nvSpPr>
          <p:cNvPr id="5" name="Rectangle 4"/>
          <p:cNvSpPr/>
          <p:nvPr/>
        </p:nvSpPr>
        <p:spPr>
          <a:xfrm>
            <a:off x="1547664" y="1124744"/>
            <a:ext cx="5508054" cy="4401205"/>
          </a:xfrm>
          <a:prstGeom prst="rect">
            <a:avLst/>
          </a:prstGeom>
        </p:spPr>
        <p:txBody>
          <a:bodyPr wrap="square">
            <a:spAutoFit/>
          </a:bodyPr>
          <a:lstStyle/>
          <a:p>
            <a:pPr marL="0" lvl="1" algn="just">
              <a:defRPr/>
            </a:pPr>
            <a:r>
              <a:rPr lang="de-DE" sz="2000" b="1" dirty="0">
                <a:latin typeface="Calibri" pitchFamily="34" charset="0"/>
                <a:cs typeface="Calibri" pitchFamily="34" charset="0"/>
              </a:rPr>
              <a:t>Carla Cute:</a:t>
            </a:r>
          </a:p>
          <a:p>
            <a:pPr algn="just">
              <a:defRPr/>
            </a:pPr>
            <a:endParaRPr lang="de-DE" sz="2000" b="1" dirty="0">
              <a:latin typeface="Calibri" pitchFamily="34" charset="0"/>
              <a:cs typeface="Calibri" pitchFamily="34" charset="0"/>
            </a:endParaRPr>
          </a:p>
          <a:p>
            <a:pPr indent="457200" algn="just">
              <a:defRPr/>
            </a:pPr>
            <a:r>
              <a:rPr lang="de-DE" sz="2000" dirty="0">
                <a:latin typeface="Calibri" pitchFamily="34" charset="0"/>
                <a:cs typeface="Calibri" pitchFamily="34" charset="0"/>
              </a:rPr>
              <a:t>"Enid has been working for me for ten years. How dare anyone accuse her in such a spiteful way! No, I am sure she didn't steal and she doesn't drink either. </a:t>
            </a:r>
          </a:p>
          <a:p>
            <a:pPr indent="457200" algn="just">
              <a:defRPr/>
            </a:pPr>
            <a:r>
              <a:rPr lang="de-DE" sz="2000" dirty="0">
                <a:latin typeface="Calibri" pitchFamily="34" charset="0"/>
                <a:cs typeface="Calibri" pitchFamily="34" charset="0"/>
              </a:rPr>
              <a:t>Of course I won't dismiss her.  She is a loyal and honest person, and I will put that anonymous letter where it belongs: into the fire! Where did I find it? On the counter in the shop. That was in the morning when Laura and Enid weren't there yet, and the front door was locked. Neither Enid nor Laura have got a key. I keep the duplicates in our apartment." </a:t>
            </a:r>
            <a:endParaRPr lang="de-DE" sz="2000" dirty="0">
              <a:latin typeface="Calibri" pitchFamily="34" charset="0"/>
              <a:cs typeface="Calibri" pitchFamily="34" charset="0"/>
            </a:endParaRPr>
          </a:p>
        </p:txBody>
      </p:sp>
      <p:sp>
        <p:nvSpPr>
          <p:cNvPr id="9" name="Text Box 9"/>
          <p:cNvSpPr txBox="1">
            <a:spLocks noChangeArrowheads="1"/>
          </p:cNvSpPr>
          <p:nvPr/>
        </p:nvSpPr>
        <p:spPr bwMode="auto">
          <a:xfrm>
            <a:off x="395536" y="195806"/>
            <a:ext cx="2665412"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r>
              <a:rPr lang="de-DE" b="1" cap="small" dirty="0">
                <a:solidFill>
                  <a:srgbClr val="CC0099"/>
                </a:solidFill>
              </a:rPr>
              <a:t>The </a:t>
            </a:r>
            <a:r>
              <a:rPr lang="de-DE" b="1" cap="small" dirty="0" smtClean="0">
                <a:solidFill>
                  <a:srgbClr val="CC0099"/>
                </a:solidFill>
              </a:rPr>
              <a:t>shop owner…</a:t>
            </a:r>
            <a:endParaRPr lang="de-DE" b="1" cap="small" dirty="0">
              <a:solidFill>
                <a:srgbClr val="CC0099"/>
              </a:solidFill>
            </a:endParaRPr>
          </a:p>
        </p:txBody>
      </p:sp>
      <p:pic>
        <p:nvPicPr>
          <p:cNvPr id="8196" name="Picture 4" descr="http://thinkad.files.wordpress.com/2007/06/fiat_palio_angelina.jpg"/>
          <p:cNvPicPr>
            <a:picLocks noChangeAspect="1" noChangeArrowheads="1"/>
          </p:cNvPicPr>
          <p:nvPr/>
        </p:nvPicPr>
        <p:blipFill rotWithShape="1">
          <a:blip r:embed="rId2" cstate="print">
            <a:extLst>
              <a:ext uri="{BEBA8EAE-BF5A-486C-A8C5-ECC9F3942E4B}">
                <a14:imgProps xmlns:a14="http://schemas.microsoft.com/office/drawing/2010/main">
                  <a14:imgLayer r:embed="rId3">
                    <a14:imgEffect>
                      <a14:backgroundRemoval t="9810" b="99414" l="8594" r="47559"/>
                    </a14:imgEffect>
                  </a14:imgLayer>
                </a14:imgProps>
              </a:ext>
              <a:ext uri="{28A0092B-C50C-407E-A947-70E740481C1C}">
                <a14:useLocalDpi xmlns:a14="http://schemas.microsoft.com/office/drawing/2010/main" val="0"/>
              </a:ext>
            </a:extLst>
          </a:blip>
          <a:srcRect l="9232" r="52827"/>
          <a:stretch/>
        </p:blipFill>
        <p:spPr bwMode="auto">
          <a:xfrm>
            <a:off x="7164288" y="3714130"/>
            <a:ext cx="1355356" cy="23827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8070939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12"/>
          <p:cNvGrpSpPr>
            <a:grpSpLocks/>
          </p:cNvGrpSpPr>
          <p:nvPr/>
        </p:nvGrpSpPr>
        <p:grpSpPr bwMode="auto">
          <a:xfrm>
            <a:off x="-14288" y="836736"/>
            <a:ext cx="8785225" cy="4320456"/>
            <a:chOff x="-212291" y="17014"/>
            <a:chExt cx="9730601" cy="2195969"/>
          </a:xfrm>
        </p:grpSpPr>
        <p:sp>
          <p:nvSpPr>
            <p:cNvPr id="7" name="Paralelogramo 12"/>
            <p:cNvSpPr/>
            <p:nvPr/>
          </p:nvSpPr>
          <p:spPr>
            <a:xfrm rot="21243749">
              <a:off x="-212291" y="17014"/>
              <a:ext cx="9730601" cy="2195969"/>
            </a:xfrm>
            <a:prstGeom prst="parallelogram">
              <a:avLst/>
            </a:prstGeom>
            <a:solidFill>
              <a:schemeClr val="bg1">
                <a:lumMod val="50000"/>
                <a:alpha val="1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pt-PT"/>
            </a:p>
          </p:txBody>
        </p:sp>
        <p:sp>
          <p:nvSpPr>
            <p:cNvPr id="8" name="Paralelogramo 13"/>
            <p:cNvSpPr/>
            <p:nvPr/>
          </p:nvSpPr>
          <p:spPr>
            <a:xfrm rot="21099640">
              <a:off x="213225" y="285572"/>
              <a:ext cx="8847919" cy="1799526"/>
            </a:xfrm>
            <a:prstGeom prst="parallelogram">
              <a:avLst/>
            </a:prstGeom>
            <a:solidFill>
              <a:srgbClr val="FFFFFF">
                <a:alpha val="5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pt-PT"/>
            </a:p>
          </p:txBody>
        </p:sp>
      </p:grpSp>
      <p:sp>
        <p:nvSpPr>
          <p:cNvPr id="5" name="Rectangle 4"/>
          <p:cNvSpPr/>
          <p:nvPr/>
        </p:nvSpPr>
        <p:spPr>
          <a:xfrm>
            <a:off x="1187624" y="1402041"/>
            <a:ext cx="6045669" cy="3477875"/>
          </a:xfrm>
          <a:prstGeom prst="rect">
            <a:avLst/>
          </a:prstGeom>
        </p:spPr>
        <p:txBody>
          <a:bodyPr wrap="square">
            <a:spAutoFit/>
          </a:bodyPr>
          <a:lstStyle/>
          <a:p>
            <a:pPr algn="just">
              <a:defRPr/>
            </a:pPr>
            <a:r>
              <a:rPr lang="de-DE" sz="2000" b="1" dirty="0">
                <a:latin typeface="Calibri" pitchFamily="34" charset="0"/>
                <a:cs typeface="Calibri" pitchFamily="34" charset="0"/>
              </a:rPr>
              <a:t>Elsa Everton:</a:t>
            </a:r>
          </a:p>
          <a:p>
            <a:pPr lvl="1" algn="just">
              <a:defRPr/>
            </a:pPr>
            <a:endParaRPr lang="de-DE" sz="2000" dirty="0">
              <a:latin typeface="Calibri" pitchFamily="34" charset="0"/>
              <a:cs typeface="Calibri" pitchFamily="34" charset="0"/>
            </a:endParaRPr>
          </a:p>
          <a:p>
            <a:pPr indent="457200" algn="just">
              <a:defRPr/>
            </a:pPr>
            <a:r>
              <a:rPr lang="de-DE" sz="2000" dirty="0">
                <a:latin typeface="Calibri" pitchFamily="34" charset="0"/>
                <a:cs typeface="Calibri" pitchFamily="34" charset="0"/>
              </a:rPr>
              <a:t>"My daughter doesn't steal, and she  doesn't drink alcohol either. She needs medicine due to her circulation problems, and these drops have a peculiar smell, that is right. There is no velvet skirt in her wardrobe, she can't stand velvet. The poor girl always works hard. Last weekend she took a short break in a very nice little hotel for once, but she didn't like it. She must have met her boss's husband with someone, but she wouldn't tell me more."</a:t>
            </a:r>
            <a:endParaRPr lang="de-DE" sz="2000" dirty="0">
              <a:latin typeface="Calibri" pitchFamily="34" charset="0"/>
              <a:cs typeface="Calibri" pitchFamily="34" charset="0"/>
            </a:endParaRPr>
          </a:p>
        </p:txBody>
      </p:sp>
      <p:sp>
        <p:nvSpPr>
          <p:cNvPr id="9" name="Text Box 9"/>
          <p:cNvSpPr txBox="1">
            <a:spLocks noChangeArrowheads="1"/>
          </p:cNvSpPr>
          <p:nvPr/>
        </p:nvSpPr>
        <p:spPr bwMode="auto">
          <a:xfrm>
            <a:off x="395536" y="195806"/>
            <a:ext cx="2665412"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r>
              <a:rPr lang="de-DE" b="1" cap="small" dirty="0">
                <a:solidFill>
                  <a:srgbClr val="CC0099"/>
                </a:solidFill>
              </a:rPr>
              <a:t>The </a:t>
            </a:r>
            <a:r>
              <a:rPr lang="de-DE" b="1" cap="small" dirty="0" smtClean="0">
                <a:solidFill>
                  <a:srgbClr val="CC0099"/>
                </a:solidFill>
              </a:rPr>
              <a:t>mother…</a:t>
            </a:r>
            <a:endParaRPr lang="de-DE" b="1" cap="small" dirty="0">
              <a:solidFill>
                <a:srgbClr val="CC0099"/>
              </a:solidFill>
            </a:endParaRPr>
          </a:p>
        </p:txBody>
      </p:sp>
      <p:pic>
        <p:nvPicPr>
          <p:cNvPr id="7170" name="Picture 2" descr="Vectors - Silhouettes of older people"/>
          <p:cNvPicPr>
            <a:picLocks noChangeAspect="1" noChangeArrowheads="1"/>
          </p:cNvPicPr>
          <p:nvPr/>
        </p:nvPicPr>
        <p:blipFill rotWithShape="1">
          <a:blip r:embed="rId2">
            <a:extLst>
              <a:ext uri="{BEBA8EAE-BF5A-486C-A8C5-ECC9F3942E4B}">
                <a14:imgProps xmlns:a14="http://schemas.microsoft.com/office/drawing/2010/main">
                  <a14:imgLayer r:embed="rId3">
                    <a14:imgEffect>
                      <a14:backgroundRemoval t="0" b="58824" l="33200" r="67200"/>
                    </a14:imgEffect>
                  </a14:imgLayer>
                </a14:imgProps>
              </a:ext>
              <a:ext uri="{28A0092B-C50C-407E-A947-70E740481C1C}">
                <a14:useLocalDpi xmlns:a14="http://schemas.microsoft.com/office/drawing/2010/main" val="0"/>
              </a:ext>
            </a:extLst>
          </a:blip>
          <a:srcRect l="29371" r="30199" b="41134"/>
          <a:stretch/>
        </p:blipFill>
        <p:spPr bwMode="auto">
          <a:xfrm>
            <a:off x="7198203" y="3519079"/>
            <a:ext cx="1374499" cy="27216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40932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12"/>
          <p:cNvGrpSpPr>
            <a:grpSpLocks/>
          </p:cNvGrpSpPr>
          <p:nvPr/>
        </p:nvGrpSpPr>
        <p:grpSpPr bwMode="auto">
          <a:xfrm>
            <a:off x="-14288" y="908744"/>
            <a:ext cx="8785225" cy="4680496"/>
            <a:chOff x="-212291" y="17014"/>
            <a:chExt cx="9730601" cy="2195969"/>
          </a:xfrm>
        </p:grpSpPr>
        <p:sp>
          <p:nvSpPr>
            <p:cNvPr id="7" name="Paralelogramo 12"/>
            <p:cNvSpPr/>
            <p:nvPr/>
          </p:nvSpPr>
          <p:spPr>
            <a:xfrm rot="21243749">
              <a:off x="-212291" y="17014"/>
              <a:ext cx="9730601" cy="2195969"/>
            </a:xfrm>
            <a:prstGeom prst="parallelogram">
              <a:avLst/>
            </a:prstGeom>
            <a:solidFill>
              <a:schemeClr val="bg1">
                <a:lumMod val="50000"/>
                <a:alpha val="1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pt-PT"/>
            </a:p>
          </p:txBody>
        </p:sp>
        <p:sp>
          <p:nvSpPr>
            <p:cNvPr id="8" name="Paralelogramo 13"/>
            <p:cNvSpPr/>
            <p:nvPr/>
          </p:nvSpPr>
          <p:spPr>
            <a:xfrm rot="21099640">
              <a:off x="213225" y="285572"/>
              <a:ext cx="8847919" cy="1799526"/>
            </a:xfrm>
            <a:prstGeom prst="parallelogram">
              <a:avLst/>
            </a:prstGeom>
            <a:solidFill>
              <a:srgbClr val="FFFFFF">
                <a:alpha val="5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pt-PT"/>
            </a:p>
          </p:txBody>
        </p:sp>
      </p:grpSp>
      <p:sp>
        <p:nvSpPr>
          <p:cNvPr id="5" name="Rectangle 4"/>
          <p:cNvSpPr/>
          <p:nvPr/>
        </p:nvSpPr>
        <p:spPr>
          <a:xfrm>
            <a:off x="1267693" y="1510054"/>
            <a:ext cx="5968603" cy="3477875"/>
          </a:xfrm>
          <a:prstGeom prst="rect">
            <a:avLst/>
          </a:prstGeom>
        </p:spPr>
        <p:txBody>
          <a:bodyPr wrap="square">
            <a:spAutoFit/>
          </a:bodyPr>
          <a:lstStyle/>
          <a:p>
            <a:pPr algn="just">
              <a:defRPr/>
            </a:pPr>
            <a:r>
              <a:rPr lang="de-DE" sz="2000" b="1" dirty="0">
                <a:latin typeface="Calibri" pitchFamily="34" charset="0"/>
                <a:cs typeface="Calibri" pitchFamily="34" charset="0"/>
              </a:rPr>
              <a:t>Charles Cute:</a:t>
            </a:r>
          </a:p>
          <a:p>
            <a:pPr lvl="1" algn="just">
              <a:defRPr/>
            </a:pPr>
            <a:r>
              <a:rPr lang="de-DE" sz="2000" b="1" dirty="0">
                <a:latin typeface="Calibri" pitchFamily="34" charset="0"/>
                <a:cs typeface="Calibri" pitchFamily="34" charset="0"/>
              </a:rPr>
              <a:t>	</a:t>
            </a:r>
          </a:p>
          <a:p>
            <a:pPr indent="457200" algn="just">
              <a:defRPr/>
            </a:pPr>
            <a:r>
              <a:rPr lang="de-DE" sz="2000" dirty="0">
                <a:latin typeface="Calibri" pitchFamily="34" charset="0"/>
                <a:cs typeface="Calibri" pitchFamily="34" charset="0"/>
              </a:rPr>
              <a:t>"Don't ask me about my wife's shop. I am not interested in these things. I have my own  job and I must work hard to keep it. My wife's employees? Well, I don't know them well. Yes, we have had problems in our marriage lately. To tell you the truth, yes, I do have a girlfriend. Well, I like her but she is not the marrying kind, if you know what I mean. You mustn't tell Carla. If my wife found out, I'd be ruined. All the money and the house are hers. My Ferrari was her wedding gift."</a:t>
            </a:r>
            <a:endParaRPr lang="pt-PT" sz="2000" dirty="0">
              <a:latin typeface="Calibri" pitchFamily="34" charset="0"/>
              <a:cs typeface="Calibri" pitchFamily="34" charset="0"/>
            </a:endParaRPr>
          </a:p>
        </p:txBody>
      </p:sp>
      <p:sp>
        <p:nvSpPr>
          <p:cNvPr id="9" name="Text Box 9"/>
          <p:cNvSpPr txBox="1">
            <a:spLocks noChangeArrowheads="1"/>
          </p:cNvSpPr>
          <p:nvPr/>
        </p:nvSpPr>
        <p:spPr bwMode="auto">
          <a:xfrm>
            <a:off x="395536" y="195806"/>
            <a:ext cx="2665412"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r>
              <a:rPr lang="de-DE" b="1" cap="small" dirty="0">
                <a:solidFill>
                  <a:srgbClr val="CC0099"/>
                </a:solidFill>
              </a:rPr>
              <a:t>The </a:t>
            </a:r>
            <a:r>
              <a:rPr lang="de-DE" b="1" cap="small" dirty="0" smtClean="0">
                <a:solidFill>
                  <a:srgbClr val="CC0099"/>
                </a:solidFill>
              </a:rPr>
              <a:t>accountant…</a:t>
            </a:r>
            <a:endParaRPr lang="de-DE" b="1" cap="small" dirty="0">
              <a:solidFill>
                <a:srgbClr val="CC0099"/>
              </a:solidFill>
            </a:endParaRPr>
          </a:p>
        </p:txBody>
      </p:sp>
      <p:pic>
        <p:nvPicPr>
          <p:cNvPr id="6146" name="Picture 2" descr="http://pixabay.com/static/uploads/photo/2012/04/11/16/32/old-28801_640.png"/>
          <p:cNvPicPr>
            <a:picLocks noChangeAspect="1" noChangeArrowheads="1"/>
          </p:cNvPicPr>
          <p:nvPr/>
        </p:nvPicPr>
        <p:blipFill rotWithShape="1">
          <a:blip r:embed="rId2">
            <a:extLst>
              <a:ext uri="{28A0092B-C50C-407E-A947-70E740481C1C}">
                <a14:useLocalDpi xmlns:a14="http://schemas.microsoft.com/office/drawing/2010/main" val="0"/>
              </a:ext>
            </a:extLst>
          </a:blip>
          <a:srcRect l="30453" r="31307"/>
          <a:stretch/>
        </p:blipFill>
        <p:spPr bwMode="auto">
          <a:xfrm>
            <a:off x="7236295" y="3398907"/>
            <a:ext cx="1032114" cy="26990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8785883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12"/>
          <p:cNvGrpSpPr>
            <a:grpSpLocks/>
          </p:cNvGrpSpPr>
          <p:nvPr/>
        </p:nvGrpSpPr>
        <p:grpSpPr bwMode="auto">
          <a:xfrm>
            <a:off x="-14288" y="908744"/>
            <a:ext cx="8785225" cy="4824512"/>
            <a:chOff x="-212291" y="17014"/>
            <a:chExt cx="9730601" cy="2195969"/>
          </a:xfrm>
        </p:grpSpPr>
        <p:sp>
          <p:nvSpPr>
            <p:cNvPr id="7" name="Paralelogramo 12"/>
            <p:cNvSpPr/>
            <p:nvPr/>
          </p:nvSpPr>
          <p:spPr>
            <a:xfrm rot="21243749">
              <a:off x="-212291" y="17014"/>
              <a:ext cx="9730601" cy="2195969"/>
            </a:xfrm>
            <a:prstGeom prst="parallelogram">
              <a:avLst/>
            </a:prstGeom>
            <a:solidFill>
              <a:schemeClr val="bg1">
                <a:lumMod val="50000"/>
                <a:alpha val="1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pt-PT"/>
            </a:p>
          </p:txBody>
        </p:sp>
        <p:sp>
          <p:nvSpPr>
            <p:cNvPr id="8" name="Paralelogramo 13"/>
            <p:cNvSpPr/>
            <p:nvPr/>
          </p:nvSpPr>
          <p:spPr>
            <a:xfrm rot="21099640">
              <a:off x="213225" y="285572"/>
              <a:ext cx="8847919" cy="1799526"/>
            </a:xfrm>
            <a:prstGeom prst="parallelogram">
              <a:avLst/>
            </a:prstGeom>
            <a:solidFill>
              <a:srgbClr val="FFFFFF">
                <a:alpha val="5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pt-PT"/>
            </a:p>
          </p:txBody>
        </p:sp>
      </p:grpSp>
      <p:sp>
        <p:nvSpPr>
          <p:cNvPr id="5" name="Rectangle 4"/>
          <p:cNvSpPr/>
          <p:nvPr/>
        </p:nvSpPr>
        <p:spPr>
          <a:xfrm>
            <a:off x="1523751" y="1412776"/>
            <a:ext cx="5680571" cy="3785652"/>
          </a:xfrm>
          <a:prstGeom prst="rect">
            <a:avLst/>
          </a:prstGeom>
        </p:spPr>
        <p:txBody>
          <a:bodyPr wrap="square">
            <a:spAutoFit/>
          </a:bodyPr>
          <a:lstStyle/>
          <a:p>
            <a:pPr marL="0" lvl="1" algn="just">
              <a:defRPr/>
            </a:pPr>
            <a:r>
              <a:rPr lang="de-DE" sz="2000" b="1" dirty="0">
                <a:latin typeface="Calibri" pitchFamily="34" charset="0"/>
                <a:cs typeface="Calibri" pitchFamily="34" charset="0"/>
              </a:rPr>
              <a:t>Laura Lewis (shop assistant):</a:t>
            </a:r>
          </a:p>
          <a:p>
            <a:pPr algn="just">
              <a:defRPr/>
            </a:pPr>
            <a:endParaRPr lang="de-DE" sz="2000" dirty="0">
              <a:latin typeface="Calibri" pitchFamily="34" charset="0"/>
              <a:cs typeface="Calibri" pitchFamily="34" charset="0"/>
            </a:endParaRPr>
          </a:p>
          <a:p>
            <a:pPr indent="457200" algn="just">
              <a:defRPr/>
            </a:pPr>
            <a:r>
              <a:rPr lang="de-DE" sz="2000" dirty="0" smtClean="0">
                <a:latin typeface="Calibri" pitchFamily="34" charset="0"/>
                <a:cs typeface="Calibri" pitchFamily="34" charset="0"/>
              </a:rPr>
              <a:t>"I </a:t>
            </a:r>
            <a:r>
              <a:rPr lang="de-DE" sz="2000" dirty="0">
                <a:latin typeface="Calibri" pitchFamily="34" charset="0"/>
                <a:cs typeface="Calibri" pitchFamily="34" charset="0"/>
              </a:rPr>
              <a:t>really can't imagine who wrote that spiteful letter. Enid is the dearest colleague in the world. She wouldn't steal. No! Never. But we hardly ever talk about private things. No, I don't have duplicate keys, and neither has Enid. Yes, there is a man in my life, but he's married... still, I mean. That wife of his has a lot of money, but he doesn't love her any more. Last weekend we were in a cosy little hotel, very discreet... I gave him a silk scarf and he gave me his promise to leave his wife soon</a:t>
            </a:r>
            <a:r>
              <a:rPr lang="de-DE" sz="2000" dirty="0" smtClean="0">
                <a:latin typeface="Calibri" pitchFamily="34" charset="0"/>
                <a:cs typeface="Calibri" pitchFamily="34" charset="0"/>
              </a:rPr>
              <a:t>. "</a:t>
            </a:r>
            <a:endParaRPr lang="de-DE" sz="2000" dirty="0">
              <a:latin typeface="Calibri" pitchFamily="34" charset="0"/>
              <a:cs typeface="Calibri" pitchFamily="34" charset="0"/>
            </a:endParaRPr>
          </a:p>
        </p:txBody>
      </p:sp>
      <p:sp>
        <p:nvSpPr>
          <p:cNvPr id="9" name="Text Box 9"/>
          <p:cNvSpPr txBox="1">
            <a:spLocks noChangeArrowheads="1"/>
          </p:cNvSpPr>
          <p:nvPr/>
        </p:nvSpPr>
        <p:spPr bwMode="auto">
          <a:xfrm>
            <a:off x="395536" y="195806"/>
            <a:ext cx="2665412"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r>
              <a:rPr lang="de-DE" b="1" cap="small" dirty="0">
                <a:solidFill>
                  <a:srgbClr val="CC0099"/>
                </a:solidFill>
              </a:rPr>
              <a:t>The </a:t>
            </a:r>
            <a:r>
              <a:rPr lang="de-DE" b="1" cap="small" dirty="0" smtClean="0">
                <a:solidFill>
                  <a:srgbClr val="CC0099"/>
                </a:solidFill>
              </a:rPr>
              <a:t>shop assistant…</a:t>
            </a:r>
            <a:endParaRPr lang="de-DE" b="1" cap="small" dirty="0">
              <a:solidFill>
                <a:srgbClr val="CC0099"/>
              </a:solidFill>
            </a:endParaRPr>
          </a:p>
        </p:txBody>
      </p:sp>
      <p:pic>
        <p:nvPicPr>
          <p:cNvPr id="5122" name="Picture 2" descr="http://static.freepik.com/fotos-gratis/acoes-vetor-femea-silhuetas_18-9027.jpg"/>
          <p:cNvPicPr>
            <a:picLocks noChangeAspect="1" noChangeArrowheads="1"/>
          </p:cNvPicPr>
          <p:nvPr/>
        </p:nvPicPr>
        <p:blipFill rotWithShape="1">
          <a:blip r:embed="rId2">
            <a:extLst>
              <a:ext uri="{BEBA8EAE-BF5A-486C-A8C5-ECC9F3942E4B}">
                <a14:imgProps xmlns:a14="http://schemas.microsoft.com/office/drawing/2010/main">
                  <a14:imgLayer r:embed="rId3">
                    <a14:imgEffect>
                      <a14:backgroundRemoval t="8216" b="91984" l="73962" r="100000"/>
                    </a14:imgEffect>
                  </a14:imgLayer>
                </a14:imgProps>
              </a:ext>
              <a:ext uri="{28A0092B-C50C-407E-A947-70E740481C1C}">
                <a14:useLocalDpi xmlns:a14="http://schemas.microsoft.com/office/drawing/2010/main" val="0"/>
              </a:ext>
            </a:extLst>
          </a:blip>
          <a:srcRect l="74357" t="9414" b="8453"/>
          <a:stretch/>
        </p:blipFill>
        <p:spPr bwMode="auto">
          <a:xfrm>
            <a:off x="7277926" y="2869983"/>
            <a:ext cx="1294352" cy="33047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5256271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12" descr="Description: http://www.comprarperfumes.net/blog/wp-content/uploads/2012/11/lupa.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71600" y="692696"/>
            <a:ext cx="6768752" cy="55356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 Box 9"/>
          <p:cNvSpPr txBox="1">
            <a:spLocks noChangeArrowheads="1"/>
          </p:cNvSpPr>
          <p:nvPr/>
        </p:nvSpPr>
        <p:spPr bwMode="auto">
          <a:xfrm>
            <a:off x="395536" y="195806"/>
            <a:ext cx="3816424"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r>
              <a:rPr lang="de-DE" b="1" cap="small" dirty="0" smtClean="0">
                <a:solidFill>
                  <a:srgbClr val="CC0099"/>
                </a:solidFill>
              </a:rPr>
              <a:t>Who wrote the letter and why?</a:t>
            </a:r>
            <a:endParaRPr lang="de-DE" b="1" cap="small" dirty="0">
              <a:solidFill>
                <a:srgbClr val="CC0099"/>
              </a:solidFill>
            </a:endParaRPr>
          </a:p>
        </p:txBody>
      </p:sp>
      <p:pic>
        <p:nvPicPr>
          <p:cNvPr id="9" name="Picture 4" descr="https://encrypted-tbn0.gstatic.com/images?q=tbn:ANd9GcTvjkC79dhl6YBJLPSpHpSKgfToBKw1ekJh55Y3oUTL1S9zSEcK"/>
          <p:cNvPicPr>
            <a:picLocks noChangeAspect="1" noChangeArrowheads="1"/>
          </p:cNvPicPr>
          <p:nvPr/>
        </p:nvPicPr>
        <p:blipFill rotWithShape="1">
          <a:blip r:embed="rId3">
            <a:extLst>
              <a:ext uri="{28A0092B-C50C-407E-A947-70E740481C1C}">
                <a14:useLocalDpi xmlns:a14="http://schemas.microsoft.com/office/drawing/2010/main" val="0"/>
              </a:ext>
            </a:extLst>
          </a:blip>
          <a:srcRect l="10119" r="8981"/>
          <a:stretch/>
        </p:blipFill>
        <p:spPr bwMode="auto">
          <a:xfrm>
            <a:off x="6228184" y="4797152"/>
            <a:ext cx="1810515" cy="15842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227259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mph" presetSubtype="0" fill="hold" grpId="0" nodeType="clickEffect">
                                  <p:stCondLst>
                                    <p:cond delay="0"/>
                                  </p:stCondLst>
                                  <p:childTnLst>
                                    <p:animEffect transition="out" filter="fade">
                                      <p:cBhvr>
                                        <p:cTn id="6" dur="500" tmFilter="0, 0; .2, .5; .8, .5; 1, 0"/>
                                        <p:tgtEl>
                                          <p:spTgt spid="8"/>
                                        </p:tgtEl>
                                      </p:cBhvr>
                                    </p:animEffect>
                                    <p:animScale>
                                      <p:cBhvr>
                                        <p:cTn id="7" dur="250" autoRev="1" fill="hold"/>
                                        <p:tgtEl>
                                          <p:spTgt spid="8"/>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3" name="Group 32"/>
          <p:cNvGrpSpPr/>
          <p:nvPr/>
        </p:nvGrpSpPr>
        <p:grpSpPr>
          <a:xfrm>
            <a:off x="4327763" y="2749123"/>
            <a:ext cx="4688423" cy="1345712"/>
            <a:chOff x="4327763" y="2749123"/>
            <a:chExt cx="4688423" cy="1345712"/>
          </a:xfrm>
        </p:grpSpPr>
        <p:sp>
          <p:nvSpPr>
            <p:cNvPr id="25" name="Chamada rectangular arredondada 24"/>
            <p:cNvSpPr/>
            <p:nvPr/>
          </p:nvSpPr>
          <p:spPr bwMode="auto">
            <a:xfrm rot="290866">
              <a:off x="4327763" y="2749123"/>
              <a:ext cx="4585245" cy="1293183"/>
            </a:xfrm>
            <a:prstGeom prst="wedgeRoundRectCallout">
              <a:avLst>
                <a:gd name="adj1" fmla="val -29524"/>
                <a:gd name="adj2" fmla="val 129882"/>
                <a:gd name="adj3" fmla="val 16667"/>
              </a:avLst>
            </a:prstGeom>
            <a:solidFill>
              <a:schemeClr val="tx1">
                <a:lumMod val="60000"/>
                <a:lumOff val="40000"/>
                <a:alpha val="72941"/>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t-PT"/>
            </a:p>
          </p:txBody>
        </p:sp>
        <p:sp>
          <p:nvSpPr>
            <p:cNvPr id="26" name="Chamada rectangular arredondada 25"/>
            <p:cNvSpPr/>
            <p:nvPr/>
          </p:nvSpPr>
          <p:spPr bwMode="auto">
            <a:xfrm>
              <a:off x="4430941" y="2801652"/>
              <a:ext cx="4585245" cy="1293183"/>
            </a:xfrm>
            <a:prstGeom prst="wedgeRoundRectCallout">
              <a:avLst>
                <a:gd name="adj1" fmla="val -31713"/>
                <a:gd name="adj2" fmla="val 120661"/>
                <a:gd name="adj3" fmla="val 16667"/>
              </a:avLst>
            </a:prstGeom>
            <a:solidFill>
              <a:schemeClr val="accent5">
                <a:lumMod val="20000"/>
                <a:lumOff val="80000"/>
                <a:alpha val="72941"/>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t-PT"/>
            </a:p>
          </p:txBody>
        </p:sp>
      </p:grpSp>
      <p:grpSp>
        <p:nvGrpSpPr>
          <p:cNvPr id="3" name="Group 2"/>
          <p:cNvGrpSpPr/>
          <p:nvPr/>
        </p:nvGrpSpPr>
        <p:grpSpPr>
          <a:xfrm>
            <a:off x="179512" y="2708920"/>
            <a:ext cx="3797796" cy="1345712"/>
            <a:chOff x="179512" y="2775388"/>
            <a:chExt cx="3797796" cy="1345712"/>
          </a:xfrm>
        </p:grpSpPr>
        <p:sp>
          <p:nvSpPr>
            <p:cNvPr id="19" name="Chamada rectangular arredondada 24"/>
            <p:cNvSpPr/>
            <p:nvPr/>
          </p:nvSpPr>
          <p:spPr bwMode="auto">
            <a:xfrm rot="290866">
              <a:off x="179512" y="2775388"/>
              <a:ext cx="3714218" cy="1293183"/>
            </a:xfrm>
            <a:prstGeom prst="wedgeRoundRectCallout">
              <a:avLst>
                <a:gd name="adj1" fmla="val -29524"/>
                <a:gd name="adj2" fmla="val 129882"/>
                <a:gd name="adj3" fmla="val 16667"/>
              </a:avLst>
            </a:prstGeom>
            <a:solidFill>
              <a:schemeClr val="tx1">
                <a:lumMod val="60000"/>
                <a:lumOff val="40000"/>
                <a:alpha val="72941"/>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t-PT"/>
            </a:p>
          </p:txBody>
        </p:sp>
        <p:sp>
          <p:nvSpPr>
            <p:cNvPr id="20" name="Chamada rectangular arredondada 25"/>
            <p:cNvSpPr/>
            <p:nvPr/>
          </p:nvSpPr>
          <p:spPr bwMode="auto">
            <a:xfrm>
              <a:off x="263090" y="2827917"/>
              <a:ext cx="3714218" cy="1293183"/>
            </a:xfrm>
            <a:prstGeom prst="wedgeRoundRectCallout">
              <a:avLst>
                <a:gd name="adj1" fmla="val -31713"/>
                <a:gd name="adj2" fmla="val 120661"/>
                <a:gd name="adj3" fmla="val 16667"/>
              </a:avLst>
            </a:prstGeom>
            <a:solidFill>
              <a:schemeClr val="accent5">
                <a:lumMod val="20000"/>
                <a:lumOff val="80000"/>
                <a:alpha val="72941"/>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t-PT"/>
            </a:p>
          </p:txBody>
        </p:sp>
      </p:grpSp>
      <p:grpSp>
        <p:nvGrpSpPr>
          <p:cNvPr id="15" name="Group 12"/>
          <p:cNvGrpSpPr>
            <a:grpSpLocks/>
          </p:cNvGrpSpPr>
          <p:nvPr/>
        </p:nvGrpSpPr>
        <p:grpSpPr bwMode="auto">
          <a:xfrm>
            <a:off x="0" y="620688"/>
            <a:ext cx="8785225" cy="1224136"/>
            <a:chOff x="-212291" y="17014"/>
            <a:chExt cx="9730601" cy="2195969"/>
          </a:xfrm>
        </p:grpSpPr>
        <p:sp>
          <p:nvSpPr>
            <p:cNvPr id="16" name="Paralelogramo 12"/>
            <p:cNvSpPr/>
            <p:nvPr/>
          </p:nvSpPr>
          <p:spPr>
            <a:xfrm rot="21243749">
              <a:off x="-212291" y="17014"/>
              <a:ext cx="9730601" cy="2195969"/>
            </a:xfrm>
            <a:prstGeom prst="parallelogram">
              <a:avLst/>
            </a:prstGeom>
            <a:solidFill>
              <a:schemeClr val="bg1">
                <a:lumMod val="50000"/>
                <a:alpha val="1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pt-PT"/>
            </a:p>
          </p:txBody>
        </p:sp>
        <p:sp>
          <p:nvSpPr>
            <p:cNvPr id="17" name="Paralelogramo 13"/>
            <p:cNvSpPr/>
            <p:nvPr/>
          </p:nvSpPr>
          <p:spPr>
            <a:xfrm rot="21099640">
              <a:off x="213225" y="285572"/>
              <a:ext cx="8847919" cy="1799526"/>
            </a:xfrm>
            <a:prstGeom prst="parallelogram">
              <a:avLst/>
            </a:prstGeom>
            <a:solidFill>
              <a:srgbClr val="FFFFFF">
                <a:alpha val="5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pt-PT"/>
            </a:p>
          </p:txBody>
        </p:sp>
      </p:grpSp>
      <p:sp>
        <p:nvSpPr>
          <p:cNvPr id="7" name="Textplatzhalter 2"/>
          <p:cNvSpPr txBox="1">
            <a:spLocks/>
          </p:cNvSpPr>
          <p:nvPr/>
        </p:nvSpPr>
        <p:spPr>
          <a:xfrm>
            <a:off x="293216" y="3011642"/>
            <a:ext cx="3593342" cy="1152128"/>
          </a:xfrm>
          <a:prstGeom prst="rect">
            <a:avLst/>
          </a:prstGeom>
        </p:spPr>
        <p:txBody>
          <a:bodyPr anchor="b">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80000"/>
              </a:lnSpc>
              <a:buFont typeface="Arial" charset="0"/>
              <a:buNone/>
              <a:defRPr/>
            </a:pPr>
            <a:r>
              <a:rPr lang="de-DE" sz="2000" dirty="0" smtClean="0">
                <a:solidFill>
                  <a:srgbClr val="0D0D0D"/>
                </a:solidFill>
                <a:latin typeface="Calibri" pitchFamily="34" charset="0"/>
                <a:cs typeface="Calibri" pitchFamily="34" charset="0"/>
              </a:rPr>
              <a:t>If </a:t>
            </a:r>
            <a:r>
              <a:rPr lang="de-DE" sz="2000" dirty="0" smtClean="0">
                <a:solidFill>
                  <a:srgbClr val="0D0D0D"/>
                </a:solidFill>
                <a:latin typeface="Calibri" pitchFamily="34" charset="0"/>
                <a:cs typeface="Calibri" pitchFamily="34" charset="0"/>
              </a:rPr>
              <a:t>you want to find the solution...</a:t>
            </a:r>
          </a:p>
          <a:p>
            <a:pPr marL="0" indent="0">
              <a:lnSpc>
                <a:spcPct val="80000"/>
              </a:lnSpc>
              <a:buFont typeface="Arial" charset="0"/>
              <a:buNone/>
              <a:defRPr/>
            </a:pPr>
            <a:endParaRPr lang="de-DE" sz="2000" dirty="0" smtClean="0">
              <a:solidFill>
                <a:srgbClr val="0D0D0D"/>
              </a:solidFill>
              <a:latin typeface="Calibri" pitchFamily="34" charset="0"/>
              <a:cs typeface="Calibri" pitchFamily="34" charset="0"/>
            </a:endParaRPr>
          </a:p>
          <a:p>
            <a:pPr marL="0" indent="0">
              <a:lnSpc>
                <a:spcPct val="80000"/>
              </a:lnSpc>
              <a:buFont typeface="Arial" charset="0"/>
              <a:buNone/>
              <a:defRPr/>
            </a:pPr>
            <a:r>
              <a:rPr lang="de-DE" sz="2000" dirty="0" smtClean="0">
                <a:solidFill>
                  <a:srgbClr val="0D0D0D"/>
                </a:solidFill>
                <a:latin typeface="Calibri" pitchFamily="34" charset="0"/>
                <a:cs typeface="Calibri" pitchFamily="34" charset="0"/>
              </a:rPr>
              <a:t>If he finds out who did it</a:t>
            </a:r>
            <a:r>
              <a:rPr lang="de-DE" sz="2000" dirty="0" smtClean="0">
                <a:solidFill>
                  <a:srgbClr val="0D0D0D"/>
                </a:solidFill>
                <a:latin typeface="Calibri" pitchFamily="34" charset="0"/>
                <a:cs typeface="Calibri" pitchFamily="34" charset="0"/>
              </a:rPr>
              <a:t>…</a:t>
            </a:r>
            <a:endParaRPr lang="de-DE" sz="2000" dirty="0" smtClean="0">
              <a:solidFill>
                <a:srgbClr val="0D0D0D"/>
              </a:solidFill>
              <a:latin typeface="Calibri" pitchFamily="34" charset="0"/>
              <a:cs typeface="Calibri" pitchFamily="34" charset="0"/>
            </a:endParaRPr>
          </a:p>
          <a:p>
            <a:pPr marL="0" indent="0">
              <a:lnSpc>
                <a:spcPct val="80000"/>
              </a:lnSpc>
              <a:buFont typeface="Arial" charset="0"/>
              <a:buNone/>
              <a:defRPr/>
            </a:pPr>
            <a:endParaRPr lang="de-DE" sz="2000" dirty="0" smtClean="0">
              <a:solidFill>
                <a:srgbClr val="898989"/>
              </a:solidFill>
              <a:latin typeface="Calibri" pitchFamily="34" charset="0"/>
              <a:cs typeface="Calibri" pitchFamily="34" charset="0"/>
            </a:endParaRPr>
          </a:p>
        </p:txBody>
      </p:sp>
      <p:sp>
        <p:nvSpPr>
          <p:cNvPr id="8" name="Textplatzhalter 2"/>
          <p:cNvSpPr txBox="1">
            <a:spLocks/>
          </p:cNvSpPr>
          <p:nvPr/>
        </p:nvSpPr>
        <p:spPr>
          <a:xfrm>
            <a:off x="4348073" y="2847396"/>
            <a:ext cx="4688423" cy="1373692"/>
          </a:xfrm>
          <a:prstGeom prst="rect">
            <a:avLst/>
          </a:prstGeom>
        </p:spPr>
        <p:txBody>
          <a:bodyPr anchor="b">
            <a:normAutofit/>
          </a:bodyPr>
          <a:lstStyle/>
          <a:p>
            <a:pPr>
              <a:lnSpc>
                <a:spcPct val="80000"/>
              </a:lnSpc>
              <a:spcBef>
                <a:spcPct val="20000"/>
              </a:spcBef>
              <a:buFont typeface="Arial" charset="0"/>
              <a:buNone/>
              <a:defRPr/>
            </a:pPr>
            <a:r>
              <a:rPr lang="de-DE" sz="2000" dirty="0" smtClean="0">
                <a:solidFill>
                  <a:srgbClr val="000000"/>
                </a:solidFill>
                <a:latin typeface="Calibri" pitchFamily="34" charset="0"/>
                <a:cs typeface="Calibri" pitchFamily="34" charset="0"/>
              </a:rPr>
              <a:t>…</a:t>
            </a:r>
            <a:r>
              <a:rPr lang="de-DE" sz="2000" dirty="0">
                <a:solidFill>
                  <a:srgbClr val="000000"/>
                </a:solidFill>
                <a:latin typeface="Calibri" pitchFamily="34" charset="0"/>
                <a:cs typeface="Calibri" pitchFamily="34" charset="0"/>
              </a:rPr>
              <a:t>you ___________ (</a:t>
            </a:r>
            <a:r>
              <a:rPr lang="de-DE" sz="2000" dirty="0" smtClean="0">
                <a:solidFill>
                  <a:srgbClr val="000000"/>
                </a:solidFill>
                <a:latin typeface="Calibri" pitchFamily="34" charset="0"/>
                <a:cs typeface="Calibri" pitchFamily="34" charset="0"/>
              </a:rPr>
              <a:t>ask) Sherlock </a:t>
            </a:r>
            <a:r>
              <a:rPr lang="de-DE" sz="2000" dirty="0">
                <a:solidFill>
                  <a:srgbClr val="000000"/>
                </a:solidFill>
                <a:latin typeface="Calibri" pitchFamily="34" charset="0"/>
                <a:cs typeface="Calibri" pitchFamily="34" charset="0"/>
              </a:rPr>
              <a:t>Holmes.</a:t>
            </a:r>
          </a:p>
          <a:p>
            <a:pPr>
              <a:lnSpc>
                <a:spcPct val="80000"/>
              </a:lnSpc>
              <a:spcBef>
                <a:spcPct val="20000"/>
              </a:spcBef>
              <a:buFont typeface="Arial" charset="0"/>
              <a:buNone/>
              <a:defRPr/>
            </a:pPr>
            <a:endParaRPr lang="de-DE" sz="2000" dirty="0">
              <a:solidFill>
                <a:srgbClr val="555555"/>
              </a:solidFill>
              <a:latin typeface="Calibri" pitchFamily="34" charset="0"/>
              <a:cs typeface="Calibri" pitchFamily="34" charset="0"/>
            </a:endParaRPr>
          </a:p>
          <a:p>
            <a:pPr>
              <a:lnSpc>
                <a:spcPct val="80000"/>
              </a:lnSpc>
              <a:spcBef>
                <a:spcPct val="20000"/>
              </a:spcBef>
              <a:buFont typeface="Arial" charset="0"/>
              <a:buNone/>
              <a:defRPr/>
            </a:pPr>
            <a:r>
              <a:rPr lang="de-DE" sz="2000" dirty="0" smtClean="0">
                <a:solidFill>
                  <a:srgbClr val="000000"/>
                </a:solidFill>
                <a:latin typeface="Calibri" pitchFamily="34" charset="0"/>
                <a:cs typeface="Calibri" pitchFamily="34" charset="0"/>
              </a:rPr>
              <a:t>… </a:t>
            </a:r>
            <a:r>
              <a:rPr lang="de-DE" sz="2000" dirty="0">
                <a:solidFill>
                  <a:srgbClr val="000000"/>
                </a:solidFill>
                <a:latin typeface="Calibri" pitchFamily="34" charset="0"/>
                <a:cs typeface="Calibri" pitchFamily="34" charset="0"/>
              </a:rPr>
              <a:t>he __________ (arrest) </a:t>
            </a:r>
            <a:r>
              <a:rPr lang="de-DE" sz="2000" dirty="0" smtClean="0">
                <a:solidFill>
                  <a:srgbClr val="000000"/>
                </a:solidFill>
                <a:latin typeface="Calibri" pitchFamily="34" charset="0"/>
                <a:cs typeface="Calibri" pitchFamily="34" charset="0"/>
              </a:rPr>
              <a:t>the </a:t>
            </a:r>
            <a:r>
              <a:rPr lang="de-DE" sz="2000" dirty="0">
                <a:solidFill>
                  <a:srgbClr val="000000"/>
                </a:solidFill>
                <a:latin typeface="Calibri" pitchFamily="34" charset="0"/>
                <a:cs typeface="Calibri" pitchFamily="34" charset="0"/>
              </a:rPr>
              <a:t>guilty person. </a:t>
            </a:r>
          </a:p>
          <a:p>
            <a:pPr>
              <a:lnSpc>
                <a:spcPct val="80000"/>
              </a:lnSpc>
              <a:spcBef>
                <a:spcPct val="20000"/>
              </a:spcBef>
              <a:buFont typeface="Arial" charset="0"/>
              <a:buNone/>
              <a:defRPr/>
            </a:pPr>
            <a:endParaRPr lang="de-DE" sz="2400" dirty="0">
              <a:solidFill>
                <a:srgbClr val="CC00CC"/>
              </a:solidFill>
              <a:latin typeface="Calibri" pitchFamily="34" charset="0"/>
              <a:cs typeface="Calibri" pitchFamily="34" charset="0"/>
            </a:endParaRPr>
          </a:p>
        </p:txBody>
      </p:sp>
      <p:sp>
        <p:nvSpPr>
          <p:cNvPr id="10" name="Text Box 11"/>
          <p:cNvSpPr txBox="1">
            <a:spLocks noChangeArrowheads="1"/>
          </p:cNvSpPr>
          <p:nvPr/>
        </p:nvSpPr>
        <p:spPr bwMode="auto">
          <a:xfrm>
            <a:off x="5148064" y="2838073"/>
            <a:ext cx="110363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r>
              <a:rPr lang="de-DE" sz="2000" dirty="0">
                <a:solidFill>
                  <a:srgbClr val="CC00CC"/>
                </a:solidFill>
                <a:latin typeface="Calibri" pitchFamily="34" charset="0"/>
                <a:cs typeface="Calibri" pitchFamily="34" charset="0"/>
              </a:rPr>
              <a:t>must ask</a:t>
            </a:r>
          </a:p>
        </p:txBody>
      </p:sp>
      <p:sp>
        <p:nvSpPr>
          <p:cNvPr id="11" name="Text Box 12"/>
          <p:cNvSpPr txBox="1">
            <a:spLocks noChangeArrowheads="1"/>
          </p:cNvSpPr>
          <p:nvPr/>
        </p:nvSpPr>
        <p:spPr bwMode="auto">
          <a:xfrm>
            <a:off x="5020074" y="3419668"/>
            <a:ext cx="120416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r>
              <a:rPr lang="de-DE" sz="2000" dirty="0">
                <a:solidFill>
                  <a:srgbClr val="CC00CC"/>
                </a:solidFill>
                <a:latin typeface="Calibri" pitchFamily="34" charset="0"/>
                <a:cs typeface="Calibri" pitchFamily="34" charset="0"/>
              </a:rPr>
              <a:t>will arrest</a:t>
            </a:r>
          </a:p>
        </p:txBody>
      </p:sp>
      <p:grpSp>
        <p:nvGrpSpPr>
          <p:cNvPr id="34" name="Group 33"/>
          <p:cNvGrpSpPr/>
          <p:nvPr/>
        </p:nvGrpSpPr>
        <p:grpSpPr>
          <a:xfrm>
            <a:off x="52781" y="5038347"/>
            <a:ext cx="2037106" cy="961197"/>
            <a:chOff x="52781" y="5038347"/>
            <a:chExt cx="2037106" cy="961197"/>
          </a:xfrm>
        </p:grpSpPr>
        <p:grpSp>
          <p:nvGrpSpPr>
            <p:cNvPr id="30" name="Group 29"/>
            <p:cNvGrpSpPr/>
            <p:nvPr/>
          </p:nvGrpSpPr>
          <p:grpSpPr>
            <a:xfrm>
              <a:off x="52781" y="5038347"/>
              <a:ext cx="2037106" cy="961197"/>
              <a:chOff x="4063664" y="5201891"/>
              <a:chExt cx="3883881" cy="961197"/>
            </a:xfrm>
          </p:grpSpPr>
          <p:sp>
            <p:nvSpPr>
              <p:cNvPr id="31" name="Parallelogram 30"/>
              <p:cNvSpPr/>
              <p:nvPr/>
            </p:nvSpPr>
            <p:spPr>
              <a:xfrm rot="21243059">
                <a:off x="4249627" y="5300347"/>
                <a:ext cx="3697918" cy="862741"/>
              </a:xfrm>
              <a:prstGeom prst="parallelogram">
                <a:avLst/>
              </a:prstGeom>
              <a:solidFill>
                <a:schemeClr val="accent5">
                  <a:lumMod val="75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PT"/>
              </a:p>
            </p:txBody>
          </p:sp>
          <p:sp>
            <p:nvSpPr>
              <p:cNvPr id="32" name="Parallelogram 31"/>
              <p:cNvSpPr/>
              <p:nvPr/>
            </p:nvSpPr>
            <p:spPr>
              <a:xfrm rot="21024578">
                <a:off x="4063664" y="5201891"/>
                <a:ext cx="3819762" cy="897722"/>
              </a:xfrm>
              <a:prstGeom prst="parallelogram">
                <a:avLst/>
              </a:prstGeom>
              <a:solidFill>
                <a:srgbClr val="FFFF66">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PT"/>
              </a:p>
            </p:txBody>
          </p:sp>
        </p:grpSp>
        <p:sp>
          <p:nvSpPr>
            <p:cNvPr id="12" name="Text Box 13"/>
            <p:cNvSpPr txBox="1">
              <a:spLocks noChangeArrowheads="1"/>
            </p:cNvSpPr>
            <p:nvPr/>
          </p:nvSpPr>
          <p:spPr bwMode="auto">
            <a:xfrm>
              <a:off x="342862" y="5067177"/>
              <a:ext cx="1693759" cy="800219"/>
            </a:xfrm>
            <a:prstGeom prst="rect">
              <a:avLst/>
            </a:prstGeom>
            <a:noFill/>
            <a:ln w="9525">
              <a:noFill/>
              <a:miter lim="800000"/>
              <a:headEnd/>
              <a:tailEnd/>
            </a:ln>
            <a:effectLst/>
          </p:spPr>
          <p:txBody>
            <a:bodyPr wrap="square">
              <a:spAutoFit/>
            </a:bodyPr>
            <a:lstStyle/>
            <a:p>
              <a:pPr>
                <a:defRPr/>
              </a:pPr>
              <a:r>
                <a:rPr lang="de-DE" sz="2800" b="1" dirty="0">
                  <a:solidFill>
                    <a:srgbClr val="CC00CC"/>
                  </a:solidFill>
                  <a:latin typeface="Calibri" pitchFamily="34" charset="0"/>
                  <a:cs typeface="Calibri" pitchFamily="34" charset="0"/>
                </a:rPr>
                <a:t>if clause: </a:t>
              </a:r>
            </a:p>
            <a:p>
              <a:pPr>
                <a:defRPr/>
              </a:pPr>
              <a:r>
                <a:rPr lang="de-DE" b="1" dirty="0">
                  <a:latin typeface="Calibri" pitchFamily="34" charset="0"/>
                  <a:cs typeface="Calibri" pitchFamily="34" charset="0"/>
                </a:rPr>
                <a:t>simple present</a:t>
              </a:r>
            </a:p>
          </p:txBody>
        </p:sp>
      </p:grpSp>
      <p:grpSp>
        <p:nvGrpSpPr>
          <p:cNvPr id="35" name="Group 34"/>
          <p:cNvGrpSpPr/>
          <p:nvPr/>
        </p:nvGrpSpPr>
        <p:grpSpPr>
          <a:xfrm>
            <a:off x="3960163" y="5144740"/>
            <a:ext cx="4180744" cy="961197"/>
            <a:chOff x="3960163" y="5144740"/>
            <a:chExt cx="4180744" cy="961197"/>
          </a:xfrm>
        </p:grpSpPr>
        <p:grpSp>
          <p:nvGrpSpPr>
            <p:cNvPr id="29" name="Group 28"/>
            <p:cNvGrpSpPr/>
            <p:nvPr/>
          </p:nvGrpSpPr>
          <p:grpSpPr>
            <a:xfrm>
              <a:off x="3960163" y="5144740"/>
              <a:ext cx="4180744" cy="961197"/>
              <a:chOff x="4063664" y="5201891"/>
              <a:chExt cx="3883881" cy="961197"/>
            </a:xfrm>
          </p:grpSpPr>
          <p:sp>
            <p:nvSpPr>
              <p:cNvPr id="27" name="Parallelogram 26"/>
              <p:cNvSpPr/>
              <p:nvPr/>
            </p:nvSpPr>
            <p:spPr>
              <a:xfrm rot="21243059">
                <a:off x="4249627" y="5300347"/>
                <a:ext cx="3697918" cy="862741"/>
              </a:xfrm>
              <a:prstGeom prst="parallelogram">
                <a:avLst/>
              </a:prstGeom>
              <a:solidFill>
                <a:schemeClr val="accent5">
                  <a:lumMod val="75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PT"/>
              </a:p>
            </p:txBody>
          </p:sp>
          <p:sp>
            <p:nvSpPr>
              <p:cNvPr id="4" name="Parallelogram 3"/>
              <p:cNvSpPr/>
              <p:nvPr/>
            </p:nvSpPr>
            <p:spPr>
              <a:xfrm rot="21024578">
                <a:off x="4063664" y="5201891"/>
                <a:ext cx="3819762" cy="897722"/>
              </a:xfrm>
              <a:prstGeom prst="parallelogram">
                <a:avLst/>
              </a:prstGeom>
              <a:solidFill>
                <a:srgbClr val="FFFF66">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PT"/>
              </a:p>
            </p:txBody>
          </p:sp>
        </p:grpSp>
        <p:sp>
          <p:nvSpPr>
            <p:cNvPr id="13" name="Text Box 14"/>
            <p:cNvSpPr txBox="1">
              <a:spLocks noChangeArrowheads="1"/>
            </p:cNvSpPr>
            <p:nvPr/>
          </p:nvSpPr>
          <p:spPr bwMode="auto">
            <a:xfrm>
              <a:off x="4331160" y="5225230"/>
              <a:ext cx="3441424" cy="800219"/>
            </a:xfrm>
            <a:prstGeom prst="rect">
              <a:avLst/>
            </a:prstGeom>
            <a:noFill/>
            <a:ln w="9525">
              <a:noFill/>
              <a:miter lim="800000"/>
              <a:headEnd/>
              <a:tailEnd/>
            </a:ln>
            <a:effectLst/>
          </p:spPr>
          <p:txBody>
            <a:bodyPr wrap="square">
              <a:spAutoFit/>
            </a:bodyPr>
            <a:lstStyle/>
            <a:p>
              <a:pPr>
                <a:defRPr/>
              </a:pPr>
              <a:r>
                <a:rPr lang="de-DE" sz="2800" b="1" dirty="0">
                  <a:solidFill>
                    <a:srgbClr val="CC00CC"/>
                  </a:solidFill>
                  <a:latin typeface="Calibri" pitchFamily="34" charset="0"/>
                  <a:cs typeface="Calibri" pitchFamily="34" charset="0"/>
                </a:rPr>
                <a:t>main clause: </a:t>
              </a:r>
            </a:p>
            <a:p>
              <a:pPr>
                <a:defRPr/>
              </a:pPr>
              <a:r>
                <a:rPr lang="de-DE" b="1" dirty="0">
                  <a:latin typeface="Calibri" pitchFamily="34" charset="0"/>
                  <a:cs typeface="Calibri" pitchFamily="34" charset="0"/>
                </a:rPr>
                <a:t>can / must / may / will + infinitive</a:t>
              </a:r>
            </a:p>
          </p:txBody>
        </p:sp>
      </p:grpSp>
      <p:sp>
        <p:nvSpPr>
          <p:cNvPr id="2" name="Rectangle 1"/>
          <p:cNvSpPr/>
          <p:nvPr/>
        </p:nvSpPr>
        <p:spPr>
          <a:xfrm>
            <a:off x="2213110" y="908720"/>
            <a:ext cx="4572000" cy="677108"/>
          </a:xfrm>
          <a:prstGeom prst="rect">
            <a:avLst/>
          </a:prstGeom>
        </p:spPr>
        <p:txBody>
          <a:bodyPr>
            <a:spAutoFit/>
          </a:bodyPr>
          <a:lstStyle/>
          <a:p>
            <a:pPr algn="ctr"/>
            <a:r>
              <a:rPr lang="es-ES" sz="2000" b="1" dirty="0">
                <a:latin typeface="Calibri" pitchFamily="34" charset="0"/>
                <a:cs typeface="Calibri" pitchFamily="34" charset="0"/>
              </a:rPr>
              <a:t>1</a:t>
            </a:r>
            <a:r>
              <a:rPr lang="es-ES" sz="2000" b="1" baseline="30000" dirty="0">
                <a:latin typeface="Calibri" pitchFamily="34" charset="0"/>
                <a:cs typeface="Calibri" pitchFamily="34" charset="0"/>
              </a:rPr>
              <a:t>st </a:t>
            </a:r>
            <a:r>
              <a:rPr lang="es-ES" sz="2000" b="1" dirty="0">
                <a:latin typeface="Calibri" pitchFamily="34" charset="0"/>
                <a:cs typeface="Calibri" pitchFamily="34" charset="0"/>
              </a:rPr>
              <a:t> CONDITIONAL</a:t>
            </a:r>
          </a:p>
          <a:p>
            <a:pPr algn="ctr"/>
            <a:r>
              <a:rPr lang="es-ES" b="1" dirty="0" err="1">
                <a:latin typeface="Calibri" pitchFamily="34" charset="0"/>
                <a:cs typeface="Calibri" pitchFamily="34" charset="0"/>
              </a:rPr>
              <a:t>for</a:t>
            </a:r>
            <a:r>
              <a:rPr lang="es-ES" b="1" dirty="0">
                <a:latin typeface="Calibri" pitchFamily="34" charset="0"/>
                <a:cs typeface="Calibri" pitchFamily="34" charset="0"/>
              </a:rPr>
              <a:t> real </a:t>
            </a:r>
            <a:r>
              <a:rPr lang="es-ES" b="1" dirty="0" err="1">
                <a:latin typeface="Calibri" pitchFamily="34" charset="0"/>
                <a:cs typeface="Calibri" pitchFamily="34" charset="0"/>
              </a:rPr>
              <a:t>conditions</a:t>
            </a:r>
            <a:endParaRPr lang="es-ES" b="1" dirty="0">
              <a:latin typeface="Calibri" pitchFamily="34" charset="0"/>
              <a:cs typeface="Calibri" pitchFamily="34" charset="0"/>
            </a:endParaRPr>
          </a:p>
        </p:txBody>
      </p:sp>
    </p:spTree>
    <p:extLst>
      <p:ext uri="{BB962C8B-B14F-4D97-AF65-F5344CB8AC3E}">
        <p14:creationId xmlns:p14="http://schemas.microsoft.com/office/powerpoint/2010/main" val="19651589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 name="Group 21"/>
          <p:cNvGrpSpPr/>
          <p:nvPr/>
        </p:nvGrpSpPr>
        <p:grpSpPr>
          <a:xfrm>
            <a:off x="179512" y="2708920"/>
            <a:ext cx="3797796" cy="1345712"/>
            <a:chOff x="179512" y="2775388"/>
            <a:chExt cx="3797796" cy="1345712"/>
          </a:xfrm>
        </p:grpSpPr>
        <p:sp>
          <p:nvSpPr>
            <p:cNvPr id="23" name="Chamada rectangular arredondada 24"/>
            <p:cNvSpPr/>
            <p:nvPr/>
          </p:nvSpPr>
          <p:spPr bwMode="auto">
            <a:xfrm rot="290866">
              <a:off x="179512" y="2775388"/>
              <a:ext cx="3714218" cy="1293183"/>
            </a:xfrm>
            <a:prstGeom prst="wedgeRoundRectCallout">
              <a:avLst>
                <a:gd name="adj1" fmla="val -29524"/>
                <a:gd name="adj2" fmla="val 129882"/>
                <a:gd name="adj3" fmla="val 16667"/>
              </a:avLst>
            </a:prstGeom>
            <a:solidFill>
              <a:schemeClr val="tx1">
                <a:lumMod val="60000"/>
                <a:lumOff val="40000"/>
                <a:alpha val="72941"/>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t-PT"/>
            </a:p>
          </p:txBody>
        </p:sp>
        <p:sp>
          <p:nvSpPr>
            <p:cNvPr id="24" name="Chamada rectangular arredondada 25"/>
            <p:cNvSpPr/>
            <p:nvPr/>
          </p:nvSpPr>
          <p:spPr bwMode="auto">
            <a:xfrm>
              <a:off x="263090" y="2827917"/>
              <a:ext cx="3714218" cy="1293183"/>
            </a:xfrm>
            <a:prstGeom prst="wedgeRoundRectCallout">
              <a:avLst>
                <a:gd name="adj1" fmla="val -31713"/>
                <a:gd name="adj2" fmla="val 120661"/>
                <a:gd name="adj3" fmla="val 16667"/>
              </a:avLst>
            </a:prstGeom>
            <a:solidFill>
              <a:schemeClr val="accent5">
                <a:lumMod val="20000"/>
                <a:lumOff val="80000"/>
                <a:alpha val="72941"/>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t-PT"/>
            </a:p>
          </p:txBody>
        </p:sp>
      </p:grpSp>
      <p:grpSp>
        <p:nvGrpSpPr>
          <p:cNvPr id="25" name="Group 24"/>
          <p:cNvGrpSpPr/>
          <p:nvPr/>
        </p:nvGrpSpPr>
        <p:grpSpPr>
          <a:xfrm>
            <a:off x="4327763" y="2749123"/>
            <a:ext cx="4688423" cy="1345712"/>
            <a:chOff x="4327763" y="2749123"/>
            <a:chExt cx="4688423" cy="1345712"/>
          </a:xfrm>
        </p:grpSpPr>
        <p:sp>
          <p:nvSpPr>
            <p:cNvPr id="26" name="Chamada rectangular arredondada 24"/>
            <p:cNvSpPr/>
            <p:nvPr/>
          </p:nvSpPr>
          <p:spPr bwMode="auto">
            <a:xfrm rot="290866">
              <a:off x="4327763" y="2749123"/>
              <a:ext cx="4585245" cy="1293183"/>
            </a:xfrm>
            <a:prstGeom prst="wedgeRoundRectCallout">
              <a:avLst>
                <a:gd name="adj1" fmla="val -29524"/>
                <a:gd name="adj2" fmla="val 129882"/>
                <a:gd name="adj3" fmla="val 16667"/>
              </a:avLst>
            </a:prstGeom>
            <a:solidFill>
              <a:schemeClr val="tx1">
                <a:lumMod val="60000"/>
                <a:lumOff val="40000"/>
                <a:alpha val="72941"/>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t-PT"/>
            </a:p>
          </p:txBody>
        </p:sp>
        <p:sp>
          <p:nvSpPr>
            <p:cNvPr id="27" name="Chamada rectangular arredondada 25"/>
            <p:cNvSpPr/>
            <p:nvPr/>
          </p:nvSpPr>
          <p:spPr bwMode="auto">
            <a:xfrm>
              <a:off x="4430941" y="2801652"/>
              <a:ext cx="4585245" cy="1293183"/>
            </a:xfrm>
            <a:prstGeom prst="wedgeRoundRectCallout">
              <a:avLst>
                <a:gd name="adj1" fmla="val -31713"/>
                <a:gd name="adj2" fmla="val 120661"/>
                <a:gd name="adj3" fmla="val 16667"/>
              </a:avLst>
            </a:prstGeom>
            <a:solidFill>
              <a:schemeClr val="accent5">
                <a:lumMod val="20000"/>
                <a:lumOff val="80000"/>
                <a:alpha val="72941"/>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t-PT"/>
            </a:p>
          </p:txBody>
        </p:sp>
      </p:grpSp>
      <p:grpSp>
        <p:nvGrpSpPr>
          <p:cNvPr id="12" name="Group 12"/>
          <p:cNvGrpSpPr>
            <a:grpSpLocks/>
          </p:cNvGrpSpPr>
          <p:nvPr/>
        </p:nvGrpSpPr>
        <p:grpSpPr bwMode="auto">
          <a:xfrm>
            <a:off x="0" y="620688"/>
            <a:ext cx="8785225" cy="1080120"/>
            <a:chOff x="-212291" y="17014"/>
            <a:chExt cx="9730601" cy="2195969"/>
          </a:xfrm>
        </p:grpSpPr>
        <p:sp>
          <p:nvSpPr>
            <p:cNvPr id="13" name="Paralelogramo 12"/>
            <p:cNvSpPr/>
            <p:nvPr/>
          </p:nvSpPr>
          <p:spPr>
            <a:xfrm rot="21243749">
              <a:off x="-212291" y="17014"/>
              <a:ext cx="9730601" cy="2195969"/>
            </a:xfrm>
            <a:prstGeom prst="parallelogram">
              <a:avLst/>
            </a:prstGeom>
            <a:solidFill>
              <a:schemeClr val="bg1">
                <a:lumMod val="50000"/>
                <a:alpha val="1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pt-PT"/>
            </a:p>
          </p:txBody>
        </p:sp>
        <p:sp>
          <p:nvSpPr>
            <p:cNvPr id="14" name="Paralelogramo 13"/>
            <p:cNvSpPr/>
            <p:nvPr/>
          </p:nvSpPr>
          <p:spPr>
            <a:xfrm rot="21099640">
              <a:off x="213225" y="285572"/>
              <a:ext cx="8847919" cy="1799526"/>
            </a:xfrm>
            <a:prstGeom prst="parallelogram">
              <a:avLst/>
            </a:prstGeom>
            <a:solidFill>
              <a:srgbClr val="FFFFFF">
                <a:alpha val="5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pt-PT"/>
            </a:p>
          </p:txBody>
        </p:sp>
      </p:grpSp>
      <p:sp>
        <p:nvSpPr>
          <p:cNvPr id="4" name="Textplatzhalter 2"/>
          <p:cNvSpPr txBox="1">
            <a:spLocks/>
          </p:cNvSpPr>
          <p:nvPr/>
        </p:nvSpPr>
        <p:spPr>
          <a:xfrm>
            <a:off x="322263" y="2761449"/>
            <a:ext cx="3816350" cy="1095345"/>
          </a:xfrm>
          <a:prstGeom prst="rect">
            <a:avLst/>
          </a:prstGeom>
        </p:spPr>
        <p:txBody>
          <a:bodyPr anchor="b">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150000"/>
              </a:lnSpc>
              <a:buFont typeface="Arial" charset="0"/>
              <a:buNone/>
              <a:defRPr/>
            </a:pPr>
            <a:r>
              <a:rPr lang="de-DE" sz="2000" dirty="0" smtClean="0">
                <a:solidFill>
                  <a:srgbClr val="0D0D0D"/>
                </a:solidFill>
                <a:latin typeface="Calibri" pitchFamily="34" charset="0"/>
                <a:cs typeface="Calibri" pitchFamily="34" charset="0"/>
              </a:rPr>
              <a:t>If you knew who did it...</a:t>
            </a:r>
          </a:p>
          <a:p>
            <a:pPr marL="0" indent="0">
              <a:lnSpc>
                <a:spcPct val="150000"/>
              </a:lnSpc>
              <a:buFont typeface="Arial" charset="0"/>
              <a:buNone/>
              <a:defRPr/>
            </a:pPr>
            <a:r>
              <a:rPr lang="de-DE" sz="2000" dirty="0" smtClean="0">
                <a:solidFill>
                  <a:srgbClr val="0D0D0D"/>
                </a:solidFill>
                <a:latin typeface="Calibri" pitchFamily="34" charset="0"/>
                <a:cs typeface="Calibri" pitchFamily="34" charset="0"/>
              </a:rPr>
              <a:t>If you saw a villain</a:t>
            </a:r>
            <a:r>
              <a:rPr lang="de-DE" sz="2000" dirty="0" smtClean="0">
                <a:solidFill>
                  <a:srgbClr val="0D0D0D"/>
                </a:solidFill>
                <a:latin typeface="Calibri" pitchFamily="34" charset="0"/>
                <a:cs typeface="Calibri" pitchFamily="34" charset="0"/>
              </a:rPr>
              <a:t>…</a:t>
            </a:r>
            <a:endParaRPr lang="de-DE" sz="2000" dirty="0" smtClean="0">
              <a:solidFill>
                <a:srgbClr val="0D0D0D"/>
              </a:solidFill>
              <a:latin typeface="Calibri" pitchFamily="34" charset="0"/>
              <a:cs typeface="Calibri" pitchFamily="34" charset="0"/>
            </a:endParaRPr>
          </a:p>
        </p:txBody>
      </p:sp>
      <p:sp>
        <p:nvSpPr>
          <p:cNvPr id="5" name="Textplatzhalter 2"/>
          <p:cNvSpPr txBox="1">
            <a:spLocks/>
          </p:cNvSpPr>
          <p:nvPr/>
        </p:nvSpPr>
        <p:spPr>
          <a:xfrm>
            <a:off x="4126349" y="2907860"/>
            <a:ext cx="4862679" cy="1080765"/>
          </a:xfrm>
          <a:prstGeom prst="rect">
            <a:avLst/>
          </a:prstGeom>
        </p:spPr>
        <p:txBody>
          <a:bodyPr anchor="b">
            <a:normAutofit/>
          </a:bodyPr>
          <a:lstStyle/>
          <a:p>
            <a:pPr algn="r">
              <a:lnSpc>
                <a:spcPct val="80000"/>
              </a:lnSpc>
              <a:spcBef>
                <a:spcPct val="20000"/>
              </a:spcBef>
              <a:buFont typeface="Arial" charset="0"/>
              <a:buNone/>
              <a:defRPr/>
            </a:pPr>
            <a:r>
              <a:rPr lang="de-DE" sz="2000" dirty="0">
                <a:solidFill>
                  <a:srgbClr val="632523"/>
                </a:solidFill>
                <a:latin typeface="Calibri" pitchFamily="34" charset="0"/>
                <a:cs typeface="Calibri" pitchFamily="34" charset="0"/>
              </a:rPr>
              <a:t>    </a:t>
            </a:r>
            <a:r>
              <a:rPr lang="de-DE" sz="2000" dirty="0">
                <a:solidFill>
                  <a:srgbClr val="000000"/>
                </a:solidFill>
                <a:latin typeface="Calibri" pitchFamily="34" charset="0"/>
                <a:cs typeface="Calibri" pitchFamily="34" charset="0"/>
              </a:rPr>
              <a:t> …you ___________ (tell) </a:t>
            </a:r>
            <a:r>
              <a:rPr lang="de-DE" sz="2000" dirty="0" smtClean="0">
                <a:solidFill>
                  <a:srgbClr val="000000"/>
                </a:solidFill>
                <a:latin typeface="Calibri" pitchFamily="34" charset="0"/>
                <a:cs typeface="Calibri" pitchFamily="34" charset="0"/>
              </a:rPr>
              <a:t>Sherlock </a:t>
            </a:r>
            <a:r>
              <a:rPr lang="de-DE" sz="2000" dirty="0">
                <a:solidFill>
                  <a:srgbClr val="000000"/>
                </a:solidFill>
                <a:latin typeface="Calibri" pitchFamily="34" charset="0"/>
                <a:cs typeface="Calibri" pitchFamily="34" charset="0"/>
              </a:rPr>
              <a:t>Holmes.</a:t>
            </a:r>
          </a:p>
          <a:p>
            <a:pPr algn="r">
              <a:lnSpc>
                <a:spcPct val="80000"/>
              </a:lnSpc>
              <a:spcBef>
                <a:spcPct val="20000"/>
              </a:spcBef>
              <a:buFont typeface="Arial" charset="0"/>
              <a:buNone/>
              <a:defRPr/>
            </a:pPr>
            <a:endParaRPr lang="de-DE" sz="2000" dirty="0">
              <a:solidFill>
                <a:srgbClr val="000000"/>
              </a:solidFill>
              <a:latin typeface="Calibri" pitchFamily="34" charset="0"/>
              <a:cs typeface="Calibri" pitchFamily="34" charset="0"/>
            </a:endParaRPr>
          </a:p>
          <a:p>
            <a:pPr algn="r">
              <a:lnSpc>
                <a:spcPct val="80000"/>
              </a:lnSpc>
              <a:spcBef>
                <a:spcPct val="20000"/>
              </a:spcBef>
              <a:buFont typeface="Arial" charset="0"/>
              <a:buNone/>
              <a:defRPr/>
            </a:pPr>
            <a:r>
              <a:rPr lang="de-DE" sz="2000" dirty="0">
                <a:solidFill>
                  <a:srgbClr val="000000"/>
                </a:solidFill>
                <a:latin typeface="Calibri" pitchFamily="34" charset="0"/>
                <a:cs typeface="Calibri" pitchFamily="34" charset="0"/>
              </a:rPr>
              <a:t>    … you __________ (</a:t>
            </a:r>
            <a:r>
              <a:rPr lang="de-DE" sz="2000" dirty="0" smtClean="0">
                <a:solidFill>
                  <a:srgbClr val="000000"/>
                </a:solidFill>
                <a:latin typeface="Calibri" pitchFamily="34" charset="0"/>
                <a:cs typeface="Calibri" pitchFamily="34" charset="0"/>
              </a:rPr>
              <a:t>need) help</a:t>
            </a:r>
            <a:r>
              <a:rPr lang="de-DE" sz="2000" dirty="0">
                <a:solidFill>
                  <a:srgbClr val="000000"/>
                </a:solidFill>
                <a:latin typeface="Calibri" pitchFamily="34" charset="0"/>
                <a:cs typeface="Calibri" pitchFamily="34" charset="0"/>
              </a:rPr>
              <a:t>.</a:t>
            </a:r>
            <a:r>
              <a:rPr lang="de-DE" sz="2000" dirty="0">
                <a:solidFill>
                  <a:srgbClr val="4F6228"/>
                </a:solidFill>
                <a:latin typeface="Calibri" pitchFamily="34" charset="0"/>
                <a:cs typeface="Calibri" pitchFamily="34" charset="0"/>
              </a:rPr>
              <a:t> </a:t>
            </a:r>
          </a:p>
        </p:txBody>
      </p:sp>
      <p:sp>
        <p:nvSpPr>
          <p:cNvPr id="7" name="Text Box 7"/>
          <p:cNvSpPr txBox="1">
            <a:spLocks noChangeArrowheads="1"/>
          </p:cNvSpPr>
          <p:nvPr/>
        </p:nvSpPr>
        <p:spPr bwMode="auto">
          <a:xfrm>
            <a:off x="5219700" y="2991415"/>
            <a:ext cx="115173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r>
              <a:rPr lang="de-DE" sz="2000" dirty="0">
                <a:solidFill>
                  <a:srgbClr val="CC00CC"/>
                </a:solidFill>
                <a:latin typeface="Calibri" pitchFamily="34" charset="0"/>
                <a:cs typeface="Calibri" pitchFamily="34" charset="0"/>
              </a:rPr>
              <a:t>could tell</a:t>
            </a:r>
          </a:p>
        </p:txBody>
      </p:sp>
      <p:sp>
        <p:nvSpPr>
          <p:cNvPr id="8" name="Text Box 8"/>
          <p:cNvSpPr txBox="1">
            <a:spLocks noChangeArrowheads="1"/>
          </p:cNvSpPr>
          <p:nvPr/>
        </p:nvSpPr>
        <p:spPr bwMode="auto">
          <a:xfrm>
            <a:off x="6335761" y="3589137"/>
            <a:ext cx="154860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r>
              <a:rPr lang="de-DE" sz="2000" dirty="0">
                <a:solidFill>
                  <a:srgbClr val="CC00CC"/>
                </a:solidFill>
                <a:latin typeface="Calibri" pitchFamily="34" charset="0"/>
                <a:cs typeface="Calibri" pitchFamily="34" charset="0"/>
              </a:rPr>
              <a:t>might need</a:t>
            </a:r>
          </a:p>
        </p:txBody>
      </p:sp>
      <p:sp>
        <p:nvSpPr>
          <p:cNvPr id="11" name="Rectangle 10"/>
          <p:cNvSpPr/>
          <p:nvPr/>
        </p:nvSpPr>
        <p:spPr>
          <a:xfrm>
            <a:off x="2051050" y="836712"/>
            <a:ext cx="4572000" cy="677108"/>
          </a:xfrm>
          <a:prstGeom prst="rect">
            <a:avLst/>
          </a:prstGeom>
        </p:spPr>
        <p:txBody>
          <a:bodyPr>
            <a:spAutoFit/>
          </a:bodyPr>
          <a:lstStyle/>
          <a:p>
            <a:pPr algn="ctr"/>
            <a:r>
              <a:rPr lang="es-ES" sz="2000" b="1" dirty="0">
                <a:latin typeface="Calibri" pitchFamily="34" charset="0"/>
                <a:cs typeface="Calibri" pitchFamily="34" charset="0"/>
              </a:rPr>
              <a:t>2</a:t>
            </a:r>
            <a:r>
              <a:rPr lang="es-ES" sz="2000" b="1" baseline="30000" dirty="0">
                <a:latin typeface="Calibri" pitchFamily="34" charset="0"/>
                <a:cs typeface="Calibri" pitchFamily="34" charset="0"/>
              </a:rPr>
              <a:t>nd</a:t>
            </a:r>
            <a:r>
              <a:rPr lang="es-ES" sz="2000" b="1" dirty="0">
                <a:latin typeface="Calibri" pitchFamily="34" charset="0"/>
                <a:cs typeface="Calibri" pitchFamily="34" charset="0"/>
              </a:rPr>
              <a:t>  CONDITIONAL</a:t>
            </a:r>
          </a:p>
          <a:p>
            <a:pPr algn="ctr"/>
            <a:r>
              <a:rPr lang="es-ES" b="1" dirty="0" err="1">
                <a:latin typeface="Calibri" pitchFamily="34" charset="0"/>
                <a:cs typeface="Calibri" pitchFamily="34" charset="0"/>
              </a:rPr>
              <a:t>for</a:t>
            </a:r>
            <a:r>
              <a:rPr lang="es-ES" b="1" dirty="0">
                <a:latin typeface="Calibri" pitchFamily="34" charset="0"/>
                <a:cs typeface="Calibri" pitchFamily="34" charset="0"/>
              </a:rPr>
              <a:t> </a:t>
            </a:r>
            <a:r>
              <a:rPr lang="es-ES" b="1" dirty="0" err="1">
                <a:latin typeface="Calibri" pitchFamily="34" charset="0"/>
                <a:cs typeface="Calibri" pitchFamily="34" charset="0"/>
              </a:rPr>
              <a:t>unreal</a:t>
            </a:r>
            <a:r>
              <a:rPr lang="es-ES" b="1" dirty="0">
                <a:latin typeface="Calibri" pitchFamily="34" charset="0"/>
                <a:cs typeface="Calibri" pitchFamily="34" charset="0"/>
              </a:rPr>
              <a:t> </a:t>
            </a:r>
            <a:r>
              <a:rPr lang="es-ES" b="1" dirty="0" err="1">
                <a:latin typeface="Calibri" pitchFamily="34" charset="0"/>
                <a:cs typeface="Calibri" pitchFamily="34" charset="0"/>
              </a:rPr>
              <a:t>conditions</a:t>
            </a:r>
            <a:endParaRPr lang="es-ES" b="1" dirty="0">
              <a:latin typeface="Calibri" pitchFamily="34" charset="0"/>
              <a:cs typeface="Calibri" pitchFamily="34" charset="0"/>
            </a:endParaRPr>
          </a:p>
        </p:txBody>
      </p:sp>
      <p:grpSp>
        <p:nvGrpSpPr>
          <p:cNvPr id="30" name="Group 29"/>
          <p:cNvGrpSpPr/>
          <p:nvPr/>
        </p:nvGrpSpPr>
        <p:grpSpPr>
          <a:xfrm>
            <a:off x="52781" y="5038347"/>
            <a:ext cx="2037106" cy="961197"/>
            <a:chOff x="52781" y="5038347"/>
            <a:chExt cx="2037106" cy="961197"/>
          </a:xfrm>
        </p:grpSpPr>
        <p:grpSp>
          <p:nvGrpSpPr>
            <p:cNvPr id="15" name="Group 14"/>
            <p:cNvGrpSpPr/>
            <p:nvPr/>
          </p:nvGrpSpPr>
          <p:grpSpPr>
            <a:xfrm>
              <a:off x="52781" y="5038347"/>
              <a:ext cx="2037106" cy="961197"/>
              <a:chOff x="4063664" y="5201891"/>
              <a:chExt cx="3883881" cy="961197"/>
            </a:xfrm>
          </p:grpSpPr>
          <p:sp>
            <p:nvSpPr>
              <p:cNvPr id="16" name="Parallelogram 15"/>
              <p:cNvSpPr/>
              <p:nvPr/>
            </p:nvSpPr>
            <p:spPr>
              <a:xfrm rot="21243059">
                <a:off x="4249627" y="5300347"/>
                <a:ext cx="3697918" cy="862741"/>
              </a:xfrm>
              <a:prstGeom prst="parallelogram">
                <a:avLst/>
              </a:prstGeom>
              <a:solidFill>
                <a:schemeClr val="accent5">
                  <a:lumMod val="75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PT"/>
              </a:p>
            </p:txBody>
          </p:sp>
          <p:sp>
            <p:nvSpPr>
              <p:cNvPr id="17" name="Parallelogram 16"/>
              <p:cNvSpPr/>
              <p:nvPr/>
            </p:nvSpPr>
            <p:spPr>
              <a:xfrm rot="21024578">
                <a:off x="4063664" y="5201891"/>
                <a:ext cx="3819762" cy="897722"/>
              </a:xfrm>
              <a:prstGeom prst="parallelogram">
                <a:avLst/>
              </a:prstGeom>
              <a:solidFill>
                <a:srgbClr val="FFFF66">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PT"/>
              </a:p>
            </p:txBody>
          </p:sp>
        </p:grpSp>
        <p:sp>
          <p:nvSpPr>
            <p:cNvPr id="28" name="Text Box 13"/>
            <p:cNvSpPr txBox="1">
              <a:spLocks noChangeArrowheads="1"/>
            </p:cNvSpPr>
            <p:nvPr/>
          </p:nvSpPr>
          <p:spPr bwMode="auto">
            <a:xfrm>
              <a:off x="342862" y="5067177"/>
              <a:ext cx="1693759" cy="800219"/>
            </a:xfrm>
            <a:prstGeom prst="rect">
              <a:avLst/>
            </a:prstGeom>
            <a:noFill/>
            <a:ln w="9525">
              <a:noFill/>
              <a:miter lim="800000"/>
              <a:headEnd/>
              <a:tailEnd/>
            </a:ln>
            <a:effectLst/>
          </p:spPr>
          <p:txBody>
            <a:bodyPr wrap="square">
              <a:spAutoFit/>
            </a:bodyPr>
            <a:lstStyle/>
            <a:p>
              <a:pPr>
                <a:defRPr/>
              </a:pPr>
              <a:r>
                <a:rPr lang="de-DE" sz="2800" b="1" dirty="0">
                  <a:solidFill>
                    <a:srgbClr val="CC00CC"/>
                  </a:solidFill>
                  <a:latin typeface="Calibri" pitchFamily="34" charset="0"/>
                  <a:cs typeface="Calibri" pitchFamily="34" charset="0"/>
                </a:rPr>
                <a:t>if clause: </a:t>
              </a:r>
            </a:p>
            <a:p>
              <a:pPr>
                <a:defRPr/>
              </a:pPr>
              <a:r>
                <a:rPr lang="de-DE" b="1" dirty="0">
                  <a:latin typeface="Calibri" pitchFamily="34" charset="0"/>
                  <a:cs typeface="Calibri" pitchFamily="34" charset="0"/>
                </a:rPr>
                <a:t>simple </a:t>
              </a:r>
              <a:r>
                <a:rPr lang="de-DE" b="1" dirty="0" smtClean="0">
                  <a:latin typeface="Calibri" pitchFamily="34" charset="0"/>
                  <a:cs typeface="Calibri" pitchFamily="34" charset="0"/>
                </a:rPr>
                <a:t>past</a:t>
              </a:r>
              <a:endParaRPr lang="de-DE" b="1" dirty="0">
                <a:latin typeface="Calibri" pitchFamily="34" charset="0"/>
                <a:cs typeface="Calibri" pitchFamily="34" charset="0"/>
              </a:endParaRPr>
            </a:p>
          </p:txBody>
        </p:sp>
      </p:grpSp>
      <p:grpSp>
        <p:nvGrpSpPr>
          <p:cNvPr id="31" name="Group 30"/>
          <p:cNvGrpSpPr/>
          <p:nvPr/>
        </p:nvGrpSpPr>
        <p:grpSpPr>
          <a:xfrm>
            <a:off x="3960163" y="5144740"/>
            <a:ext cx="4180744" cy="961197"/>
            <a:chOff x="3960163" y="5144740"/>
            <a:chExt cx="4180744" cy="961197"/>
          </a:xfrm>
        </p:grpSpPr>
        <p:grpSp>
          <p:nvGrpSpPr>
            <p:cNvPr id="18" name="Group 17"/>
            <p:cNvGrpSpPr/>
            <p:nvPr/>
          </p:nvGrpSpPr>
          <p:grpSpPr>
            <a:xfrm>
              <a:off x="3960163" y="5144740"/>
              <a:ext cx="4180744" cy="961197"/>
              <a:chOff x="4063664" y="5201891"/>
              <a:chExt cx="3883881" cy="961197"/>
            </a:xfrm>
          </p:grpSpPr>
          <p:sp>
            <p:nvSpPr>
              <p:cNvPr id="19" name="Parallelogram 18"/>
              <p:cNvSpPr/>
              <p:nvPr/>
            </p:nvSpPr>
            <p:spPr>
              <a:xfrm rot="21243059">
                <a:off x="4249627" y="5300347"/>
                <a:ext cx="3697918" cy="862741"/>
              </a:xfrm>
              <a:prstGeom prst="parallelogram">
                <a:avLst/>
              </a:prstGeom>
              <a:solidFill>
                <a:schemeClr val="accent5">
                  <a:lumMod val="75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PT"/>
              </a:p>
            </p:txBody>
          </p:sp>
          <p:sp>
            <p:nvSpPr>
              <p:cNvPr id="20" name="Parallelogram 19"/>
              <p:cNvSpPr/>
              <p:nvPr/>
            </p:nvSpPr>
            <p:spPr>
              <a:xfrm rot="21024578">
                <a:off x="4063664" y="5201891"/>
                <a:ext cx="3819762" cy="897722"/>
              </a:xfrm>
              <a:prstGeom prst="parallelogram">
                <a:avLst/>
              </a:prstGeom>
              <a:solidFill>
                <a:srgbClr val="FFFF66">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PT"/>
              </a:p>
            </p:txBody>
          </p:sp>
        </p:grpSp>
        <p:sp>
          <p:nvSpPr>
            <p:cNvPr id="29" name="Text Box 14"/>
            <p:cNvSpPr txBox="1">
              <a:spLocks noChangeArrowheads="1"/>
            </p:cNvSpPr>
            <p:nvPr/>
          </p:nvSpPr>
          <p:spPr bwMode="auto">
            <a:xfrm>
              <a:off x="4281321" y="5273527"/>
              <a:ext cx="3441424" cy="800219"/>
            </a:xfrm>
            <a:prstGeom prst="rect">
              <a:avLst/>
            </a:prstGeom>
            <a:noFill/>
            <a:ln w="9525">
              <a:noFill/>
              <a:miter lim="800000"/>
              <a:headEnd/>
              <a:tailEnd/>
            </a:ln>
            <a:effectLst/>
          </p:spPr>
          <p:txBody>
            <a:bodyPr wrap="square">
              <a:spAutoFit/>
            </a:bodyPr>
            <a:lstStyle/>
            <a:p>
              <a:pPr>
                <a:defRPr/>
              </a:pPr>
              <a:r>
                <a:rPr lang="de-DE" sz="2800" b="1" dirty="0">
                  <a:solidFill>
                    <a:srgbClr val="CC00CC"/>
                  </a:solidFill>
                  <a:latin typeface="Calibri" pitchFamily="34" charset="0"/>
                  <a:cs typeface="Calibri" pitchFamily="34" charset="0"/>
                </a:rPr>
                <a:t>main clause: </a:t>
              </a:r>
            </a:p>
            <a:p>
              <a:pPr>
                <a:defRPr/>
              </a:pPr>
              <a:r>
                <a:rPr lang="de-DE" b="1" dirty="0" smtClean="0">
                  <a:latin typeface="Calibri" pitchFamily="34" charset="0"/>
                  <a:cs typeface="Calibri" pitchFamily="34" charset="0"/>
                </a:rPr>
                <a:t>could </a:t>
              </a:r>
              <a:r>
                <a:rPr lang="de-DE" b="1" dirty="0">
                  <a:latin typeface="Calibri" pitchFamily="34" charset="0"/>
                  <a:cs typeface="Calibri" pitchFamily="34" charset="0"/>
                </a:rPr>
                <a:t>/ </a:t>
              </a:r>
              <a:r>
                <a:rPr lang="de-DE" b="1" dirty="0" smtClean="0">
                  <a:latin typeface="Calibri" pitchFamily="34" charset="0"/>
                  <a:cs typeface="Calibri" pitchFamily="34" charset="0"/>
                </a:rPr>
                <a:t>might </a:t>
              </a:r>
              <a:r>
                <a:rPr lang="de-DE" b="1" dirty="0">
                  <a:latin typeface="Calibri" pitchFamily="34" charset="0"/>
                  <a:cs typeface="Calibri" pitchFamily="34" charset="0"/>
                </a:rPr>
                <a:t>/ </a:t>
              </a:r>
              <a:r>
                <a:rPr lang="de-DE" b="1" dirty="0" smtClean="0">
                  <a:latin typeface="Calibri" pitchFamily="34" charset="0"/>
                  <a:cs typeface="Calibri" pitchFamily="34" charset="0"/>
                </a:rPr>
                <a:t>would + </a:t>
              </a:r>
              <a:r>
                <a:rPr lang="de-DE" b="1" dirty="0">
                  <a:latin typeface="Calibri" pitchFamily="34" charset="0"/>
                  <a:cs typeface="Calibri" pitchFamily="34" charset="0"/>
                </a:rPr>
                <a:t>infinitive</a:t>
              </a:r>
            </a:p>
          </p:txBody>
        </p:sp>
      </p:grpSp>
    </p:spTree>
    <p:extLst>
      <p:ext uri="{BB962C8B-B14F-4D97-AF65-F5344CB8AC3E}">
        <p14:creationId xmlns:p14="http://schemas.microsoft.com/office/powerpoint/2010/main" val="20208383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5" name="Group 24"/>
          <p:cNvGrpSpPr/>
          <p:nvPr/>
        </p:nvGrpSpPr>
        <p:grpSpPr>
          <a:xfrm>
            <a:off x="4531848" y="2749123"/>
            <a:ext cx="4484338" cy="1345712"/>
            <a:chOff x="4327763" y="2749123"/>
            <a:chExt cx="4688423" cy="1345712"/>
          </a:xfrm>
        </p:grpSpPr>
        <p:sp>
          <p:nvSpPr>
            <p:cNvPr id="26" name="Chamada rectangular arredondada 24"/>
            <p:cNvSpPr/>
            <p:nvPr/>
          </p:nvSpPr>
          <p:spPr bwMode="auto">
            <a:xfrm rot="290866">
              <a:off x="4327763" y="2749123"/>
              <a:ext cx="4585245" cy="1293183"/>
            </a:xfrm>
            <a:prstGeom prst="wedgeRoundRectCallout">
              <a:avLst>
                <a:gd name="adj1" fmla="val -29524"/>
                <a:gd name="adj2" fmla="val 129882"/>
                <a:gd name="adj3" fmla="val 16667"/>
              </a:avLst>
            </a:prstGeom>
            <a:solidFill>
              <a:schemeClr val="tx1">
                <a:lumMod val="60000"/>
                <a:lumOff val="40000"/>
                <a:alpha val="72941"/>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t-PT"/>
            </a:p>
          </p:txBody>
        </p:sp>
        <p:sp>
          <p:nvSpPr>
            <p:cNvPr id="27" name="Chamada rectangular arredondada 25"/>
            <p:cNvSpPr/>
            <p:nvPr/>
          </p:nvSpPr>
          <p:spPr bwMode="auto">
            <a:xfrm>
              <a:off x="4430941" y="2801652"/>
              <a:ext cx="4585245" cy="1293183"/>
            </a:xfrm>
            <a:prstGeom prst="wedgeRoundRectCallout">
              <a:avLst>
                <a:gd name="adj1" fmla="val -31713"/>
                <a:gd name="adj2" fmla="val 120661"/>
                <a:gd name="adj3" fmla="val 16667"/>
              </a:avLst>
            </a:prstGeom>
            <a:solidFill>
              <a:schemeClr val="accent5">
                <a:lumMod val="20000"/>
                <a:lumOff val="80000"/>
                <a:alpha val="72941"/>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t-PT"/>
            </a:p>
          </p:txBody>
        </p:sp>
      </p:grpSp>
      <p:grpSp>
        <p:nvGrpSpPr>
          <p:cNvPr id="22" name="Group 21"/>
          <p:cNvGrpSpPr/>
          <p:nvPr/>
        </p:nvGrpSpPr>
        <p:grpSpPr>
          <a:xfrm>
            <a:off x="179512" y="2708920"/>
            <a:ext cx="4110068" cy="1345712"/>
            <a:chOff x="179512" y="2775388"/>
            <a:chExt cx="3797796" cy="1345712"/>
          </a:xfrm>
        </p:grpSpPr>
        <p:sp>
          <p:nvSpPr>
            <p:cNvPr id="23" name="Chamada rectangular arredondada 24"/>
            <p:cNvSpPr/>
            <p:nvPr/>
          </p:nvSpPr>
          <p:spPr bwMode="auto">
            <a:xfrm rot="290866">
              <a:off x="179512" y="2775388"/>
              <a:ext cx="3714218" cy="1293183"/>
            </a:xfrm>
            <a:prstGeom prst="wedgeRoundRectCallout">
              <a:avLst>
                <a:gd name="adj1" fmla="val -29524"/>
                <a:gd name="adj2" fmla="val 129882"/>
                <a:gd name="adj3" fmla="val 16667"/>
              </a:avLst>
            </a:prstGeom>
            <a:solidFill>
              <a:schemeClr val="tx1">
                <a:lumMod val="60000"/>
                <a:lumOff val="40000"/>
                <a:alpha val="72941"/>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t-PT"/>
            </a:p>
          </p:txBody>
        </p:sp>
        <p:sp>
          <p:nvSpPr>
            <p:cNvPr id="24" name="Chamada rectangular arredondada 25"/>
            <p:cNvSpPr/>
            <p:nvPr/>
          </p:nvSpPr>
          <p:spPr bwMode="auto">
            <a:xfrm>
              <a:off x="263090" y="2827917"/>
              <a:ext cx="3714218" cy="1293183"/>
            </a:xfrm>
            <a:prstGeom prst="wedgeRoundRectCallout">
              <a:avLst>
                <a:gd name="adj1" fmla="val -31713"/>
                <a:gd name="adj2" fmla="val 120661"/>
                <a:gd name="adj3" fmla="val 16667"/>
              </a:avLst>
            </a:prstGeom>
            <a:solidFill>
              <a:schemeClr val="accent5">
                <a:lumMod val="20000"/>
                <a:lumOff val="80000"/>
                <a:alpha val="72941"/>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t-PT"/>
            </a:p>
          </p:txBody>
        </p:sp>
      </p:grpSp>
      <p:grpSp>
        <p:nvGrpSpPr>
          <p:cNvPr id="12" name="Group 12"/>
          <p:cNvGrpSpPr>
            <a:grpSpLocks/>
          </p:cNvGrpSpPr>
          <p:nvPr/>
        </p:nvGrpSpPr>
        <p:grpSpPr bwMode="auto">
          <a:xfrm>
            <a:off x="0" y="620688"/>
            <a:ext cx="8785225" cy="1008112"/>
            <a:chOff x="-212291" y="17014"/>
            <a:chExt cx="9730601" cy="2195969"/>
          </a:xfrm>
        </p:grpSpPr>
        <p:sp>
          <p:nvSpPr>
            <p:cNvPr id="13" name="Paralelogramo 12"/>
            <p:cNvSpPr/>
            <p:nvPr/>
          </p:nvSpPr>
          <p:spPr>
            <a:xfrm rot="21243749">
              <a:off x="-212291" y="17014"/>
              <a:ext cx="9730601" cy="2195969"/>
            </a:xfrm>
            <a:prstGeom prst="parallelogram">
              <a:avLst/>
            </a:prstGeom>
            <a:solidFill>
              <a:schemeClr val="bg1">
                <a:lumMod val="50000"/>
                <a:alpha val="1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pt-PT"/>
            </a:p>
          </p:txBody>
        </p:sp>
        <p:sp>
          <p:nvSpPr>
            <p:cNvPr id="14" name="Paralelogramo 13"/>
            <p:cNvSpPr/>
            <p:nvPr/>
          </p:nvSpPr>
          <p:spPr>
            <a:xfrm rot="21099640">
              <a:off x="213225" y="285572"/>
              <a:ext cx="8847919" cy="1799526"/>
            </a:xfrm>
            <a:prstGeom prst="parallelogram">
              <a:avLst/>
            </a:prstGeom>
            <a:solidFill>
              <a:srgbClr val="FFFFFF">
                <a:alpha val="5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pt-PT"/>
            </a:p>
          </p:txBody>
        </p:sp>
      </p:grpSp>
      <p:sp>
        <p:nvSpPr>
          <p:cNvPr id="4" name="Textplatzhalter 2"/>
          <p:cNvSpPr txBox="1">
            <a:spLocks/>
          </p:cNvSpPr>
          <p:nvPr/>
        </p:nvSpPr>
        <p:spPr>
          <a:xfrm>
            <a:off x="270766" y="2780928"/>
            <a:ext cx="4018814" cy="1095345"/>
          </a:xfrm>
          <a:prstGeom prst="rect">
            <a:avLst/>
          </a:prstGeom>
        </p:spPr>
        <p:txBody>
          <a:bodyPr anchor="b"/>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80000"/>
              </a:lnSpc>
              <a:buFont typeface="Arial" charset="0"/>
              <a:buNone/>
            </a:pPr>
            <a:r>
              <a:rPr lang="de-DE" sz="1800" dirty="0" smtClean="0">
                <a:solidFill>
                  <a:srgbClr val="0D0D0D"/>
                </a:solidFill>
                <a:latin typeface="Calibri" pitchFamily="34" charset="0"/>
                <a:cs typeface="Calibri" pitchFamily="34" charset="0"/>
              </a:rPr>
              <a:t>If you had seen the writer of the letters…</a:t>
            </a:r>
          </a:p>
          <a:p>
            <a:pPr marL="0" indent="0">
              <a:lnSpc>
                <a:spcPct val="80000"/>
              </a:lnSpc>
              <a:buFont typeface="Arial" charset="0"/>
              <a:buNone/>
            </a:pPr>
            <a:endParaRPr lang="de-DE" sz="1800" dirty="0" smtClean="0">
              <a:solidFill>
                <a:srgbClr val="0D0D0D"/>
              </a:solidFill>
              <a:latin typeface="Calibri" pitchFamily="34" charset="0"/>
              <a:cs typeface="Calibri" pitchFamily="34" charset="0"/>
            </a:endParaRPr>
          </a:p>
          <a:p>
            <a:pPr marL="0" indent="0">
              <a:lnSpc>
                <a:spcPct val="80000"/>
              </a:lnSpc>
              <a:buFont typeface="Arial" charset="0"/>
              <a:buNone/>
            </a:pPr>
            <a:r>
              <a:rPr lang="de-DE" sz="1800" dirty="0" smtClean="0">
                <a:solidFill>
                  <a:srgbClr val="0D0D0D"/>
                </a:solidFill>
                <a:latin typeface="Calibri" pitchFamily="34" charset="0"/>
                <a:cs typeface="Calibri" pitchFamily="34" charset="0"/>
              </a:rPr>
              <a:t>If </a:t>
            </a:r>
            <a:r>
              <a:rPr lang="de-DE" sz="1800" dirty="0" smtClean="0">
                <a:solidFill>
                  <a:srgbClr val="0D0D0D"/>
                </a:solidFill>
                <a:latin typeface="Calibri" pitchFamily="34" charset="0"/>
                <a:cs typeface="Calibri" pitchFamily="34" charset="0"/>
              </a:rPr>
              <a:t>he had noticed you</a:t>
            </a:r>
            <a:r>
              <a:rPr lang="de-DE" sz="1800" dirty="0" smtClean="0">
                <a:solidFill>
                  <a:srgbClr val="0D0D0D"/>
                </a:solidFill>
                <a:latin typeface="Calibri" pitchFamily="34" charset="0"/>
                <a:cs typeface="Calibri" pitchFamily="34" charset="0"/>
              </a:rPr>
              <a:t>…</a:t>
            </a:r>
            <a:endParaRPr lang="de-DE" sz="1800" dirty="0" smtClean="0">
              <a:solidFill>
                <a:srgbClr val="0D0D0D"/>
              </a:solidFill>
              <a:latin typeface="Calibri" pitchFamily="34" charset="0"/>
              <a:cs typeface="Calibri" pitchFamily="34" charset="0"/>
            </a:endParaRPr>
          </a:p>
        </p:txBody>
      </p:sp>
      <p:sp>
        <p:nvSpPr>
          <p:cNvPr id="5" name="Textplatzhalter 2"/>
          <p:cNvSpPr txBox="1">
            <a:spLocks/>
          </p:cNvSpPr>
          <p:nvPr/>
        </p:nvSpPr>
        <p:spPr>
          <a:xfrm>
            <a:off x="3687098" y="2907151"/>
            <a:ext cx="5329088" cy="1080368"/>
          </a:xfrm>
          <a:prstGeom prst="rect">
            <a:avLst/>
          </a:prstGeom>
        </p:spPr>
        <p:txBody>
          <a:bodyPr anchor="b">
            <a:normAutofit/>
          </a:bodyPr>
          <a:lstStyle/>
          <a:p>
            <a:pPr algn="r">
              <a:lnSpc>
                <a:spcPct val="80000"/>
              </a:lnSpc>
              <a:spcBef>
                <a:spcPct val="20000"/>
              </a:spcBef>
              <a:buFont typeface="Arial" charset="0"/>
              <a:buNone/>
              <a:defRPr/>
            </a:pPr>
            <a:r>
              <a:rPr lang="de-DE" dirty="0">
                <a:solidFill>
                  <a:srgbClr val="632523"/>
                </a:solidFill>
                <a:latin typeface="Calibri" pitchFamily="34" charset="0"/>
                <a:cs typeface="Calibri" pitchFamily="34" charset="0"/>
              </a:rPr>
              <a:t>     </a:t>
            </a:r>
            <a:r>
              <a:rPr lang="de-DE" dirty="0">
                <a:solidFill>
                  <a:srgbClr val="000000"/>
                </a:solidFill>
                <a:latin typeface="Calibri" pitchFamily="34" charset="0"/>
                <a:cs typeface="Calibri" pitchFamily="34" charset="0"/>
              </a:rPr>
              <a:t>…you ______________ (tell) </a:t>
            </a:r>
            <a:r>
              <a:rPr lang="de-DE" dirty="0" smtClean="0">
                <a:solidFill>
                  <a:srgbClr val="000000"/>
                </a:solidFill>
                <a:latin typeface="Calibri" pitchFamily="34" charset="0"/>
                <a:cs typeface="Calibri" pitchFamily="34" charset="0"/>
              </a:rPr>
              <a:t>Sherlock </a:t>
            </a:r>
            <a:r>
              <a:rPr lang="de-DE" dirty="0">
                <a:solidFill>
                  <a:srgbClr val="000000"/>
                </a:solidFill>
                <a:latin typeface="Calibri" pitchFamily="34" charset="0"/>
                <a:cs typeface="Calibri" pitchFamily="34" charset="0"/>
              </a:rPr>
              <a:t>Holmes.</a:t>
            </a:r>
          </a:p>
          <a:p>
            <a:pPr algn="ctr">
              <a:lnSpc>
                <a:spcPct val="80000"/>
              </a:lnSpc>
              <a:spcBef>
                <a:spcPct val="20000"/>
              </a:spcBef>
              <a:buFont typeface="Arial" charset="0"/>
              <a:buNone/>
              <a:defRPr/>
            </a:pPr>
            <a:endParaRPr lang="de-DE" dirty="0">
              <a:solidFill>
                <a:srgbClr val="000000"/>
              </a:solidFill>
              <a:latin typeface="Calibri" pitchFamily="34" charset="0"/>
              <a:cs typeface="Calibri" pitchFamily="34" charset="0"/>
            </a:endParaRPr>
          </a:p>
          <a:p>
            <a:pPr algn="r">
              <a:lnSpc>
                <a:spcPct val="80000"/>
              </a:lnSpc>
              <a:spcBef>
                <a:spcPct val="20000"/>
              </a:spcBef>
              <a:buFont typeface="Arial" charset="0"/>
              <a:buNone/>
              <a:defRPr/>
            </a:pPr>
            <a:r>
              <a:rPr lang="de-DE" dirty="0">
                <a:solidFill>
                  <a:srgbClr val="000000"/>
                </a:solidFill>
                <a:latin typeface="Calibri" pitchFamily="34" charset="0"/>
                <a:cs typeface="Calibri" pitchFamily="34" charset="0"/>
              </a:rPr>
              <a:t>    … you ______________ </a:t>
            </a:r>
            <a:r>
              <a:rPr lang="de-DE" dirty="0" smtClean="0">
                <a:solidFill>
                  <a:srgbClr val="000000"/>
                </a:solidFill>
                <a:latin typeface="Calibri" pitchFamily="34" charset="0"/>
                <a:cs typeface="Calibri" pitchFamily="34" charset="0"/>
              </a:rPr>
              <a:t>(</a:t>
            </a:r>
            <a:r>
              <a:rPr lang="de-DE" dirty="0">
                <a:solidFill>
                  <a:srgbClr val="000000"/>
                </a:solidFill>
                <a:latin typeface="Calibri" pitchFamily="34" charset="0"/>
                <a:cs typeface="Calibri" pitchFamily="34" charset="0"/>
              </a:rPr>
              <a:t>be) scared. </a:t>
            </a:r>
          </a:p>
        </p:txBody>
      </p:sp>
      <p:sp>
        <p:nvSpPr>
          <p:cNvPr id="7" name="Text Box 7"/>
          <p:cNvSpPr txBox="1">
            <a:spLocks noChangeArrowheads="1"/>
          </p:cNvSpPr>
          <p:nvPr/>
        </p:nvSpPr>
        <p:spPr bwMode="auto">
          <a:xfrm>
            <a:off x="6105372" y="3577911"/>
            <a:ext cx="18510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r>
              <a:rPr lang="de-DE" dirty="0">
                <a:solidFill>
                  <a:srgbClr val="CC00CC"/>
                </a:solidFill>
                <a:latin typeface="Calibri" pitchFamily="34" charset="0"/>
                <a:cs typeface="Calibri" pitchFamily="34" charset="0"/>
              </a:rPr>
              <a:t>would have told</a:t>
            </a:r>
          </a:p>
        </p:txBody>
      </p:sp>
      <p:sp>
        <p:nvSpPr>
          <p:cNvPr id="8" name="Text Box 8"/>
          <p:cNvSpPr txBox="1">
            <a:spLocks noChangeArrowheads="1"/>
          </p:cNvSpPr>
          <p:nvPr/>
        </p:nvSpPr>
        <p:spPr bwMode="auto">
          <a:xfrm>
            <a:off x="5134605" y="3073855"/>
            <a:ext cx="195767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r>
              <a:rPr lang="de-DE" dirty="0">
                <a:solidFill>
                  <a:srgbClr val="CC00CC"/>
                </a:solidFill>
                <a:latin typeface="Calibri" pitchFamily="34" charset="0"/>
                <a:cs typeface="Calibri" pitchFamily="34" charset="0"/>
              </a:rPr>
              <a:t>might have been</a:t>
            </a:r>
          </a:p>
        </p:txBody>
      </p:sp>
      <p:sp>
        <p:nvSpPr>
          <p:cNvPr id="11" name="Rectangle 10"/>
          <p:cNvSpPr/>
          <p:nvPr/>
        </p:nvSpPr>
        <p:spPr>
          <a:xfrm>
            <a:off x="2285939" y="764703"/>
            <a:ext cx="4572000" cy="677108"/>
          </a:xfrm>
          <a:prstGeom prst="rect">
            <a:avLst/>
          </a:prstGeom>
        </p:spPr>
        <p:txBody>
          <a:bodyPr>
            <a:spAutoFit/>
          </a:bodyPr>
          <a:lstStyle/>
          <a:p>
            <a:pPr algn="ctr"/>
            <a:r>
              <a:rPr lang="es-ES" sz="2000" b="1" dirty="0">
                <a:latin typeface="Calibri" pitchFamily="34" charset="0"/>
                <a:cs typeface="Calibri" pitchFamily="34" charset="0"/>
              </a:rPr>
              <a:t>3</a:t>
            </a:r>
            <a:r>
              <a:rPr lang="es-ES" sz="2000" b="1" baseline="30000" dirty="0">
                <a:latin typeface="Calibri" pitchFamily="34" charset="0"/>
                <a:cs typeface="Calibri" pitchFamily="34" charset="0"/>
              </a:rPr>
              <a:t>rd</a:t>
            </a:r>
            <a:r>
              <a:rPr lang="es-ES" sz="2000" b="1" dirty="0">
                <a:latin typeface="Calibri" pitchFamily="34" charset="0"/>
                <a:cs typeface="Calibri" pitchFamily="34" charset="0"/>
              </a:rPr>
              <a:t>  CONDITIONAL</a:t>
            </a:r>
          </a:p>
          <a:p>
            <a:pPr algn="ctr"/>
            <a:r>
              <a:rPr lang="es-ES" b="1" dirty="0" err="1">
                <a:latin typeface="Calibri" pitchFamily="34" charset="0"/>
                <a:cs typeface="Calibri" pitchFamily="34" charset="0"/>
              </a:rPr>
              <a:t>for</a:t>
            </a:r>
            <a:r>
              <a:rPr lang="es-ES" b="1" dirty="0">
                <a:latin typeface="Calibri" pitchFamily="34" charset="0"/>
                <a:cs typeface="Calibri" pitchFamily="34" charset="0"/>
              </a:rPr>
              <a:t> </a:t>
            </a:r>
            <a:r>
              <a:rPr lang="es-ES" b="1" dirty="0" err="1">
                <a:latin typeface="Calibri" pitchFamily="34" charset="0"/>
                <a:cs typeface="Calibri" pitchFamily="34" charset="0"/>
              </a:rPr>
              <a:t>hypothetical</a:t>
            </a:r>
            <a:r>
              <a:rPr lang="es-ES" b="1" dirty="0">
                <a:latin typeface="Calibri" pitchFamily="34" charset="0"/>
                <a:cs typeface="Calibri" pitchFamily="34" charset="0"/>
              </a:rPr>
              <a:t> </a:t>
            </a:r>
            <a:r>
              <a:rPr lang="es-ES" b="1" dirty="0" err="1">
                <a:latin typeface="Calibri" pitchFamily="34" charset="0"/>
                <a:cs typeface="Calibri" pitchFamily="34" charset="0"/>
              </a:rPr>
              <a:t>conditions</a:t>
            </a:r>
            <a:r>
              <a:rPr lang="es-ES" b="1" dirty="0">
                <a:latin typeface="Calibri" pitchFamily="34" charset="0"/>
                <a:cs typeface="Calibri" pitchFamily="34" charset="0"/>
              </a:rPr>
              <a:t> in </a:t>
            </a:r>
            <a:r>
              <a:rPr lang="es-ES" b="1" dirty="0" err="1">
                <a:latin typeface="Calibri" pitchFamily="34" charset="0"/>
                <a:cs typeface="Calibri" pitchFamily="34" charset="0"/>
              </a:rPr>
              <a:t>the</a:t>
            </a:r>
            <a:r>
              <a:rPr lang="es-ES" b="1" dirty="0">
                <a:latin typeface="Calibri" pitchFamily="34" charset="0"/>
                <a:cs typeface="Calibri" pitchFamily="34" charset="0"/>
              </a:rPr>
              <a:t> </a:t>
            </a:r>
            <a:r>
              <a:rPr lang="es-ES" b="1" dirty="0" err="1">
                <a:latin typeface="Calibri" pitchFamily="34" charset="0"/>
                <a:cs typeface="Calibri" pitchFamily="34" charset="0"/>
              </a:rPr>
              <a:t>past</a:t>
            </a:r>
            <a:endParaRPr lang="es-ES" b="1" dirty="0">
              <a:latin typeface="Calibri" pitchFamily="34" charset="0"/>
              <a:cs typeface="Calibri" pitchFamily="34" charset="0"/>
            </a:endParaRPr>
          </a:p>
        </p:txBody>
      </p:sp>
      <p:grpSp>
        <p:nvGrpSpPr>
          <p:cNvPr id="30" name="Group 29"/>
          <p:cNvGrpSpPr/>
          <p:nvPr/>
        </p:nvGrpSpPr>
        <p:grpSpPr>
          <a:xfrm>
            <a:off x="52781" y="5038347"/>
            <a:ext cx="2037106" cy="961197"/>
            <a:chOff x="52781" y="5038347"/>
            <a:chExt cx="2037106" cy="961197"/>
          </a:xfrm>
        </p:grpSpPr>
        <p:grpSp>
          <p:nvGrpSpPr>
            <p:cNvPr id="15" name="Group 14"/>
            <p:cNvGrpSpPr/>
            <p:nvPr/>
          </p:nvGrpSpPr>
          <p:grpSpPr>
            <a:xfrm>
              <a:off x="52781" y="5038347"/>
              <a:ext cx="2037106" cy="961197"/>
              <a:chOff x="4063664" y="5201891"/>
              <a:chExt cx="3883881" cy="961197"/>
            </a:xfrm>
          </p:grpSpPr>
          <p:sp>
            <p:nvSpPr>
              <p:cNvPr id="16" name="Parallelogram 15"/>
              <p:cNvSpPr/>
              <p:nvPr/>
            </p:nvSpPr>
            <p:spPr>
              <a:xfrm rot="21243059">
                <a:off x="4249627" y="5300347"/>
                <a:ext cx="3697918" cy="862741"/>
              </a:xfrm>
              <a:prstGeom prst="parallelogram">
                <a:avLst/>
              </a:prstGeom>
              <a:solidFill>
                <a:schemeClr val="accent5">
                  <a:lumMod val="75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PT"/>
              </a:p>
            </p:txBody>
          </p:sp>
          <p:sp>
            <p:nvSpPr>
              <p:cNvPr id="17" name="Parallelogram 16"/>
              <p:cNvSpPr/>
              <p:nvPr/>
            </p:nvSpPr>
            <p:spPr>
              <a:xfrm rot="21024578">
                <a:off x="4063664" y="5201891"/>
                <a:ext cx="3819762" cy="897722"/>
              </a:xfrm>
              <a:prstGeom prst="parallelogram">
                <a:avLst/>
              </a:prstGeom>
              <a:solidFill>
                <a:srgbClr val="FFFF66">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PT"/>
              </a:p>
            </p:txBody>
          </p:sp>
        </p:grpSp>
        <p:sp>
          <p:nvSpPr>
            <p:cNvPr id="28" name="Text Box 13"/>
            <p:cNvSpPr txBox="1">
              <a:spLocks noChangeArrowheads="1"/>
            </p:cNvSpPr>
            <p:nvPr/>
          </p:nvSpPr>
          <p:spPr bwMode="auto">
            <a:xfrm>
              <a:off x="342862" y="5067177"/>
              <a:ext cx="1693759" cy="800219"/>
            </a:xfrm>
            <a:prstGeom prst="rect">
              <a:avLst/>
            </a:prstGeom>
            <a:noFill/>
            <a:ln w="9525">
              <a:noFill/>
              <a:miter lim="800000"/>
              <a:headEnd/>
              <a:tailEnd/>
            </a:ln>
            <a:effectLst/>
          </p:spPr>
          <p:txBody>
            <a:bodyPr wrap="square">
              <a:spAutoFit/>
            </a:bodyPr>
            <a:lstStyle/>
            <a:p>
              <a:pPr>
                <a:defRPr/>
              </a:pPr>
              <a:r>
                <a:rPr lang="de-DE" sz="2800" b="1" dirty="0">
                  <a:solidFill>
                    <a:srgbClr val="CC00CC"/>
                  </a:solidFill>
                  <a:latin typeface="Calibri" pitchFamily="34" charset="0"/>
                  <a:cs typeface="Calibri" pitchFamily="34" charset="0"/>
                </a:rPr>
                <a:t>if clause: </a:t>
              </a:r>
            </a:p>
            <a:p>
              <a:pPr>
                <a:defRPr/>
              </a:pPr>
              <a:r>
                <a:rPr lang="de-DE" b="1" dirty="0" smtClean="0">
                  <a:latin typeface="Calibri" pitchFamily="34" charset="0"/>
                  <a:cs typeface="Calibri" pitchFamily="34" charset="0"/>
                </a:rPr>
                <a:t>past perfect</a:t>
              </a:r>
              <a:endParaRPr lang="de-DE" b="1" dirty="0">
                <a:latin typeface="Calibri" pitchFamily="34" charset="0"/>
                <a:cs typeface="Calibri" pitchFamily="34" charset="0"/>
              </a:endParaRPr>
            </a:p>
          </p:txBody>
        </p:sp>
      </p:grpSp>
      <p:grpSp>
        <p:nvGrpSpPr>
          <p:cNvPr id="31" name="Group 30"/>
          <p:cNvGrpSpPr/>
          <p:nvPr/>
        </p:nvGrpSpPr>
        <p:grpSpPr>
          <a:xfrm>
            <a:off x="3960163" y="4941168"/>
            <a:ext cx="4180744" cy="1221234"/>
            <a:chOff x="3960163" y="4941168"/>
            <a:chExt cx="4180744" cy="1221234"/>
          </a:xfrm>
        </p:grpSpPr>
        <p:grpSp>
          <p:nvGrpSpPr>
            <p:cNvPr id="18" name="Group 17"/>
            <p:cNvGrpSpPr/>
            <p:nvPr/>
          </p:nvGrpSpPr>
          <p:grpSpPr>
            <a:xfrm>
              <a:off x="3960163" y="4941168"/>
              <a:ext cx="4180744" cy="1164769"/>
              <a:chOff x="4063664" y="5201891"/>
              <a:chExt cx="3883881" cy="961197"/>
            </a:xfrm>
          </p:grpSpPr>
          <p:sp>
            <p:nvSpPr>
              <p:cNvPr id="19" name="Parallelogram 18"/>
              <p:cNvSpPr/>
              <p:nvPr/>
            </p:nvSpPr>
            <p:spPr>
              <a:xfrm rot="21243059">
                <a:off x="4249627" y="5300347"/>
                <a:ext cx="3697918" cy="862741"/>
              </a:xfrm>
              <a:prstGeom prst="parallelogram">
                <a:avLst/>
              </a:prstGeom>
              <a:solidFill>
                <a:schemeClr val="accent5">
                  <a:lumMod val="75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PT"/>
              </a:p>
            </p:txBody>
          </p:sp>
          <p:sp>
            <p:nvSpPr>
              <p:cNvPr id="20" name="Parallelogram 19"/>
              <p:cNvSpPr/>
              <p:nvPr/>
            </p:nvSpPr>
            <p:spPr>
              <a:xfrm rot="21024578">
                <a:off x="4063664" y="5201891"/>
                <a:ext cx="3819762" cy="897722"/>
              </a:xfrm>
              <a:prstGeom prst="parallelogram">
                <a:avLst/>
              </a:prstGeom>
              <a:solidFill>
                <a:srgbClr val="FFFF66">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PT"/>
              </a:p>
            </p:txBody>
          </p:sp>
        </p:grpSp>
        <p:sp>
          <p:nvSpPr>
            <p:cNvPr id="29" name="Text Box 14"/>
            <p:cNvSpPr txBox="1">
              <a:spLocks noChangeArrowheads="1"/>
            </p:cNvSpPr>
            <p:nvPr/>
          </p:nvSpPr>
          <p:spPr bwMode="auto">
            <a:xfrm>
              <a:off x="4289580" y="5085184"/>
              <a:ext cx="3306756" cy="1077218"/>
            </a:xfrm>
            <a:prstGeom prst="rect">
              <a:avLst/>
            </a:prstGeom>
            <a:noFill/>
            <a:ln w="9525">
              <a:noFill/>
              <a:miter lim="800000"/>
              <a:headEnd/>
              <a:tailEnd/>
            </a:ln>
            <a:effectLst/>
          </p:spPr>
          <p:txBody>
            <a:bodyPr wrap="square">
              <a:spAutoFit/>
            </a:bodyPr>
            <a:lstStyle/>
            <a:p>
              <a:pPr>
                <a:defRPr/>
              </a:pPr>
              <a:r>
                <a:rPr lang="de-DE" sz="2800" b="1" dirty="0">
                  <a:solidFill>
                    <a:srgbClr val="CC00CC"/>
                  </a:solidFill>
                  <a:latin typeface="Calibri" pitchFamily="34" charset="0"/>
                  <a:cs typeface="Calibri" pitchFamily="34" charset="0"/>
                </a:rPr>
                <a:t>main clause: </a:t>
              </a:r>
            </a:p>
            <a:p>
              <a:pPr>
                <a:defRPr/>
              </a:pPr>
              <a:r>
                <a:rPr lang="de-DE" b="1" dirty="0" smtClean="0">
                  <a:latin typeface="Calibri" pitchFamily="34" charset="0"/>
                  <a:cs typeface="Calibri" pitchFamily="34" charset="0"/>
                </a:rPr>
                <a:t>could </a:t>
              </a:r>
              <a:r>
                <a:rPr lang="de-DE" b="1" dirty="0">
                  <a:latin typeface="Calibri" pitchFamily="34" charset="0"/>
                  <a:cs typeface="Calibri" pitchFamily="34" charset="0"/>
                </a:rPr>
                <a:t>/ </a:t>
              </a:r>
              <a:r>
                <a:rPr lang="de-DE" b="1" dirty="0" smtClean="0">
                  <a:latin typeface="Calibri" pitchFamily="34" charset="0"/>
                  <a:cs typeface="Calibri" pitchFamily="34" charset="0"/>
                </a:rPr>
                <a:t>might </a:t>
              </a:r>
              <a:r>
                <a:rPr lang="de-DE" b="1" dirty="0">
                  <a:latin typeface="Calibri" pitchFamily="34" charset="0"/>
                  <a:cs typeface="Calibri" pitchFamily="34" charset="0"/>
                </a:rPr>
                <a:t>/ </a:t>
              </a:r>
              <a:r>
                <a:rPr lang="de-DE" b="1" dirty="0" smtClean="0">
                  <a:latin typeface="Calibri" pitchFamily="34" charset="0"/>
                  <a:cs typeface="Calibri" pitchFamily="34" charset="0"/>
                </a:rPr>
                <a:t>would + have past participle</a:t>
              </a:r>
              <a:endParaRPr lang="de-DE" b="1" dirty="0">
                <a:latin typeface="Calibri" pitchFamily="34" charset="0"/>
                <a:cs typeface="Calibri" pitchFamily="34" charset="0"/>
              </a:endParaRPr>
            </a:p>
          </p:txBody>
        </p:sp>
      </p:grpSp>
    </p:spTree>
    <p:extLst>
      <p:ext uri="{BB962C8B-B14F-4D97-AF65-F5344CB8AC3E}">
        <p14:creationId xmlns:p14="http://schemas.microsoft.com/office/powerpoint/2010/main" val="6028444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585416" y="4869160"/>
            <a:ext cx="2674274" cy="1474464"/>
          </a:xfrm>
          <a:prstGeom prst="rect">
            <a:avLst/>
          </a:prstGeom>
        </p:spPr>
      </p:pic>
      <p:grpSp>
        <p:nvGrpSpPr>
          <p:cNvPr id="3" name="Group 2"/>
          <p:cNvGrpSpPr/>
          <p:nvPr/>
        </p:nvGrpSpPr>
        <p:grpSpPr>
          <a:xfrm>
            <a:off x="2490978" y="1741212"/>
            <a:ext cx="4464496" cy="3127948"/>
            <a:chOff x="2555776" y="2025848"/>
            <a:chExt cx="3600000" cy="2378752"/>
          </a:xfrm>
        </p:grpSpPr>
        <p:pic>
          <p:nvPicPr>
            <p:cNvPr id="4" name="Picture 3"/>
            <p:cNvPicPr>
              <a:picLocks noChangeAspect="1"/>
            </p:cNvPicPr>
            <p:nvPr/>
          </p:nvPicPr>
          <p:blipFill rotWithShape="1">
            <a:blip r:embed="rId3" cstate="print">
              <a:extLst>
                <a:ext uri="{28A0092B-C50C-407E-A947-70E740481C1C}">
                  <a14:useLocalDpi xmlns:a14="http://schemas.microsoft.com/office/drawing/2010/main" val="0"/>
                </a:ext>
              </a:extLst>
            </a:blip>
            <a:srcRect l="33596" t="44676" b="29674"/>
            <a:stretch/>
          </p:blipFill>
          <p:spPr>
            <a:xfrm>
              <a:off x="2627784" y="2025848"/>
              <a:ext cx="3074640" cy="427551"/>
            </a:xfrm>
            <a:prstGeom prst="rect">
              <a:avLst/>
            </a:prstGeom>
          </p:spPr>
        </p:pic>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555776" y="2453400"/>
              <a:ext cx="3600000" cy="1951200"/>
            </a:xfrm>
            <a:prstGeom prst="rect">
              <a:avLst/>
            </a:prstGeom>
          </p:spPr>
        </p:pic>
      </p:grpSp>
    </p:spTree>
    <p:extLst>
      <p:ext uri="{BB962C8B-B14F-4D97-AF65-F5344CB8AC3E}">
        <p14:creationId xmlns:p14="http://schemas.microsoft.com/office/powerpoint/2010/main" val="3812415691"/>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_2" val="d9f40efd8e43c935699a91e216befeb69763bd"/>
</p:tagLst>
</file>

<file path=ppt/theme/theme1.xml><?xml version="1.0" encoding="utf-8"?>
<a:theme xmlns:a="http://schemas.openxmlformats.org/drawingml/2006/main" name="Office Theme">
  <a:themeElements>
    <a:clrScheme name="Raiz">
      <a:dk1>
        <a:srgbClr val="555555"/>
      </a:dk1>
      <a:lt1>
        <a:srgbClr val="555555"/>
      </a:lt1>
      <a:dk2>
        <a:srgbClr val="FFFFFF"/>
      </a:dk2>
      <a:lt2>
        <a:srgbClr val="FFFFFF"/>
      </a:lt2>
      <a:accent1>
        <a:srgbClr val="96C832"/>
      </a:accent1>
      <a:accent2>
        <a:srgbClr val="7F7F7F"/>
      </a:accent2>
      <a:accent3>
        <a:srgbClr val="92D050"/>
      </a:accent3>
      <a:accent4>
        <a:srgbClr val="96C832"/>
      </a:accent4>
      <a:accent5>
        <a:srgbClr val="7F7F7F"/>
      </a:accent5>
      <a:accent6>
        <a:srgbClr val="555555"/>
      </a:accent6>
      <a:hlink>
        <a:srgbClr val="96C832"/>
      </a:hlink>
      <a:folHlink>
        <a:srgbClr val="555555"/>
      </a:folHlink>
    </a:clrScheme>
    <a:fontScheme name="Personalizado 1">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o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209</TotalTime>
  <Words>711</Words>
  <Application>Microsoft Office PowerPoint</Application>
  <PresentationFormat>On-screen Show (4:3)</PresentationFormat>
  <Paragraphs>69</Paragraphs>
  <Slides>12</Slides>
  <Notes>0</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Bloco Gráfico, Lda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csmartins</dc:creator>
  <cp:lastModifiedBy> Paula Aguiar</cp:lastModifiedBy>
  <cp:revision>25</cp:revision>
  <dcterms:created xsi:type="dcterms:W3CDTF">2011-12-12T15:36:58Z</dcterms:created>
  <dcterms:modified xsi:type="dcterms:W3CDTF">2013-02-19T14:53:58Z</dcterms:modified>
</cp:coreProperties>
</file>