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custDataLst>
    <p:tags r:id="rId11"/>
  </p:custDataLst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46" userDrawn="1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7700"/>
    <a:srgbClr val="FF9900"/>
    <a:srgbClr val="009900"/>
    <a:srgbClr val="DA8200"/>
    <a:srgbClr val="40949A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094" autoAdjust="0"/>
    <p:restoredTop sz="94652" autoAdjust="0"/>
  </p:normalViewPr>
  <p:slideViewPr>
    <p:cSldViewPr showGuides="1">
      <p:cViewPr varScale="1">
        <p:scale>
          <a:sx n="87" d="100"/>
          <a:sy n="87" d="100"/>
        </p:scale>
        <p:origin x="-1536" y="-84"/>
      </p:cViewPr>
      <p:guideLst>
        <p:guide orient="horz" pos="34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gs" Target="tags/tag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79A3E5D-F887-4640-B09B-935C4D785706}" type="datetimeFigureOut">
              <a:rPr lang="pt-PT" smtClean="0"/>
              <a:t>13-08-2013</a:t>
            </a:fld>
            <a:endParaRPr lang="pt-P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pt-P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42B996-D26A-48F5-BA53-C204F0899E79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301538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842B996-D26A-48F5-BA53-C204F0899E79}" type="slidenum">
              <a:rPr lang="pt-PT" smtClean="0"/>
              <a:t>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5244732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184671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 userDrawn="1"/>
        </p:nvGrpSpPr>
        <p:grpSpPr>
          <a:xfrm>
            <a:off x="8158808" y="6496470"/>
            <a:ext cx="985192" cy="388914"/>
            <a:chOff x="8158808" y="6496470"/>
            <a:chExt cx="985192" cy="388914"/>
          </a:xfrm>
        </p:grpSpPr>
        <p:sp>
          <p:nvSpPr>
            <p:cNvPr id="8" name="Rectangle 7"/>
            <p:cNvSpPr/>
            <p:nvPr userDrawn="1"/>
          </p:nvSpPr>
          <p:spPr>
            <a:xfrm>
              <a:off x="8158808" y="6506989"/>
              <a:ext cx="985192" cy="3510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7" name="Picture 6"/>
            <p:cNvPicPr>
              <a:picLocks noChangeAspect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76506" y="6496470"/>
              <a:ext cx="951149" cy="38891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35191131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291E5F5C-CA2D-41D6-A893-AD6CFCBAFEB6}" type="slidenum">
              <a:rPr lang="es-ES"/>
              <a:pPr/>
              <a:t>‹#›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pt-P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9"/>
          <p:cNvSpPr>
            <a:spLocks noChangeArrowheads="1"/>
          </p:cNvSpPr>
          <p:nvPr/>
        </p:nvSpPr>
        <p:spPr bwMode="auto">
          <a:xfrm>
            <a:off x="0" y="4839295"/>
            <a:ext cx="9143999" cy="14700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0"/>
          </a:effectLst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UY" sz="8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Adjective</a:t>
            </a:r>
            <a:r>
              <a:rPr lang="es-UY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r>
              <a:rPr lang="es-UY" sz="8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order</a:t>
            </a:r>
            <a:endParaRPr lang="es-E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2051" name="Rectangle 20"/>
          <p:cNvSpPr>
            <a:spLocks noChangeArrowheads="1"/>
          </p:cNvSpPr>
          <p:nvPr/>
        </p:nvSpPr>
        <p:spPr bwMode="auto">
          <a:xfrm>
            <a:off x="1403350" y="2276475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pt-PT" sz="3200"/>
          </a:p>
        </p:txBody>
      </p:sp>
      <p:grpSp>
        <p:nvGrpSpPr>
          <p:cNvPr id="4" name="Group 3"/>
          <p:cNvGrpSpPr/>
          <p:nvPr/>
        </p:nvGrpSpPr>
        <p:grpSpPr>
          <a:xfrm>
            <a:off x="7640389" y="6243190"/>
            <a:ext cx="1503611" cy="614810"/>
            <a:chOff x="7640389" y="6243190"/>
            <a:chExt cx="1503611" cy="614810"/>
          </a:xfrm>
        </p:grpSpPr>
        <p:sp>
          <p:nvSpPr>
            <p:cNvPr id="3" name="Rectangle 2"/>
            <p:cNvSpPr/>
            <p:nvPr/>
          </p:nvSpPr>
          <p:spPr>
            <a:xfrm>
              <a:off x="7884368" y="6525344"/>
              <a:ext cx="1259632" cy="3326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0389" y="6243190"/>
              <a:ext cx="1503611" cy="614810"/>
            </a:xfrm>
            <a:prstGeom prst="rect">
              <a:avLst/>
            </a:prstGeom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16632"/>
            <a:ext cx="8229600" cy="1143000"/>
          </a:xfrm>
        </p:spPr>
        <p:txBody>
          <a:bodyPr/>
          <a:lstStyle/>
          <a:p>
            <a:pPr eaLnBrk="1" hangingPunct="1"/>
            <a:r>
              <a:rPr lang="en-GB" b="1" i="1" dirty="0" smtClean="0"/>
              <a:t/>
            </a:r>
            <a:br>
              <a:rPr lang="en-GB" b="1" i="1" dirty="0" smtClean="0"/>
            </a:br>
            <a:r>
              <a:rPr lang="en-GB" sz="3600" b="1" i="1" dirty="0" smtClean="0">
                <a:solidFill>
                  <a:srgbClr val="0070C0"/>
                </a:solidFill>
              </a:rPr>
              <a:t>Describe each item.</a:t>
            </a:r>
            <a:br>
              <a:rPr lang="en-GB" sz="3600" b="1" i="1" dirty="0" smtClean="0">
                <a:solidFill>
                  <a:srgbClr val="0070C0"/>
                </a:solidFill>
              </a:rPr>
            </a:br>
            <a:endParaRPr lang="es-ES" sz="3600" dirty="0" smtClean="0">
              <a:solidFill>
                <a:srgbClr val="0070C0"/>
              </a:solidFill>
            </a:endParaRPr>
          </a:p>
        </p:txBody>
      </p:sp>
      <p:pic>
        <p:nvPicPr>
          <p:cNvPr id="3079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451512"/>
            <a:ext cx="2451721" cy="25616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1" name="Picture 9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15207" y="4013154"/>
            <a:ext cx="2661235" cy="26046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7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90989" y="1052736"/>
            <a:ext cx="2790851" cy="293207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4233" y="2333557"/>
            <a:ext cx="2301701" cy="346646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68313" y="188640"/>
            <a:ext cx="8229600" cy="1143000"/>
          </a:xfrm>
        </p:spPr>
        <p:txBody>
          <a:bodyPr/>
          <a:lstStyle/>
          <a:p>
            <a:pPr eaLnBrk="1" hangingPunct="1"/>
            <a:r>
              <a:rPr lang="es-UY" sz="3600" dirty="0" smtClean="0">
                <a:solidFill>
                  <a:srgbClr val="0070C0"/>
                </a:solidFill>
              </a:rPr>
              <a:t>Describe </a:t>
            </a:r>
            <a:r>
              <a:rPr lang="es-UY" sz="3600" dirty="0" err="1" smtClean="0">
                <a:solidFill>
                  <a:srgbClr val="0070C0"/>
                </a:solidFill>
              </a:rPr>
              <a:t>the</a:t>
            </a:r>
            <a:r>
              <a:rPr lang="es-UY" sz="3600" dirty="0" smtClean="0">
                <a:solidFill>
                  <a:srgbClr val="0070C0"/>
                </a:solidFill>
              </a:rPr>
              <a:t> </a:t>
            </a:r>
            <a:r>
              <a:rPr lang="es-UY" sz="3600" dirty="0" err="1" smtClean="0">
                <a:solidFill>
                  <a:srgbClr val="0070C0"/>
                </a:solidFill>
              </a:rPr>
              <a:t>following</a:t>
            </a:r>
            <a:r>
              <a:rPr lang="es-UY" sz="3600" dirty="0" smtClean="0">
                <a:solidFill>
                  <a:srgbClr val="0070C0"/>
                </a:solidFill>
              </a:rPr>
              <a:t> </a:t>
            </a:r>
            <a:r>
              <a:rPr lang="es-UY" sz="3600" dirty="0" err="1" smtClean="0">
                <a:solidFill>
                  <a:srgbClr val="0070C0"/>
                </a:solidFill>
              </a:rPr>
              <a:t>teens</a:t>
            </a:r>
            <a:r>
              <a:rPr lang="es-UY" sz="3600" dirty="0" smtClean="0">
                <a:solidFill>
                  <a:srgbClr val="0070C0"/>
                </a:solidFill>
              </a:rPr>
              <a:t>.</a:t>
            </a:r>
            <a:endParaRPr lang="es-ES" sz="3600" dirty="0" smtClean="0">
              <a:solidFill>
                <a:srgbClr val="0070C0"/>
              </a:solidFill>
            </a:endParaRPr>
          </a:p>
        </p:txBody>
      </p:sp>
      <p:pic>
        <p:nvPicPr>
          <p:cNvPr id="4102" name="Picture 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717874"/>
            <a:ext cx="3024336" cy="277162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3" name="Picture 7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1340768"/>
            <a:ext cx="2809378" cy="25652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" name="Picture 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5896" y="1556792"/>
            <a:ext cx="1890009" cy="282366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0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tângulo 7"/>
          <p:cNvSpPr>
            <a:spLocks noChangeArrowheads="1"/>
          </p:cNvSpPr>
          <p:nvPr/>
        </p:nvSpPr>
        <p:spPr bwMode="auto">
          <a:xfrm>
            <a:off x="3851275" y="836613"/>
            <a:ext cx="4968875" cy="382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lnSpc>
                <a:spcPts val="3200"/>
              </a:lnSpc>
              <a:buFont typeface="Wingdings" panose="05000000000000000000" pitchFamily="2" charset="2"/>
              <a:buNone/>
            </a:pPr>
            <a:r>
              <a:rPr lang="en-GB" sz="2800" dirty="0">
                <a:solidFill>
                  <a:srgbClr val="0070C0"/>
                </a:solidFill>
              </a:rPr>
              <a:t>Look at Damon. We can say he has short blonde hair and he’s wearing a new blue skater’s t-shirt. We can’t say he has blonde hair, short and he’s wearing a skater’s, blue, new t-shirt.</a:t>
            </a:r>
          </a:p>
          <a:p>
            <a:pPr eaLnBrk="1" hangingPunct="1">
              <a:lnSpc>
                <a:spcPts val="3200"/>
              </a:lnSpc>
              <a:buFont typeface="Wingdings" panose="05000000000000000000" pitchFamily="2" charset="2"/>
              <a:buNone/>
            </a:pPr>
            <a:endParaRPr lang="en-GB" sz="2800" dirty="0">
              <a:solidFill>
                <a:srgbClr val="0070C0"/>
              </a:solidFill>
            </a:endParaRPr>
          </a:p>
          <a:p>
            <a:pPr algn="ctr" eaLnBrk="1" hangingPunct="1">
              <a:lnSpc>
                <a:spcPts val="3200"/>
              </a:lnSpc>
              <a:buFont typeface="Wingdings" panose="05000000000000000000" pitchFamily="2" charset="2"/>
              <a:buNone/>
            </a:pPr>
            <a:r>
              <a:rPr lang="en-GB" sz="4800" b="1" i="1" dirty="0">
                <a:solidFill>
                  <a:srgbClr val="FF99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Why?</a:t>
            </a:r>
            <a:endParaRPr lang="pt-PT" sz="4800" b="1" dirty="0">
              <a:solidFill>
                <a:srgbClr val="FF99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2767013" cy="4152901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1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6" presetClass="emph" presetSubtype="0" fill="hold" grpId="1" nodeType="afterEffect">
                                  <p:stCondLst>
                                    <p:cond delay="75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51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" grpId="0" uiExpand="1" build="p"/>
      <p:bldP spid="5122" grpId="1" uiExpand="1" build="allAtOnce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tângulo 3"/>
          <p:cNvSpPr>
            <a:spLocks noChangeArrowheads="1"/>
          </p:cNvSpPr>
          <p:nvPr/>
        </p:nvSpPr>
        <p:spPr bwMode="auto">
          <a:xfrm>
            <a:off x="323850" y="765175"/>
            <a:ext cx="8208963" cy="341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buFont typeface="Wingdings" panose="05000000000000000000" pitchFamily="2" charset="2"/>
              <a:buNone/>
            </a:pPr>
            <a:r>
              <a:rPr lang="en-GB" sz="2400" i="1">
                <a:solidFill>
                  <a:srgbClr val="CC00CC"/>
                </a:solidFill>
              </a:rPr>
              <a:t>blonde, short, new</a:t>
            </a:r>
            <a:r>
              <a:rPr lang="en-GB" sz="2400">
                <a:solidFill>
                  <a:srgbClr val="CC00CC"/>
                </a:solidFill>
              </a:rPr>
              <a:t> </a:t>
            </a:r>
            <a:r>
              <a:rPr lang="en-GB" sz="2400"/>
              <a:t>are </a:t>
            </a:r>
            <a:r>
              <a:rPr lang="en-GB" sz="2400" b="1" i="1">
                <a:solidFill>
                  <a:srgbClr val="00B0F0"/>
                </a:solidFill>
              </a:rPr>
              <a:t>adjectives</a:t>
            </a:r>
            <a:r>
              <a:rPr lang="en-GB" sz="2400"/>
              <a:t>.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sz="240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sz="2400"/>
              <a:t>They tell us something about Damon’s hair and his t-shirt.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sz="240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sz="2400"/>
              <a:t>When we have more than </a:t>
            </a:r>
            <a:r>
              <a:rPr lang="en-GB" sz="2400" b="1" i="1">
                <a:solidFill>
                  <a:srgbClr val="00B050"/>
                </a:solidFill>
              </a:rPr>
              <a:t>one</a:t>
            </a:r>
            <a:r>
              <a:rPr lang="en-GB" sz="2400"/>
              <a:t> adjective</a:t>
            </a:r>
            <a:r>
              <a:rPr lang="en-GB" sz="2400">
                <a:solidFill>
                  <a:srgbClr val="00B050"/>
                </a:solidFill>
              </a:rPr>
              <a:t> </a:t>
            </a:r>
            <a:r>
              <a:rPr lang="en-GB" sz="2400" b="1" i="1">
                <a:solidFill>
                  <a:srgbClr val="00B050"/>
                </a:solidFill>
              </a:rPr>
              <a:t>before</a:t>
            </a:r>
            <a:r>
              <a:rPr lang="en-GB" sz="2400">
                <a:solidFill>
                  <a:srgbClr val="00B050"/>
                </a:solidFill>
              </a:rPr>
              <a:t> </a:t>
            </a:r>
            <a:r>
              <a:rPr lang="en-GB" sz="2400"/>
              <a:t>a noun, they usually come in a fixed order. </a:t>
            </a:r>
          </a:p>
          <a:p>
            <a:pPr eaLnBrk="1" hangingPunct="1">
              <a:buFont typeface="Wingdings" panose="05000000000000000000" pitchFamily="2" charset="2"/>
              <a:buNone/>
            </a:pPr>
            <a:endParaRPr lang="en-GB" sz="2400"/>
          </a:p>
          <a:p>
            <a:pPr eaLnBrk="1" hangingPunct="1">
              <a:buFont typeface="Wingdings" panose="05000000000000000000" pitchFamily="2" charset="2"/>
              <a:buNone/>
            </a:pPr>
            <a:r>
              <a:rPr lang="en-GB" sz="2400"/>
              <a:t>If we take one adjective of each type, they would normally occur in the following order: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1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tângulo 2"/>
          <p:cNvSpPr>
            <a:spLocks noChangeArrowheads="1"/>
          </p:cNvSpPr>
          <p:nvPr/>
        </p:nvSpPr>
        <p:spPr bwMode="auto">
          <a:xfrm>
            <a:off x="539750" y="404813"/>
            <a:ext cx="3096146" cy="507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609600" indent="-609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536575" indent="-536575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GB" sz="2400" dirty="0">
                <a:solidFill>
                  <a:srgbClr val="0070C0"/>
                </a:solidFill>
              </a:rPr>
              <a:t>Opinion</a:t>
            </a:r>
          </a:p>
          <a:p>
            <a:pPr marL="536575" indent="-536575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GB" sz="2400" dirty="0">
                <a:solidFill>
                  <a:srgbClr val="0070C0"/>
                </a:solidFill>
              </a:rPr>
              <a:t>Size</a:t>
            </a:r>
          </a:p>
          <a:p>
            <a:pPr marL="536575" indent="-536575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GB" sz="2400" dirty="0">
                <a:solidFill>
                  <a:srgbClr val="0070C0"/>
                </a:solidFill>
              </a:rPr>
              <a:t>Shape</a:t>
            </a:r>
          </a:p>
          <a:p>
            <a:pPr marL="536575" indent="-536575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GB" sz="2400" dirty="0">
                <a:solidFill>
                  <a:srgbClr val="0070C0"/>
                </a:solidFill>
              </a:rPr>
              <a:t>Condition		</a:t>
            </a:r>
          </a:p>
          <a:p>
            <a:pPr marL="536575" indent="-536575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GB" sz="2400" dirty="0">
                <a:solidFill>
                  <a:srgbClr val="0070C0"/>
                </a:solidFill>
              </a:rPr>
              <a:t>Age	</a:t>
            </a:r>
          </a:p>
          <a:p>
            <a:pPr marL="536575" indent="-536575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GB" sz="2400" dirty="0">
                <a:solidFill>
                  <a:srgbClr val="0070C0"/>
                </a:solidFill>
              </a:rPr>
              <a:t>Temperature	</a:t>
            </a:r>
          </a:p>
          <a:p>
            <a:pPr marL="536575" indent="-536575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GB" sz="2400" dirty="0">
                <a:solidFill>
                  <a:srgbClr val="0070C0"/>
                </a:solidFill>
              </a:rPr>
              <a:t>Colour	 	</a:t>
            </a:r>
          </a:p>
          <a:p>
            <a:pPr marL="536575" indent="-536575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GB" sz="2400" dirty="0">
                <a:solidFill>
                  <a:srgbClr val="0070C0"/>
                </a:solidFill>
              </a:rPr>
              <a:t>Origin	</a:t>
            </a:r>
          </a:p>
          <a:p>
            <a:pPr marL="536575" indent="-536575" eaLnBrk="1" hangingPunct="1">
              <a:lnSpc>
                <a:spcPct val="150000"/>
              </a:lnSpc>
              <a:buFont typeface="Wingdings" panose="05000000000000000000" pitchFamily="2" charset="2"/>
              <a:buAutoNum type="arabicPeriod"/>
            </a:pPr>
            <a:r>
              <a:rPr lang="en-GB" sz="2400" dirty="0">
                <a:solidFill>
                  <a:srgbClr val="0070C0"/>
                </a:solidFill>
              </a:rPr>
              <a:t>Type/material 	</a:t>
            </a:r>
          </a:p>
        </p:txBody>
      </p:sp>
      <p:sp>
        <p:nvSpPr>
          <p:cNvPr id="6" name="Texto explicativo retangular com cantos arredondados 5"/>
          <p:cNvSpPr/>
          <p:nvPr/>
        </p:nvSpPr>
        <p:spPr>
          <a:xfrm>
            <a:off x="3275857" y="188640"/>
            <a:ext cx="4464496" cy="2213049"/>
          </a:xfrm>
          <a:prstGeom prst="wedgeRoundRectCallout">
            <a:avLst>
              <a:gd name="adj1" fmla="val -50409"/>
              <a:gd name="adj2" fmla="val 87271"/>
              <a:gd name="adj3" fmla="val 16667"/>
            </a:avLst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pt-PT" sz="2400" b="1" dirty="0">
                <a:ln w="10160">
                  <a:solidFill>
                    <a:schemeClr val="accent5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Describe one of your classmates using as many adjectives as possible. Don’t forget to put them in the correct order!!!</a:t>
            </a:r>
          </a:p>
        </p:txBody>
      </p:sp>
      <p:pic>
        <p:nvPicPr>
          <p:cNvPr id="7172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4008" y="2617862"/>
            <a:ext cx="3984638" cy="408923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" dur="10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 nodeType="clickPar">
                      <p:stCondLst>
                        <p:cond delay="indefinite"/>
                      </p:stCondLst>
                      <p:childTnLst>
                        <p:par>
                          <p:cTn id="6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 nodeType="clickPar">
                      <p:stCondLst>
                        <p:cond delay="indefinite"/>
                      </p:stCondLst>
                      <p:childTnLst>
                        <p:par>
                          <p:cTn id="8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 nodeType="clickPar">
                      <p:stCondLst>
                        <p:cond delay="indefinite"/>
                      </p:stCondLst>
                      <p:childTnLst>
                        <p:par>
                          <p:cTn id="9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 nodeType="clickPar">
                      <p:stCondLst>
                        <p:cond delay="indefinite"/>
                      </p:stCondLst>
                      <p:childTnLst>
                        <p:par>
                          <p:cTn id="1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7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2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2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 nodeType="clickPar">
                      <p:stCondLst>
                        <p:cond delay="indefinite"/>
                      </p:stCondLst>
                      <p:childTnLst>
                        <p:par>
                          <p:cTn id="1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5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 nodeType="clickPar">
                      <p:stCondLst>
                        <p:cond delay="indefinite"/>
                      </p:stCondLst>
                      <p:childTnLst>
                        <p:par>
                          <p:cTn id="1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6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6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17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 nodeType="clickPar">
                      <p:stCondLst>
                        <p:cond delay="indefinite"/>
                      </p:stCondLst>
                      <p:childTnLst>
                        <p:par>
                          <p:cTn id="17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1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7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8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8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8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8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25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8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tângulo 3"/>
          <p:cNvSpPr>
            <a:spLocks noChangeArrowheads="1"/>
          </p:cNvSpPr>
          <p:nvPr/>
        </p:nvSpPr>
        <p:spPr bwMode="auto">
          <a:xfrm>
            <a:off x="1043546" y="180180"/>
            <a:ext cx="7056908" cy="6497640"/>
          </a:xfrm>
          <a:prstGeom prst="rect">
            <a:avLst/>
          </a:prstGeom>
          <a:ln/>
          <a:extLst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lIns="144000" tIns="144000" rIns="144000" bIns="144000">
            <a:spAutoFit/>
          </a:bodyPr>
          <a:lstStyle>
            <a:lvl1pPr marL="609600" indent="-609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marL="0" indent="0" eaLnBrk="1" hangingPunct="1">
              <a:lnSpc>
                <a:spcPts val="2200"/>
              </a:lnSpc>
            </a:pPr>
            <a:r>
              <a:rPr lang="en-GB" sz="2000" dirty="0"/>
              <a:t>The words in each phrase below have been mixed up. </a:t>
            </a:r>
            <a:r>
              <a:rPr lang="en-GB" sz="2000" dirty="0" smtClean="0"/>
              <a:t/>
            </a:r>
            <a:br>
              <a:rPr lang="en-GB" sz="2000" dirty="0" smtClean="0"/>
            </a:br>
            <a:r>
              <a:rPr lang="en-GB" sz="2000" b="1" dirty="0" smtClean="0"/>
              <a:t>Rewrite </a:t>
            </a:r>
            <a:r>
              <a:rPr lang="en-GB" sz="2000" b="1" dirty="0"/>
              <a:t>them in the correct order</a:t>
            </a:r>
            <a:r>
              <a:rPr lang="en-GB" sz="2000" dirty="0" smtClean="0"/>
              <a:t>.</a:t>
            </a:r>
          </a:p>
          <a:p>
            <a:pPr marL="0" indent="0" eaLnBrk="1" hangingPunct="1">
              <a:lnSpc>
                <a:spcPts val="1500"/>
              </a:lnSpc>
            </a:pPr>
            <a:endParaRPr lang="en-GB" sz="2000" b="1" dirty="0">
              <a:solidFill>
                <a:srgbClr val="DA8200"/>
              </a:solidFill>
            </a:endParaRP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r>
              <a:rPr lang="en-GB" sz="2000" dirty="0">
                <a:solidFill>
                  <a:srgbClr val="0070C0"/>
                </a:solidFill>
              </a:rPr>
              <a:t>small   </a:t>
            </a:r>
            <a:r>
              <a:rPr lang="en-GB" sz="2000" dirty="0" smtClean="0">
                <a:solidFill>
                  <a:srgbClr val="0070C0"/>
                </a:solidFill>
              </a:rPr>
              <a:t>pot   a   flower   brown</a:t>
            </a: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endParaRPr lang="en-GB" sz="2000" dirty="0">
              <a:solidFill>
                <a:srgbClr val="0070C0"/>
              </a:solidFill>
            </a:endParaRP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r>
              <a:rPr lang="en-GB" sz="2000" dirty="0" smtClean="0">
                <a:solidFill>
                  <a:srgbClr val="C87700"/>
                </a:solidFill>
              </a:rPr>
              <a:t>and   towel   white   a   bath   check   red</a:t>
            </a: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endParaRPr lang="en-GB" sz="2000" dirty="0">
              <a:solidFill>
                <a:srgbClr val="FF9900"/>
              </a:solidFill>
            </a:endParaRP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r>
              <a:rPr lang="en-GB" sz="2000" dirty="0" smtClean="0">
                <a:solidFill>
                  <a:srgbClr val="0070C0"/>
                </a:solidFill>
              </a:rPr>
              <a:t>book   blue   grammar   a   thin</a:t>
            </a: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endParaRPr lang="en-GB" sz="2000" dirty="0">
              <a:solidFill>
                <a:srgbClr val="0070C0"/>
              </a:solidFill>
            </a:endParaRP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r>
              <a:rPr lang="en-GB" sz="2000" dirty="0" smtClean="0">
                <a:solidFill>
                  <a:srgbClr val="C87700"/>
                </a:solidFill>
              </a:rPr>
              <a:t>white   bag   large   a   carrier</a:t>
            </a: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endParaRPr lang="en-GB" sz="2000" dirty="0">
              <a:solidFill>
                <a:srgbClr val="FF9900"/>
              </a:solidFill>
            </a:endParaRP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r>
              <a:rPr lang="en-GB" sz="2000" dirty="0" smtClean="0">
                <a:solidFill>
                  <a:srgbClr val="0070C0"/>
                </a:solidFill>
              </a:rPr>
              <a:t>big   engine   a   fire   red</a:t>
            </a: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endParaRPr lang="en-GB" sz="2000" dirty="0">
              <a:solidFill>
                <a:srgbClr val="0070C0"/>
              </a:solidFill>
            </a:endParaRP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r>
              <a:rPr lang="en-GB" sz="2000" dirty="0" smtClean="0">
                <a:solidFill>
                  <a:srgbClr val="C87700"/>
                </a:solidFill>
              </a:rPr>
              <a:t>table   old   dining   long   a/an</a:t>
            </a: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endParaRPr lang="en-GB" sz="2000" dirty="0">
              <a:solidFill>
                <a:srgbClr val="FF9900"/>
              </a:solidFill>
            </a:endParaRP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r>
              <a:rPr lang="en-GB" sz="2000" dirty="0" smtClean="0">
                <a:solidFill>
                  <a:srgbClr val="0070C0"/>
                </a:solidFill>
              </a:rPr>
              <a:t>tie   a   and</a:t>
            </a:r>
            <a:r>
              <a:rPr lang="en-GB" sz="2000" dirty="0">
                <a:solidFill>
                  <a:srgbClr val="0070C0"/>
                </a:solidFill>
              </a:rPr>
              <a:t> </a:t>
            </a:r>
            <a:r>
              <a:rPr lang="en-GB" sz="2000" dirty="0" smtClean="0">
                <a:solidFill>
                  <a:srgbClr val="0070C0"/>
                </a:solidFill>
              </a:rPr>
              <a:t>  school   blue   striped   white</a:t>
            </a: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endParaRPr lang="en-GB" sz="2000" dirty="0">
              <a:solidFill>
                <a:srgbClr val="0070C0"/>
              </a:solidFill>
            </a:endParaRP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r>
              <a:rPr lang="en-GB" sz="2000" dirty="0" smtClean="0">
                <a:solidFill>
                  <a:srgbClr val="C87700"/>
                </a:solidFill>
              </a:rPr>
              <a:t>train   a   passenger   grey   modern</a:t>
            </a: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endParaRPr lang="en-GB" sz="2000" dirty="0">
              <a:solidFill>
                <a:srgbClr val="FF9900"/>
              </a:solidFill>
            </a:endParaRP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r>
              <a:rPr lang="en-GB" sz="2000" dirty="0" smtClean="0">
                <a:solidFill>
                  <a:srgbClr val="0070C0"/>
                </a:solidFill>
              </a:rPr>
              <a:t>motorcycle   helmet   and   striped   black   a   red</a:t>
            </a: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endParaRPr lang="en-GB" sz="2000" dirty="0">
              <a:solidFill>
                <a:srgbClr val="0070C0"/>
              </a:solidFill>
            </a:endParaRPr>
          </a:p>
          <a:p>
            <a:pPr marL="536575" indent="-536575" eaLnBrk="1" hangingPunct="1">
              <a:lnSpc>
                <a:spcPts val="2200"/>
              </a:lnSpc>
              <a:buFont typeface="Wingdings" panose="05000000000000000000" pitchFamily="2" charset="2"/>
              <a:buAutoNum type="arabicPeriod"/>
            </a:pPr>
            <a:r>
              <a:rPr lang="en-GB" sz="2000" dirty="0" smtClean="0">
                <a:solidFill>
                  <a:srgbClr val="C87700"/>
                </a:solidFill>
              </a:rPr>
              <a:t>enormous   stadium   football   white   a/an</a:t>
            </a:r>
            <a:endParaRPr lang="en-GB" sz="2000" dirty="0">
              <a:solidFill>
                <a:srgbClr val="C877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19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81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000"/>
                                        <p:tgtEl>
                                          <p:spTgt spid="819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000"/>
                                        <p:tgtEl>
                                          <p:spTgt spid="819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000"/>
                                        <p:tgtEl>
                                          <p:spTgt spid="819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000"/>
                                        <p:tgtEl>
                                          <p:spTgt spid="819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000"/>
                                        <p:tgtEl>
                                          <p:spTgt spid="819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000"/>
                                        <p:tgtEl>
                                          <p:spTgt spid="819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000"/>
                                        <p:tgtEl>
                                          <p:spTgt spid="819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 nodeType="clickPar">
                      <p:stCondLst>
                        <p:cond delay="indefinite"/>
                      </p:stCondLst>
                      <p:childTnLst>
                        <p:par>
                          <p:cTn id="5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2000"/>
                                        <p:tgtEl>
                                          <p:spTgt spid="8194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000"/>
                                        <p:tgtEl>
                                          <p:spTgt spid="8194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000"/>
                                        <p:tgtEl>
                                          <p:spTgt spid="8194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4" grpId="0" uiExpand="1" build="allAtOnce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9"/>
          <p:cNvSpPr>
            <a:spLocks noChangeArrowheads="1"/>
          </p:cNvSpPr>
          <p:nvPr/>
        </p:nvSpPr>
        <p:spPr bwMode="auto">
          <a:xfrm>
            <a:off x="0" y="4839295"/>
            <a:ext cx="9143999" cy="1470025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softEdge rad="0"/>
          </a:effectLst>
          <a:extLst/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s-UY" sz="8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Adjective</a:t>
            </a:r>
            <a:r>
              <a:rPr lang="es-UY" sz="80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r>
              <a:rPr lang="es-UY" sz="8000" b="1" dirty="0" err="1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00B0F0"/>
                </a:solidFill>
              </a:rPr>
              <a:t>order</a:t>
            </a:r>
            <a:endParaRPr lang="es-ES" sz="8000" b="1" dirty="0">
              <a:ln w="22225">
                <a:solidFill>
                  <a:schemeClr val="accent2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2051" name="Rectangle 20"/>
          <p:cNvSpPr>
            <a:spLocks noChangeArrowheads="1"/>
          </p:cNvSpPr>
          <p:nvPr/>
        </p:nvSpPr>
        <p:spPr bwMode="auto">
          <a:xfrm>
            <a:off x="1403350" y="2276475"/>
            <a:ext cx="64008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endParaRPr lang="pt-PT" sz="3200"/>
          </a:p>
        </p:txBody>
      </p:sp>
      <p:grpSp>
        <p:nvGrpSpPr>
          <p:cNvPr id="4" name="Group 3"/>
          <p:cNvGrpSpPr/>
          <p:nvPr/>
        </p:nvGrpSpPr>
        <p:grpSpPr>
          <a:xfrm>
            <a:off x="7640389" y="6243190"/>
            <a:ext cx="1503611" cy="614810"/>
            <a:chOff x="7640389" y="6243190"/>
            <a:chExt cx="1503611" cy="614810"/>
          </a:xfrm>
        </p:grpSpPr>
        <p:sp>
          <p:nvSpPr>
            <p:cNvPr id="3" name="Rectangle 2"/>
            <p:cNvSpPr/>
            <p:nvPr/>
          </p:nvSpPr>
          <p:spPr>
            <a:xfrm>
              <a:off x="7884368" y="6525344"/>
              <a:ext cx="1259632" cy="3326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PT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40389" y="6243190"/>
              <a:ext cx="1503611" cy="61481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791110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0000"/>
  <p:tag name="GENSWF_OUTPUT_FILE_NAME" val="adjective"/>
  <p:tag name="ISPRING_RESOURCE_PATHS_HASH_2" val="e0caac1cf29647756b367789b64d5e15296e165"/>
</p:tagLst>
</file>

<file path=ppt/theme/theme1.xml><?xml version="1.0" encoding="utf-8"?>
<a:theme xmlns:a="http://schemas.openxmlformats.org/drawingml/2006/main" name="Diseño predeterminado">
  <a:themeElements>
    <a:clrScheme name="Diseño predeterminado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iseño predeterminado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iseño predeterminado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seño predeterminado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iseño predeterminado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793</TotalTime>
  <Words>146</Words>
  <Application>Microsoft Office PowerPoint</Application>
  <PresentationFormat>On-screen Show (4:3)</PresentationFormat>
  <Paragraphs>46</Paragraphs>
  <Slides>8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Diseño predeterminado</vt:lpstr>
      <vt:lpstr>PowerPoint Presentation</vt:lpstr>
      <vt:lpstr> Describe each item. </vt:lpstr>
      <vt:lpstr>Describe the following teens.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Recurso</dc:title>
  <dc:creator>Mariajose</dc:creator>
  <cp:lastModifiedBy>ddcarvalho</cp:lastModifiedBy>
  <cp:revision>67</cp:revision>
  <dcterms:created xsi:type="dcterms:W3CDTF">2010-05-23T14:28:12Z</dcterms:created>
  <dcterms:modified xsi:type="dcterms:W3CDTF">2013-08-13T09:05:00Z</dcterms:modified>
</cp:coreProperties>
</file>