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custDataLst>
    <p:tags r:id="rId22"/>
  </p:custDataLst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55" userDrawn="1">
          <p15:clr>
            <a:srgbClr val="A4A3A4"/>
          </p15:clr>
        </p15:guide>
        <p15:guide id="2" pos="29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D6A300"/>
    <a:srgbClr val="000099"/>
    <a:srgbClr val="422C16"/>
    <a:srgbClr val="0C788E"/>
    <a:srgbClr val="025198"/>
    <a:srgbClr val="1C1C1C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75" autoAdjust="0"/>
    <p:restoredTop sz="94652" autoAdjust="0"/>
  </p:normalViewPr>
  <p:slideViewPr>
    <p:cSldViewPr showGuides="1">
      <p:cViewPr>
        <p:scale>
          <a:sx n="120" d="100"/>
          <a:sy n="120" d="100"/>
        </p:scale>
        <p:origin x="-414" y="822"/>
      </p:cViewPr>
      <p:guideLst>
        <p:guide orient="horz" pos="255"/>
        <p:guide pos="2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1B8883-6A18-4D64-A69D-B2B2F50E4DFE}" type="datetimeFigureOut">
              <a:rPr lang="pt-PT" smtClean="0"/>
              <a:t>13-08-2013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8A28ED-D275-4FAE-B6D1-C801552B939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06133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8A28ED-D275-4FAE-B6D1-C801552B9395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290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62580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7951" y="6408752"/>
            <a:ext cx="1144988" cy="453224"/>
            <a:chOff x="7951" y="6408752"/>
            <a:chExt cx="1144988" cy="453224"/>
          </a:xfrm>
        </p:grpSpPr>
        <p:sp>
          <p:nvSpPr>
            <p:cNvPr id="8" name="Rectangle 2"/>
            <p:cNvSpPr/>
            <p:nvPr userDrawn="1"/>
          </p:nvSpPr>
          <p:spPr>
            <a:xfrm>
              <a:off x="7951" y="6408752"/>
              <a:ext cx="1144988" cy="453224"/>
            </a:xfrm>
            <a:custGeom>
              <a:avLst/>
              <a:gdLst>
                <a:gd name="connsiteX0" fmla="*/ 0 w 1057524"/>
                <a:gd name="connsiteY0" fmla="*/ 0 h 453224"/>
                <a:gd name="connsiteX1" fmla="*/ 1057524 w 1057524"/>
                <a:gd name="connsiteY1" fmla="*/ 0 h 453224"/>
                <a:gd name="connsiteX2" fmla="*/ 1057524 w 1057524"/>
                <a:gd name="connsiteY2" fmla="*/ 453224 h 453224"/>
                <a:gd name="connsiteX3" fmla="*/ 0 w 1057524"/>
                <a:gd name="connsiteY3" fmla="*/ 453224 h 453224"/>
                <a:gd name="connsiteX4" fmla="*/ 0 w 1057524"/>
                <a:gd name="connsiteY4" fmla="*/ 0 h 453224"/>
                <a:gd name="connsiteX0" fmla="*/ 0 w 1129086"/>
                <a:gd name="connsiteY0" fmla="*/ 0 h 453224"/>
                <a:gd name="connsiteX1" fmla="*/ 1129086 w 1129086"/>
                <a:gd name="connsiteY1" fmla="*/ 7951 h 453224"/>
                <a:gd name="connsiteX2" fmla="*/ 1057524 w 1129086"/>
                <a:gd name="connsiteY2" fmla="*/ 453224 h 453224"/>
                <a:gd name="connsiteX3" fmla="*/ 0 w 1129086"/>
                <a:gd name="connsiteY3" fmla="*/ 453224 h 453224"/>
                <a:gd name="connsiteX4" fmla="*/ 0 w 1129086"/>
                <a:gd name="connsiteY4" fmla="*/ 0 h 453224"/>
                <a:gd name="connsiteX0" fmla="*/ 0 w 1129086"/>
                <a:gd name="connsiteY0" fmla="*/ 0 h 453224"/>
                <a:gd name="connsiteX1" fmla="*/ 1129086 w 1129086"/>
                <a:gd name="connsiteY1" fmla="*/ 7951 h 453224"/>
                <a:gd name="connsiteX2" fmla="*/ 1057524 w 1129086"/>
                <a:gd name="connsiteY2" fmla="*/ 453224 h 453224"/>
                <a:gd name="connsiteX3" fmla="*/ 0 w 1129086"/>
                <a:gd name="connsiteY3" fmla="*/ 453224 h 453224"/>
                <a:gd name="connsiteX4" fmla="*/ 0 w 1129086"/>
                <a:gd name="connsiteY4" fmla="*/ 0 h 453224"/>
                <a:gd name="connsiteX0" fmla="*/ 0 w 1129086"/>
                <a:gd name="connsiteY0" fmla="*/ 0 h 453224"/>
                <a:gd name="connsiteX1" fmla="*/ 1129086 w 1129086"/>
                <a:gd name="connsiteY1" fmla="*/ 7951 h 453224"/>
                <a:gd name="connsiteX2" fmla="*/ 1057524 w 1129086"/>
                <a:gd name="connsiteY2" fmla="*/ 453224 h 453224"/>
                <a:gd name="connsiteX3" fmla="*/ 0 w 1129086"/>
                <a:gd name="connsiteY3" fmla="*/ 453224 h 453224"/>
                <a:gd name="connsiteX4" fmla="*/ 0 w 1129086"/>
                <a:gd name="connsiteY4" fmla="*/ 0 h 453224"/>
                <a:gd name="connsiteX0" fmla="*/ 0 w 1152939"/>
                <a:gd name="connsiteY0" fmla="*/ 0 h 453224"/>
                <a:gd name="connsiteX1" fmla="*/ 1152939 w 1152939"/>
                <a:gd name="connsiteY1" fmla="*/ 0 h 453224"/>
                <a:gd name="connsiteX2" fmla="*/ 1057524 w 1152939"/>
                <a:gd name="connsiteY2" fmla="*/ 453224 h 453224"/>
                <a:gd name="connsiteX3" fmla="*/ 0 w 1152939"/>
                <a:gd name="connsiteY3" fmla="*/ 453224 h 453224"/>
                <a:gd name="connsiteX4" fmla="*/ 0 w 1152939"/>
                <a:gd name="connsiteY4" fmla="*/ 0 h 453224"/>
                <a:gd name="connsiteX0" fmla="*/ 0 w 1144988"/>
                <a:gd name="connsiteY0" fmla="*/ 0 h 453224"/>
                <a:gd name="connsiteX1" fmla="*/ 1144988 w 1144988"/>
                <a:gd name="connsiteY1" fmla="*/ 0 h 453224"/>
                <a:gd name="connsiteX2" fmla="*/ 1057524 w 1144988"/>
                <a:gd name="connsiteY2" fmla="*/ 453224 h 453224"/>
                <a:gd name="connsiteX3" fmla="*/ 0 w 1144988"/>
                <a:gd name="connsiteY3" fmla="*/ 453224 h 453224"/>
                <a:gd name="connsiteX4" fmla="*/ 0 w 1144988"/>
                <a:gd name="connsiteY4" fmla="*/ 0 h 453224"/>
                <a:gd name="connsiteX0" fmla="*/ 0 w 1144988"/>
                <a:gd name="connsiteY0" fmla="*/ 0 h 453224"/>
                <a:gd name="connsiteX1" fmla="*/ 1144988 w 1144988"/>
                <a:gd name="connsiteY1" fmla="*/ 0 h 453224"/>
                <a:gd name="connsiteX2" fmla="*/ 1057524 w 1144988"/>
                <a:gd name="connsiteY2" fmla="*/ 453224 h 453224"/>
                <a:gd name="connsiteX3" fmla="*/ 0 w 1144988"/>
                <a:gd name="connsiteY3" fmla="*/ 453224 h 453224"/>
                <a:gd name="connsiteX4" fmla="*/ 0 w 1144988"/>
                <a:gd name="connsiteY4" fmla="*/ 0 h 453224"/>
                <a:gd name="connsiteX0" fmla="*/ 0 w 1144988"/>
                <a:gd name="connsiteY0" fmla="*/ 0 h 453224"/>
                <a:gd name="connsiteX1" fmla="*/ 1144988 w 1144988"/>
                <a:gd name="connsiteY1" fmla="*/ 0 h 453224"/>
                <a:gd name="connsiteX2" fmla="*/ 1057524 w 1144988"/>
                <a:gd name="connsiteY2" fmla="*/ 453224 h 453224"/>
                <a:gd name="connsiteX3" fmla="*/ 0 w 1144988"/>
                <a:gd name="connsiteY3" fmla="*/ 453224 h 453224"/>
                <a:gd name="connsiteX4" fmla="*/ 0 w 1144988"/>
                <a:gd name="connsiteY4" fmla="*/ 0 h 453224"/>
                <a:gd name="connsiteX0" fmla="*/ 0 w 1144988"/>
                <a:gd name="connsiteY0" fmla="*/ 0 h 453224"/>
                <a:gd name="connsiteX1" fmla="*/ 1144988 w 1144988"/>
                <a:gd name="connsiteY1" fmla="*/ 0 h 453224"/>
                <a:gd name="connsiteX2" fmla="*/ 1057524 w 1144988"/>
                <a:gd name="connsiteY2" fmla="*/ 453224 h 453224"/>
                <a:gd name="connsiteX3" fmla="*/ 0 w 1144988"/>
                <a:gd name="connsiteY3" fmla="*/ 453224 h 453224"/>
                <a:gd name="connsiteX4" fmla="*/ 0 w 1144988"/>
                <a:gd name="connsiteY4" fmla="*/ 0 h 453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4988" h="453224">
                  <a:moveTo>
                    <a:pt x="0" y="0"/>
                  </a:moveTo>
                  <a:lnTo>
                    <a:pt x="1144988" y="0"/>
                  </a:lnTo>
                  <a:cubicBezTo>
                    <a:pt x="1069957" y="434017"/>
                    <a:pt x="1086679" y="302149"/>
                    <a:pt x="1057524" y="453224"/>
                  </a:cubicBezTo>
                  <a:lnTo>
                    <a:pt x="0" y="4532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1" y="6423500"/>
              <a:ext cx="1071562" cy="4381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50845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10"/>
          <p:cNvSpPr>
            <a:spLocks noGrp="1" noChangeArrowheads="1"/>
          </p:cNvSpPr>
          <p:nvPr>
            <p:ph type="ctrTitle" idx="4294967295"/>
          </p:nvPr>
        </p:nvSpPr>
        <p:spPr>
          <a:xfrm>
            <a:off x="2051844" y="1772816"/>
            <a:ext cx="5040312" cy="2951956"/>
          </a:xfrm>
          <a:prstGeom prst="rect">
            <a:avLst/>
          </a:prstGeom>
          <a:noFill/>
        </p:spPr>
        <p:txBody>
          <a:bodyPr/>
          <a:lstStyle/>
          <a:p>
            <a:pPr eaLnBrk="1" hangingPunct="1"/>
            <a:r>
              <a:rPr lang="en-US" altLang="zh-TW" sz="6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MS Gothic" panose="020B0609070205080204" pitchFamily="49" charset="-128"/>
              </a:rPr>
              <a:t>Infinitive</a:t>
            </a:r>
            <a:br>
              <a:rPr lang="en-US" altLang="zh-TW" sz="6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MS Gothic" panose="020B0609070205080204" pitchFamily="49" charset="-128"/>
              </a:rPr>
            </a:br>
            <a:r>
              <a:rPr lang="en-US" altLang="zh-TW" sz="6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MS Gothic" panose="020B0609070205080204" pitchFamily="49" charset="-128"/>
              </a:rPr>
              <a:t>and</a:t>
            </a:r>
            <a:br>
              <a:rPr lang="en-US" altLang="zh-TW" sz="6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MS Gothic" panose="020B0609070205080204" pitchFamily="49" charset="-128"/>
              </a:rPr>
            </a:br>
            <a:r>
              <a:rPr lang="en-US" altLang="zh-TW" sz="6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MS Gothic" panose="020B0609070205080204" pitchFamily="49" charset="-128"/>
              </a:rPr>
              <a:t>GERUND</a:t>
            </a:r>
            <a:endParaRPr lang="es-ES" sz="6000" b="1" dirty="0" smtClean="0">
              <a:solidFill>
                <a:schemeClr val="folHlin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6298578"/>
            <a:ext cx="1475656" cy="559422"/>
            <a:chOff x="0" y="6298578"/>
            <a:chExt cx="1475656" cy="559422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3" name="Round Same Side Corner Rectangle 2"/>
            <p:cNvSpPr/>
            <p:nvPr/>
          </p:nvSpPr>
          <p:spPr>
            <a:xfrm>
              <a:off x="0" y="6298578"/>
              <a:ext cx="1475656" cy="559422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52" y="6298578"/>
              <a:ext cx="1368152" cy="55942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en-US" altLang="zh-TW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PMingLiU" panose="02020500000000000000" pitchFamily="18" charset="-120"/>
              </a:rPr>
              <a:t>To-Infinitive </a:t>
            </a:r>
            <a:r>
              <a:rPr lang="en-US" altLang="zh-TW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PMingLiU" panose="02020500000000000000" pitchFamily="18" charset="-120"/>
              </a:rPr>
              <a:t>or</a:t>
            </a:r>
            <a:r>
              <a:rPr lang="en-US" altLang="zh-TW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PMingLiU" panose="02020500000000000000" pitchFamily="18" charset="-120"/>
              </a:rPr>
              <a:t> Gerund</a:t>
            </a:r>
            <a:endParaRPr lang="pt-PT" dirty="0" smtClean="0">
              <a:solidFill>
                <a:srgbClr val="FF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536" y="1268760"/>
            <a:ext cx="8229600" cy="4525963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altLang="zh-TW" sz="2800" dirty="0" smtClean="0">
                <a:solidFill>
                  <a:schemeClr val="accent3">
                    <a:lumMod val="95000"/>
                  </a:schemeClr>
                </a:solidFill>
                <a:ea typeface="新細明體" pitchFamily="18" charset="-120"/>
              </a:rPr>
              <a:t>The</a:t>
            </a:r>
            <a:r>
              <a:rPr lang="en-US" altLang="zh-TW" sz="2800" dirty="0" smtClean="0">
                <a:ea typeface="新細明體" pitchFamily="18" charset="-120"/>
              </a:rPr>
              <a:t> </a:t>
            </a:r>
            <a:r>
              <a:rPr lang="en-US" altLang="zh-TW" sz="28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to-Infinitive after certain verbs</a:t>
            </a:r>
            <a:r>
              <a:rPr lang="en-US" altLang="zh-TW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 </a:t>
            </a:r>
            <a:r>
              <a:rPr lang="en-US" altLang="zh-TW" sz="2800" dirty="0" smtClean="0">
                <a:solidFill>
                  <a:schemeClr val="accent3">
                    <a:lumMod val="95000"/>
                  </a:schemeClr>
                </a:solidFill>
                <a:ea typeface="新細明體" pitchFamily="18" charset="-120"/>
              </a:rPr>
              <a:t>often describes a </a:t>
            </a:r>
            <a:r>
              <a:rPr lang="en-US" altLang="zh-TW" sz="28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future event</a:t>
            </a:r>
            <a:r>
              <a:rPr lang="en-US" altLang="zh-TW" sz="2800" dirty="0" smtClean="0">
                <a:solidFill>
                  <a:schemeClr val="bg1"/>
                </a:solidFill>
                <a:ea typeface="新細明體" pitchFamily="18" charset="-120"/>
              </a:rPr>
              <a:t>.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zh-TW" sz="2800" dirty="0" smtClean="0">
                <a:solidFill>
                  <a:schemeClr val="accent3">
                    <a:lumMod val="95000"/>
                  </a:schemeClr>
                </a:solidFill>
                <a:ea typeface="新細明體" pitchFamily="18" charset="-120"/>
              </a:rPr>
              <a:t>	After</a:t>
            </a:r>
            <a:r>
              <a:rPr lang="en-US" altLang="zh-TW" sz="2800" dirty="0" smtClean="0">
                <a:solidFill>
                  <a:schemeClr val="accent6">
                    <a:lumMod val="20000"/>
                    <a:lumOff val="80000"/>
                  </a:schemeClr>
                </a:solidFill>
                <a:ea typeface="新細明體" pitchFamily="18" charset="-120"/>
              </a:rPr>
              <a:t> </a:t>
            </a:r>
            <a:r>
              <a:rPr lang="en-US" altLang="zh-TW" sz="2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hope</a:t>
            </a:r>
            <a:r>
              <a:rPr lang="en-US" altLang="zh-TW" sz="2800" dirty="0" smtClean="0">
                <a:solidFill>
                  <a:schemeClr val="accent6">
                    <a:lumMod val="20000"/>
                    <a:lumOff val="80000"/>
                  </a:schemeClr>
                </a:solidFill>
                <a:ea typeface="新細明體" pitchFamily="18" charset="-120"/>
              </a:rPr>
              <a:t>, </a:t>
            </a:r>
            <a:r>
              <a:rPr lang="en-US" altLang="zh-TW" sz="2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expect</a:t>
            </a:r>
            <a:r>
              <a:rPr lang="en-US" altLang="zh-TW" sz="2800" dirty="0" smtClean="0">
                <a:solidFill>
                  <a:schemeClr val="accent6">
                    <a:lumMod val="20000"/>
                    <a:lumOff val="80000"/>
                  </a:schemeClr>
                </a:solidFill>
                <a:ea typeface="新細明體" pitchFamily="18" charset="-120"/>
              </a:rPr>
              <a:t>, </a:t>
            </a:r>
            <a:r>
              <a:rPr lang="en-US" altLang="zh-TW" sz="2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promise</a:t>
            </a:r>
            <a:r>
              <a:rPr lang="en-US" altLang="zh-TW" sz="2800" dirty="0" smtClean="0">
                <a:solidFill>
                  <a:schemeClr val="accent3">
                    <a:lumMod val="95000"/>
                  </a:schemeClr>
                </a:solidFill>
                <a:ea typeface="新細明體" pitchFamily="18" charset="-120"/>
              </a:rPr>
              <a:t>, </a:t>
            </a:r>
            <a:r>
              <a:rPr lang="en-US" altLang="zh-TW" sz="2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want</a:t>
            </a:r>
            <a:r>
              <a:rPr lang="en-US" altLang="zh-TW" sz="2800" dirty="0" smtClean="0">
                <a:solidFill>
                  <a:schemeClr val="accent3">
                    <a:lumMod val="95000"/>
                  </a:schemeClr>
                </a:solidFill>
                <a:ea typeface="新細明體" pitchFamily="18" charset="-120"/>
              </a:rPr>
              <a:t>, the to-	Infinitive comes after the activity or thought in 	the main verb:</a:t>
            </a:r>
          </a:p>
          <a:p>
            <a:pPr marL="457200" lvl="1" indent="0" eaLnBrk="1" hangingPunct="1">
              <a:buFontTx/>
              <a:buNone/>
              <a:defRPr/>
            </a:pPr>
            <a:r>
              <a:rPr lang="en-US" altLang="zh-TW" sz="2400" dirty="0" smtClean="0">
                <a:solidFill>
                  <a:schemeClr val="accent3">
                    <a:lumMod val="95000"/>
                  </a:schemeClr>
                </a:solidFill>
                <a:ea typeface="新細明體" pitchFamily="18" charset="-120"/>
              </a:rPr>
              <a:t>	</a:t>
            </a:r>
            <a:r>
              <a:rPr lang="en-US" altLang="zh-TW" sz="2400" i="1" dirty="0" smtClean="0">
                <a:solidFill>
                  <a:schemeClr val="accent3">
                    <a:lumMod val="95000"/>
                  </a:schemeClr>
                </a:solidFill>
                <a:ea typeface="新細明體" pitchFamily="18" charset="-120"/>
              </a:rPr>
              <a:t>e.g. </a:t>
            </a:r>
            <a:r>
              <a:rPr lang="en-US" altLang="zh-TW" sz="2400" dirty="0" smtClean="0">
                <a:solidFill>
                  <a:schemeClr val="accent3">
                    <a:lumMod val="95000"/>
                  </a:schemeClr>
                </a:solidFill>
                <a:ea typeface="新細明體" pitchFamily="18" charset="-120"/>
              </a:rPr>
              <a:t>I hope </a:t>
            </a:r>
            <a:r>
              <a:rPr lang="en-US" altLang="zh-TW" sz="2400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to see </a:t>
            </a:r>
            <a:r>
              <a:rPr lang="en-US" altLang="zh-TW" sz="2400" dirty="0" smtClean="0">
                <a:solidFill>
                  <a:schemeClr val="accent3">
                    <a:lumMod val="95000"/>
                  </a:schemeClr>
                </a:solidFill>
                <a:ea typeface="新細明體" pitchFamily="18" charset="-120"/>
              </a:rPr>
              <a:t>you next week.</a:t>
            </a:r>
          </a:p>
          <a:p>
            <a:pPr lvl="1" eaLnBrk="1" hangingPunct="1">
              <a:defRPr/>
            </a:pPr>
            <a:endParaRPr lang="en-US" altLang="zh-TW" sz="2400" dirty="0" smtClean="0">
              <a:ea typeface="新細明體" pitchFamily="18" charset="-120"/>
            </a:endParaRPr>
          </a:p>
          <a:p>
            <a:pPr eaLnBrk="1" hangingPunct="1">
              <a:defRPr/>
            </a:pPr>
            <a:r>
              <a:rPr lang="en-US" altLang="zh-TW" sz="2800" dirty="0">
                <a:solidFill>
                  <a:schemeClr val="accent3">
                    <a:lumMod val="95000"/>
                  </a:schemeClr>
                </a:solidFill>
                <a:ea typeface="新細明體" pitchFamily="18" charset="-120"/>
              </a:rPr>
              <a:t>The</a:t>
            </a:r>
            <a:r>
              <a:rPr lang="en-US" altLang="zh-TW" sz="2800" dirty="0" smtClean="0">
                <a:solidFill>
                  <a:srgbClr val="FF0066"/>
                </a:solidFill>
                <a:ea typeface="新細明體" pitchFamily="18" charset="-120"/>
              </a:rPr>
              <a:t> </a:t>
            </a:r>
            <a:r>
              <a:rPr lang="en-US" altLang="zh-TW" sz="28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Gerund</a:t>
            </a:r>
            <a:r>
              <a:rPr lang="en-US" altLang="zh-TW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 </a:t>
            </a:r>
            <a:r>
              <a:rPr lang="en-US" altLang="zh-TW" sz="2800" dirty="0">
                <a:solidFill>
                  <a:schemeClr val="accent3">
                    <a:lumMod val="95000"/>
                  </a:schemeClr>
                </a:solidFill>
                <a:ea typeface="新細明體" pitchFamily="18" charset="-120"/>
              </a:rPr>
              <a:t>is often used after verbs expressing </a:t>
            </a:r>
            <a:r>
              <a:rPr lang="en-US" altLang="zh-TW" sz="2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likes and dislikes</a:t>
            </a:r>
            <a:r>
              <a:rPr lang="en-US" altLang="zh-TW" sz="2800" dirty="0">
                <a:solidFill>
                  <a:schemeClr val="accent3">
                    <a:lumMod val="95000"/>
                  </a:schemeClr>
                </a:solidFill>
                <a:ea typeface="新細明體" pitchFamily="18" charset="-120"/>
              </a:rPr>
              <a:t>. </a:t>
            </a:r>
          </a:p>
          <a:p>
            <a:pPr marL="457200" lvl="1" indent="0" eaLnBrk="1" hangingPunct="1">
              <a:buFontTx/>
              <a:buNone/>
              <a:defRPr/>
            </a:pPr>
            <a:r>
              <a:rPr lang="en-US" altLang="zh-TW" sz="2400" i="1" dirty="0" smtClean="0">
                <a:solidFill>
                  <a:schemeClr val="accent3">
                    <a:lumMod val="95000"/>
                  </a:schemeClr>
                </a:solidFill>
                <a:ea typeface="新細明體" pitchFamily="18" charset="-120"/>
              </a:rPr>
              <a:t>e.g. </a:t>
            </a:r>
            <a:r>
              <a:rPr lang="en-US" altLang="zh-TW" sz="2400" dirty="0" smtClean="0">
                <a:solidFill>
                  <a:schemeClr val="accent3">
                    <a:lumMod val="95000"/>
                  </a:schemeClr>
                </a:solidFill>
                <a:ea typeface="新細明體" pitchFamily="18" charset="-120"/>
              </a:rPr>
              <a:t>We enjoyed </a:t>
            </a:r>
            <a:r>
              <a:rPr lang="en-US" altLang="zh-TW" sz="2400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seeing</a:t>
            </a:r>
            <a:r>
              <a:rPr lang="en-US" altLang="zh-TW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 </a:t>
            </a:r>
            <a:r>
              <a:rPr lang="en-US" altLang="zh-TW" sz="2400" dirty="0" smtClean="0">
                <a:solidFill>
                  <a:schemeClr val="accent3">
                    <a:lumMod val="95000"/>
                  </a:schemeClr>
                </a:solidFill>
                <a:ea typeface="新細明體" pitchFamily="18" charset="-120"/>
              </a:rPr>
              <a:t>you last weekend</a:t>
            </a:r>
            <a:r>
              <a:rPr lang="en-US" altLang="zh-TW" sz="2400" dirty="0">
                <a:solidFill>
                  <a:schemeClr val="bg1"/>
                </a:solidFill>
                <a:ea typeface="新細明體" pitchFamily="18" charset="-120"/>
              </a:rPr>
              <a:t>.</a:t>
            </a:r>
            <a:endParaRPr lang="en-US" altLang="zh-TW" sz="2400" dirty="0" smtClean="0">
              <a:solidFill>
                <a:schemeClr val="bg1"/>
              </a:solidFill>
              <a:ea typeface="新細明體" pitchFamily="18" charset="-120"/>
            </a:endParaRPr>
          </a:p>
          <a:p>
            <a:pPr eaLnBrk="1" hangingPunct="1">
              <a:defRPr/>
            </a:pPr>
            <a:endParaRPr lang="pt-PT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539750" y="1268413"/>
            <a:ext cx="4104258" cy="4525962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zh-TW" dirty="0" smtClean="0">
                <a:solidFill>
                  <a:srgbClr val="D6A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afford / agree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TW" dirty="0" smtClean="0">
                <a:solidFill>
                  <a:srgbClr val="D6A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/ need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TW" dirty="0" smtClean="0">
                <a:solidFill>
                  <a:srgbClr val="D6A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ask / decide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TW" dirty="0" smtClean="0">
                <a:solidFill>
                  <a:srgbClr val="D6A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promise / refuse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TW" dirty="0" smtClean="0">
                <a:solidFill>
                  <a:srgbClr val="D6A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expect / fail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TW" dirty="0" smtClean="0">
                <a:solidFill>
                  <a:srgbClr val="D6A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tell / want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TW" dirty="0" smtClean="0">
                <a:solidFill>
                  <a:srgbClr val="D6A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hope / wish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TW" dirty="0" smtClean="0">
                <a:solidFill>
                  <a:srgbClr val="D6A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want / decide</a:t>
            </a:r>
          </a:p>
          <a:p>
            <a:pPr eaLnBrk="1" hangingPunct="1">
              <a:defRPr/>
            </a:pPr>
            <a:endParaRPr lang="pt-PT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99" name="TextBox 1"/>
          <p:cNvSpPr txBox="1">
            <a:spLocks noChangeArrowheads="1"/>
          </p:cNvSpPr>
          <p:nvPr/>
        </p:nvSpPr>
        <p:spPr bwMode="auto">
          <a:xfrm>
            <a:off x="1016000" y="116632"/>
            <a:ext cx="7112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PT" sz="6000" dirty="0" err="1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Gerund</a:t>
            </a:r>
            <a:r>
              <a:rPr lang="pt-PT" sz="6000" dirty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6000" dirty="0" err="1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r>
              <a:rPr lang="pt-PT" sz="6000" dirty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6000" dirty="0" err="1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Infinitive</a:t>
            </a:r>
            <a:r>
              <a:rPr lang="pt-PT" sz="6000" dirty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344543"/>
            <a:ext cx="2936381" cy="440204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9" presetClass="entr" presetSubtype="0" decel="10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395288" y="3510186"/>
            <a:ext cx="8407400" cy="2151062"/>
          </a:xfrm>
          <a:prstGeom prst="rect">
            <a:avLst/>
          </a:prstGeo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zh-TW" sz="4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learn / need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zh-TW" dirty="0" smtClean="0">
                <a:solidFill>
                  <a:schemeClr val="bg1"/>
                </a:solidFill>
                <a:ea typeface="新細明體" pitchFamily="18" charset="-120"/>
              </a:rPr>
              <a:t>We should </a:t>
            </a:r>
            <a:r>
              <a:rPr lang="en-US" altLang="zh-TW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learn to </a:t>
            </a:r>
            <a:r>
              <a:rPr lang="en-US" altLang="zh-TW" dirty="0" smtClean="0">
                <a:solidFill>
                  <a:schemeClr val="bg1"/>
                </a:solidFill>
                <a:ea typeface="新細明體" pitchFamily="18" charset="-120"/>
              </a:rPr>
              <a:t>do </a:t>
            </a:r>
            <a:r>
              <a:rPr lang="en-US" altLang="zh-TW" dirty="0">
                <a:solidFill>
                  <a:schemeClr val="bg1"/>
                </a:solidFill>
                <a:ea typeface="新細明體" pitchFamily="18" charset="-120"/>
              </a:rPr>
              <a:t>some </a:t>
            </a:r>
            <a:r>
              <a:rPr lang="en-US" altLang="zh-TW" dirty="0" smtClean="0">
                <a:solidFill>
                  <a:schemeClr val="bg1"/>
                </a:solidFill>
                <a:ea typeface="新細明體" pitchFamily="18" charset="-120"/>
              </a:rPr>
              <a:t>housework.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zh-TW" dirty="0" smtClean="0">
                <a:solidFill>
                  <a:schemeClr val="bg1"/>
                </a:solidFill>
                <a:ea typeface="新細明體" pitchFamily="18" charset="-120"/>
              </a:rPr>
              <a:t>Humans </a:t>
            </a:r>
            <a:r>
              <a:rPr lang="en-US" altLang="zh-TW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need to drink</a:t>
            </a:r>
            <a:r>
              <a:rPr lang="en-US" altLang="zh-TW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 </a:t>
            </a:r>
            <a:r>
              <a:rPr lang="en-US" altLang="zh-TW" dirty="0">
                <a:solidFill>
                  <a:schemeClr val="bg1"/>
                </a:solidFill>
                <a:ea typeface="新細明體" pitchFamily="18" charset="-120"/>
              </a:rPr>
              <a:t>a lot of </a:t>
            </a:r>
            <a:r>
              <a:rPr lang="en-US" altLang="zh-TW" dirty="0" smtClean="0">
                <a:solidFill>
                  <a:schemeClr val="bg1"/>
                </a:solidFill>
                <a:ea typeface="新細明體" pitchFamily="18" charset="-120"/>
              </a:rPr>
              <a:t>water.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algn="l" eaLnBrk="1" hangingPunct="1"/>
            <a:r>
              <a:rPr lang="en-US" altLang="zh-TW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PMingLiU" panose="02020500000000000000" pitchFamily="18" charset="-120"/>
              </a:rPr>
              <a:t>afford / agree</a:t>
            </a: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0277" y="-1"/>
            <a:ext cx="3783724" cy="34368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TextBox 2"/>
          <p:cNvSpPr txBox="1"/>
          <p:nvPr/>
        </p:nvSpPr>
        <p:spPr>
          <a:xfrm>
            <a:off x="395288" y="1052736"/>
            <a:ext cx="5329237" cy="20621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3200" dirty="0">
                <a:solidFill>
                  <a:schemeClr val="bg1"/>
                </a:solidFill>
                <a:ea typeface="新細明體" pitchFamily="18" charset="-120"/>
              </a:rPr>
              <a:t>I </a:t>
            </a:r>
            <a:r>
              <a:rPr lang="en-US" altLang="zh-TW" sz="320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agree to</a:t>
            </a:r>
            <a:r>
              <a:rPr lang="en-US" altLang="zh-TW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 </a:t>
            </a:r>
            <a:r>
              <a:rPr lang="en-US" altLang="zh-TW" sz="320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go</a:t>
            </a:r>
            <a:r>
              <a:rPr lang="en-US" altLang="zh-TW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 </a:t>
            </a:r>
            <a:r>
              <a:rPr lang="en-US" altLang="zh-TW" sz="3200" dirty="0">
                <a:solidFill>
                  <a:schemeClr val="bg1"/>
                </a:solidFill>
                <a:ea typeface="新細明體" pitchFamily="18" charset="-120"/>
              </a:rPr>
              <a:t>with you this summer holiday. </a:t>
            </a:r>
          </a:p>
          <a:p>
            <a:pPr>
              <a:defRPr/>
            </a:pPr>
            <a:r>
              <a:rPr lang="en-US" altLang="zh-TW" sz="3200" dirty="0">
                <a:solidFill>
                  <a:schemeClr val="bg1"/>
                </a:solidFill>
                <a:ea typeface="新細明體" pitchFamily="18" charset="-120"/>
              </a:rPr>
              <a:t>I can </a:t>
            </a:r>
            <a:r>
              <a:rPr lang="en-US" altLang="zh-TW" sz="320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afford to buy</a:t>
            </a:r>
            <a:r>
              <a:rPr lang="en-US" altLang="zh-TW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 </a:t>
            </a:r>
            <a:r>
              <a:rPr lang="en-US" altLang="zh-TW" sz="3200" dirty="0">
                <a:solidFill>
                  <a:schemeClr val="bg1"/>
                </a:solidFill>
                <a:ea typeface="新細明體" pitchFamily="18" charset="-120"/>
              </a:rPr>
              <a:t>this </a:t>
            </a:r>
            <a:r>
              <a:rPr lang="en-US" altLang="zh-TW" sz="3200" dirty="0" smtClean="0">
                <a:solidFill>
                  <a:schemeClr val="bg1"/>
                </a:solidFill>
                <a:ea typeface="新細明體" pitchFamily="18" charset="-120"/>
              </a:rPr>
              <a:t/>
            </a:r>
            <a:br>
              <a:rPr lang="en-US" altLang="zh-TW" sz="3200" dirty="0" smtClean="0">
                <a:solidFill>
                  <a:schemeClr val="bg1"/>
                </a:solidFill>
                <a:ea typeface="新細明體" pitchFamily="18" charset="-120"/>
              </a:rPr>
            </a:br>
            <a:r>
              <a:rPr lang="en-US" altLang="zh-TW" sz="3200" dirty="0" smtClean="0">
                <a:solidFill>
                  <a:schemeClr val="bg1"/>
                </a:solidFill>
                <a:ea typeface="新細明體" pitchFamily="18" charset="-120"/>
              </a:rPr>
              <a:t>mp3 </a:t>
            </a:r>
            <a:r>
              <a:rPr lang="en-US" altLang="zh-TW" sz="3200" dirty="0">
                <a:solidFill>
                  <a:schemeClr val="bg1"/>
                </a:solidFill>
                <a:ea typeface="新細明體" pitchFamily="18" charset="-120"/>
              </a:rPr>
              <a:t>player.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374848" y="260648"/>
            <a:ext cx="3683000" cy="1143000"/>
          </a:xfrm>
          <a:prstGeom prst="rect">
            <a:avLst/>
          </a:prstGeom>
        </p:spPr>
        <p:txBody>
          <a:bodyPr/>
          <a:lstStyle/>
          <a:p>
            <a:pPr algn="l" eaLnBrk="1" hangingPunct="1"/>
            <a:r>
              <a:rPr lang="en-US" altLang="zh-TW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PMingLiU" panose="02020500000000000000" pitchFamily="18" charset="-120"/>
              </a:rPr>
              <a:t>hope / wish</a:t>
            </a:r>
            <a:endParaRPr lang="pt-PT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147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374848" y="3429000"/>
            <a:ext cx="6501408" cy="2952328"/>
          </a:xfrm>
          <a:prstGeom prst="rect">
            <a:avLst/>
          </a:prstGeo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zh-TW" sz="4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want / decide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zh-TW" dirty="0" smtClean="0">
                <a:solidFill>
                  <a:schemeClr val="bg1"/>
                </a:solidFill>
                <a:ea typeface="新細明體" pitchFamily="18" charset="-120"/>
              </a:rPr>
              <a:t>I </a:t>
            </a:r>
            <a:r>
              <a:rPr lang="en-US" altLang="zh-TW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want to do</a:t>
            </a:r>
            <a:r>
              <a:rPr lang="en-US" altLang="zh-TW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 </a:t>
            </a:r>
            <a:r>
              <a:rPr lang="en-US" altLang="zh-TW" dirty="0" smtClean="0">
                <a:solidFill>
                  <a:schemeClr val="bg1"/>
                </a:solidFill>
                <a:ea typeface="新細明體" pitchFamily="18" charset="-120"/>
              </a:rPr>
              <a:t>my homework today.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zh-TW" dirty="0" smtClean="0">
                <a:solidFill>
                  <a:schemeClr val="bg1"/>
                </a:solidFill>
                <a:ea typeface="新細明體" pitchFamily="18" charset="-120"/>
              </a:rPr>
              <a:t>I </a:t>
            </a:r>
            <a:r>
              <a:rPr lang="en-US" altLang="zh-TW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decided to </a:t>
            </a:r>
            <a:r>
              <a:rPr lang="en-US" altLang="zh-TW" dirty="0" smtClean="0">
                <a:solidFill>
                  <a:schemeClr val="bg1"/>
                </a:solidFill>
                <a:ea typeface="新細明體" pitchFamily="18" charset="-120"/>
              </a:rPr>
              <a:t>buy this book.</a:t>
            </a:r>
          </a:p>
          <a:p>
            <a:pPr eaLnBrk="1" hangingPunct="1">
              <a:defRPr/>
            </a:pPr>
            <a:endParaRPr lang="pt-PT" dirty="0" smtClean="0"/>
          </a:p>
        </p:txBody>
      </p:sp>
      <p:pic>
        <p:nvPicPr>
          <p:cNvPr id="6148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16"/>
          <a:stretch/>
        </p:blipFill>
        <p:spPr bwMode="auto">
          <a:xfrm rot="203765">
            <a:off x="5831199" y="345442"/>
            <a:ext cx="2972578" cy="370305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TextBox 3"/>
          <p:cNvSpPr txBox="1"/>
          <p:nvPr/>
        </p:nvSpPr>
        <p:spPr>
          <a:xfrm>
            <a:off x="374848" y="1038746"/>
            <a:ext cx="498924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3200" dirty="0">
                <a:solidFill>
                  <a:schemeClr val="bg1"/>
                </a:solidFill>
                <a:ea typeface="新細明體" pitchFamily="18" charset="-120"/>
              </a:rPr>
              <a:t>I</a:t>
            </a:r>
            <a:r>
              <a:rPr lang="en-US" altLang="zh-TW" sz="3200" dirty="0">
                <a:ea typeface="新細明體" pitchFamily="18" charset="-120"/>
              </a:rPr>
              <a:t> </a:t>
            </a:r>
            <a:r>
              <a:rPr lang="en-US" altLang="zh-TW" sz="320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hope to meet</a:t>
            </a:r>
            <a:r>
              <a:rPr lang="en-US" altLang="zh-TW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 </a:t>
            </a:r>
            <a:r>
              <a:rPr lang="en-US" altLang="zh-TW" sz="3200" dirty="0">
                <a:solidFill>
                  <a:schemeClr val="bg1"/>
                </a:solidFill>
                <a:ea typeface="新細明體" pitchFamily="18" charset="-120"/>
              </a:rPr>
              <a:t>Beckham in England.</a:t>
            </a:r>
          </a:p>
          <a:p>
            <a:pPr>
              <a:defRPr/>
            </a:pPr>
            <a:r>
              <a:rPr lang="en-US" altLang="zh-TW" sz="3200" dirty="0">
                <a:solidFill>
                  <a:schemeClr val="bg1"/>
                </a:solidFill>
                <a:ea typeface="新細明體" pitchFamily="18" charset="-120"/>
              </a:rPr>
              <a:t>I</a:t>
            </a:r>
            <a:r>
              <a:rPr lang="en-US" altLang="zh-TW" sz="3200" dirty="0">
                <a:ea typeface="新細明體" pitchFamily="18" charset="-120"/>
              </a:rPr>
              <a:t> </a:t>
            </a:r>
            <a:r>
              <a:rPr lang="en-US" altLang="zh-TW" sz="320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wish to fly up</a:t>
            </a:r>
            <a:r>
              <a:rPr lang="en-US" altLang="zh-TW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 </a:t>
            </a:r>
            <a:r>
              <a:rPr lang="en-US" altLang="zh-TW" sz="3200" dirty="0">
                <a:solidFill>
                  <a:schemeClr val="bg1"/>
                </a:solidFill>
                <a:ea typeface="新細明體" pitchFamily="18" charset="-120"/>
              </a:rPr>
              <a:t>high in the sky.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8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395536" y="221576"/>
            <a:ext cx="8229600" cy="1143000"/>
          </a:xfrm>
          <a:prstGeom prst="rect">
            <a:avLst/>
          </a:prstGeom>
        </p:spPr>
        <p:txBody>
          <a:bodyPr/>
          <a:lstStyle/>
          <a:p>
            <a:pPr algn="l" eaLnBrk="1" hangingPunct="1"/>
            <a:r>
              <a:rPr lang="en-US" altLang="zh-TW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PMingLiU" panose="02020500000000000000" pitchFamily="18" charset="-120"/>
              </a:rPr>
              <a:t>expect / fail</a:t>
            </a:r>
            <a:endParaRPr lang="pt-PT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536" y="1052736"/>
            <a:ext cx="7272808" cy="1368152"/>
          </a:xfrm>
          <a:prstGeom prst="rect">
            <a:avLst/>
          </a:prstGeo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zh-TW" dirty="0" smtClean="0">
                <a:solidFill>
                  <a:schemeClr val="bg1"/>
                </a:solidFill>
                <a:ea typeface="新細明體" pitchFamily="18" charset="-120"/>
              </a:rPr>
              <a:t>We </a:t>
            </a:r>
            <a:r>
              <a:rPr lang="en-US" altLang="zh-TW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expect</a:t>
            </a:r>
            <a:r>
              <a:rPr lang="en-US" altLang="zh-TW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 </a:t>
            </a:r>
            <a:r>
              <a:rPr lang="en-US" altLang="zh-TW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to pass</a:t>
            </a:r>
            <a:r>
              <a:rPr lang="en-US" altLang="zh-TW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 </a:t>
            </a:r>
            <a:r>
              <a:rPr lang="en-US" altLang="zh-TW" dirty="0" smtClean="0">
                <a:solidFill>
                  <a:schemeClr val="bg1"/>
                </a:solidFill>
                <a:ea typeface="新細明體" pitchFamily="18" charset="-120"/>
              </a:rPr>
              <a:t>the English exam.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zh-TW" dirty="0" smtClean="0">
                <a:solidFill>
                  <a:schemeClr val="bg1"/>
                </a:solidFill>
                <a:ea typeface="新細明體" pitchFamily="18" charset="-120"/>
              </a:rPr>
              <a:t>They </a:t>
            </a:r>
            <a:r>
              <a:rPr lang="en-US" altLang="zh-TW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failed to do</a:t>
            </a:r>
            <a:r>
              <a:rPr lang="en-US" altLang="zh-TW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 </a:t>
            </a:r>
            <a:r>
              <a:rPr lang="en-US" altLang="zh-TW" dirty="0" smtClean="0">
                <a:solidFill>
                  <a:schemeClr val="bg1"/>
                </a:solidFill>
                <a:ea typeface="新細明體" pitchFamily="18" charset="-120"/>
              </a:rPr>
              <a:t>their homework.</a:t>
            </a:r>
          </a:p>
          <a:p>
            <a:pPr marL="0" indent="0" eaLnBrk="1" hangingPunct="1">
              <a:buFontTx/>
              <a:buNone/>
              <a:defRPr/>
            </a:pPr>
            <a:endParaRPr lang="en-US" altLang="zh-TW" dirty="0" smtClean="0">
              <a:solidFill>
                <a:schemeClr val="bg1"/>
              </a:solidFill>
              <a:ea typeface="新細明體" pitchFamily="18" charset="-120"/>
            </a:endParaRP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29862">
            <a:off x="4648688" y="3113512"/>
            <a:ext cx="3823073" cy="25477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Rectangle 3"/>
          <p:cNvSpPr/>
          <p:nvPr/>
        </p:nvSpPr>
        <p:spPr>
          <a:xfrm>
            <a:off x="406649" y="2924944"/>
            <a:ext cx="4309368" cy="185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altLang="zh-TW" sz="4400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新細明體" pitchFamily="18" charset="-120"/>
                <a:cs typeface="Arial"/>
              </a:rPr>
              <a:t>tell / </a:t>
            </a:r>
            <a:r>
              <a:rPr lang="en-US" altLang="zh-TW" sz="4400" kern="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新細明體" pitchFamily="18" charset="-120"/>
                <a:cs typeface="Arial"/>
              </a:rPr>
              <a:t>want</a:t>
            </a:r>
            <a:endParaRPr lang="en-US" altLang="zh-TW" sz="3200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新細明體" pitchFamily="18" charset="-120"/>
              <a:cs typeface="Arial"/>
            </a:endParaRPr>
          </a:p>
          <a:p>
            <a:pPr>
              <a:spcBef>
                <a:spcPct val="20000"/>
              </a:spcBef>
              <a:defRPr/>
            </a:pPr>
            <a:r>
              <a:rPr lang="en-US" altLang="zh-TW" sz="3200" kern="0" dirty="0">
                <a:solidFill>
                  <a:schemeClr val="bg1"/>
                </a:solidFill>
                <a:latin typeface="Arial"/>
                <a:ea typeface="新細明體" pitchFamily="18" charset="-120"/>
                <a:cs typeface="Arial"/>
              </a:rPr>
              <a:t>He</a:t>
            </a:r>
            <a:r>
              <a:rPr lang="en-US" altLang="zh-TW" sz="3200" kern="0" dirty="0">
                <a:solidFill>
                  <a:srgbClr val="2D2D8A">
                    <a:lumMod val="20000"/>
                    <a:lumOff val="80000"/>
                  </a:srgbClr>
                </a:solidFill>
                <a:latin typeface="Arial"/>
                <a:ea typeface="新細明體" pitchFamily="18" charset="-120"/>
                <a:cs typeface="Arial"/>
              </a:rPr>
              <a:t> </a:t>
            </a:r>
            <a:r>
              <a:rPr lang="en-US" altLang="zh-TW" sz="3200" kern="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新細明體" pitchFamily="18" charset="-120"/>
                <a:cs typeface="Arial"/>
              </a:rPr>
              <a:t>wanted to tell </a:t>
            </a:r>
            <a:r>
              <a:rPr lang="en-US" altLang="zh-TW" sz="3200" kern="0" dirty="0">
                <a:solidFill>
                  <a:schemeClr val="bg1"/>
                </a:solidFill>
                <a:latin typeface="Arial"/>
                <a:ea typeface="新細明體" pitchFamily="18" charset="-120"/>
                <a:cs typeface="Arial"/>
              </a:rPr>
              <a:t>her about his feelings.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395288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algn="l" eaLnBrk="1" hangingPunct="1"/>
            <a:r>
              <a:rPr lang="en-US" altLang="zh-TW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PMingLiU" panose="02020500000000000000" pitchFamily="18" charset="-120"/>
              </a:rPr>
              <a:t>ask / decide</a:t>
            </a:r>
            <a:endParaRPr lang="pt-PT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5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395288" y="3427413"/>
            <a:ext cx="8229600" cy="269875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TW" sz="44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promise / refuse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TW" dirty="0" smtClean="0">
                <a:solidFill>
                  <a:schemeClr val="bg1"/>
                </a:solidFill>
                <a:ea typeface="新細明體" pitchFamily="18" charset="-120"/>
              </a:rPr>
              <a:t>I </a:t>
            </a:r>
            <a:r>
              <a:rPr lang="en-US" altLang="zh-TW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promised</a:t>
            </a:r>
            <a:r>
              <a:rPr lang="en-US" altLang="zh-TW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 </a:t>
            </a:r>
            <a:r>
              <a:rPr lang="en-US" altLang="zh-TW" dirty="0" smtClean="0">
                <a:solidFill>
                  <a:schemeClr val="bg1"/>
                </a:solidFill>
                <a:ea typeface="新細明體" pitchFamily="18" charset="-120"/>
              </a:rPr>
              <a:t>my mother </a:t>
            </a:r>
            <a:r>
              <a:rPr lang="en-US" altLang="zh-TW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to finish</a:t>
            </a:r>
            <a:r>
              <a:rPr lang="en-US" altLang="zh-TW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 </a:t>
            </a:r>
            <a:r>
              <a:rPr lang="en-US" altLang="zh-TW" dirty="0" smtClean="0">
                <a:solidFill>
                  <a:schemeClr val="bg1"/>
                </a:solidFill>
                <a:ea typeface="新細明體" pitchFamily="18" charset="-120"/>
              </a:rPr>
              <a:t>my homework </a:t>
            </a:r>
            <a:r>
              <a:rPr lang="en-US" altLang="zh-TW" dirty="0">
                <a:solidFill>
                  <a:schemeClr val="bg1"/>
                </a:solidFill>
                <a:ea typeface="新細明體" pitchFamily="18" charset="-120"/>
              </a:rPr>
              <a:t>by </a:t>
            </a:r>
            <a:r>
              <a:rPr lang="en-US" altLang="zh-TW" dirty="0" smtClean="0">
                <a:solidFill>
                  <a:schemeClr val="bg1"/>
                </a:solidFill>
                <a:ea typeface="新細明體" pitchFamily="18" charset="-120"/>
              </a:rPr>
              <a:t>6pm.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TW" dirty="0" smtClean="0">
                <a:solidFill>
                  <a:schemeClr val="bg1"/>
                </a:solidFill>
                <a:ea typeface="新細明體" pitchFamily="18" charset="-120"/>
              </a:rPr>
              <a:t>I </a:t>
            </a:r>
            <a:r>
              <a:rPr lang="en-US" altLang="zh-TW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refuse to invite</a:t>
            </a:r>
            <a:r>
              <a:rPr lang="en-US" altLang="zh-TW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 </a:t>
            </a:r>
            <a:r>
              <a:rPr lang="en-US" altLang="zh-TW" dirty="0" smtClean="0">
                <a:solidFill>
                  <a:schemeClr val="bg1"/>
                </a:solidFill>
                <a:ea typeface="新細明體" pitchFamily="18" charset="-120"/>
              </a:rPr>
              <a:t>Tiffany to my party.</a:t>
            </a:r>
          </a:p>
          <a:p>
            <a:pPr marL="0" indent="0" eaLnBrk="1" hangingPunct="1">
              <a:buFontTx/>
              <a:buNone/>
              <a:defRPr/>
            </a:pPr>
            <a:endParaRPr lang="pt-PT" dirty="0" smtClean="0"/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4575">
            <a:off x="5109834" y="481384"/>
            <a:ext cx="3655714" cy="310644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Rectangle 3"/>
          <p:cNvSpPr/>
          <p:nvPr/>
        </p:nvSpPr>
        <p:spPr>
          <a:xfrm>
            <a:off x="395288" y="1052736"/>
            <a:ext cx="4608760" cy="19637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altLang="zh-TW" sz="3200" kern="0" dirty="0">
                <a:solidFill>
                  <a:schemeClr val="bg1"/>
                </a:solidFill>
                <a:latin typeface="Arial"/>
                <a:ea typeface="新細明體" pitchFamily="18" charset="-120"/>
                <a:cs typeface="Arial"/>
              </a:rPr>
              <a:t>I </a:t>
            </a:r>
            <a:r>
              <a:rPr lang="en-US" altLang="zh-TW" sz="3200" kern="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新細明體" pitchFamily="18" charset="-120"/>
                <a:cs typeface="Arial"/>
              </a:rPr>
              <a:t>asked</a:t>
            </a:r>
            <a:r>
              <a:rPr lang="en-US" altLang="zh-TW" sz="32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新細明體" pitchFamily="18" charset="-120"/>
                <a:cs typeface="Arial"/>
              </a:rPr>
              <a:t> </a:t>
            </a:r>
            <a:r>
              <a:rPr lang="en-US" altLang="zh-TW" sz="3200" kern="0" dirty="0">
                <a:solidFill>
                  <a:schemeClr val="bg1"/>
                </a:solidFill>
                <a:latin typeface="Arial"/>
                <a:ea typeface="新細明體" pitchFamily="18" charset="-120"/>
                <a:cs typeface="Arial"/>
              </a:rPr>
              <a:t>my mum </a:t>
            </a:r>
            <a:r>
              <a:rPr lang="en-US" altLang="zh-TW" sz="3200" kern="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新細明體" pitchFamily="18" charset="-120"/>
                <a:cs typeface="Arial"/>
              </a:rPr>
              <a:t>to go</a:t>
            </a:r>
            <a:r>
              <a:rPr lang="en-US" altLang="zh-TW" sz="32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新細明體" pitchFamily="18" charset="-120"/>
                <a:cs typeface="Arial"/>
              </a:rPr>
              <a:t> </a:t>
            </a:r>
            <a:r>
              <a:rPr lang="en-US" altLang="zh-TW" sz="3200" kern="0" dirty="0">
                <a:solidFill>
                  <a:schemeClr val="bg1"/>
                </a:solidFill>
                <a:latin typeface="Arial"/>
                <a:ea typeface="新細明體" pitchFamily="18" charset="-120"/>
                <a:cs typeface="Arial"/>
              </a:rPr>
              <a:t>shopping with me.</a:t>
            </a:r>
          </a:p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altLang="zh-TW" sz="3200" kern="0" dirty="0">
                <a:solidFill>
                  <a:schemeClr val="bg1"/>
                </a:solidFill>
                <a:latin typeface="Arial"/>
                <a:ea typeface="新細明體" pitchFamily="18" charset="-120"/>
                <a:cs typeface="Arial"/>
              </a:rPr>
              <a:t>I </a:t>
            </a:r>
            <a:r>
              <a:rPr lang="en-US" altLang="zh-TW" sz="3200" kern="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新細明體" pitchFamily="18" charset="-120"/>
                <a:cs typeface="Arial"/>
              </a:rPr>
              <a:t>decided</a:t>
            </a:r>
            <a:r>
              <a:rPr lang="en-US" altLang="zh-TW" sz="32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新細明體" pitchFamily="18" charset="-120"/>
                <a:cs typeface="Arial"/>
              </a:rPr>
              <a:t> </a:t>
            </a:r>
            <a:r>
              <a:rPr lang="en-US" altLang="zh-TW" sz="3200" kern="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新細明體" pitchFamily="18" charset="-120"/>
                <a:cs typeface="Arial"/>
              </a:rPr>
              <a:t>to go</a:t>
            </a:r>
            <a:r>
              <a:rPr lang="en-US" altLang="zh-TW" sz="32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新細明體" pitchFamily="18" charset="-120"/>
                <a:cs typeface="Arial"/>
              </a:rPr>
              <a:t> </a:t>
            </a:r>
            <a:r>
              <a:rPr lang="en-US" altLang="zh-TW" sz="3200" kern="0" dirty="0">
                <a:solidFill>
                  <a:schemeClr val="bg1"/>
                </a:solidFill>
                <a:latin typeface="Arial"/>
                <a:ea typeface="新細明體" pitchFamily="18" charset="-120"/>
                <a:cs typeface="Arial"/>
              </a:rPr>
              <a:t>hiking this Sunday.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7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algn="l" eaLnBrk="1" hangingPunct="1">
              <a:defRPr/>
            </a:pPr>
            <a:r>
              <a:rPr lang="en-US" altLang="zh-TW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No major difference in meaning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68313" y="1268760"/>
            <a:ext cx="7848103" cy="5040560"/>
          </a:xfrm>
          <a:prstGeom prst="rect">
            <a:avLst/>
          </a:prstGeom>
        </p:spPr>
        <p:txBody>
          <a:bodyPr/>
          <a:lstStyle/>
          <a:p>
            <a:pPr eaLnBrk="1" hangingPunct="1">
              <a:spcBef>
                <a:spcPts val="0"/>
              </a:spcBef>
              <a:buFontTx/>
              <a:buNone/>
              <a:defRPr/>
            </a:pPr>
            <a:r>
              <a:rPr lang="en-US" altLang="zh-TW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verbs can be followed by either the </a:t>
            </a:r>
            <a:r>
              <a:rPr lang="en-US" altLang="zh-TW" sz="2800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to-</a:t>
            </a:r>
          </a:p>
          <a:p>
            <a:pPr eaLnBrk="1" hangingPunct="1">
              <a:spcBef>
                <a:spcPts val="0"/>
              </a:spcBef>
              <a:buFontTx/>
              <a:buNone/>
              <a:defRPr/>
            </a:pPr>
            <a:r>
              <a:rPr lang="en-US" altLang="zh-TW" sz="2800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infinitive </a:t>
            </a:r>
            <a:r>
              <a:rPr lang="en-US" altLang="zh-TW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the </a:t>
            </a:r>
            <a:r>
              <a:rPr lang="en-US" altLang="zh-TW" sz="2800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gerund</a:t>
            </a:r>
            <a:r>
              <a:rPr lang="en-US" altLang="zh-TW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without any major </a:t>
            </a:r>
          </a:p>
          <a:p>
            <a:pPr eaLnBrk="1" hangingPunct="1">
              <a:spcBef>
                <a:spcPts val="0"/>
              </a:spcBef>
              <a:buFontTx/>
              <a:buNone/>
              <a:defRPr/>
            </a:pPr>
            <a:r>
              <a:rPr lang="en-US" altLang="zh-TW" sz="2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difference in meaning:</a:t>
            </a:r>
          </a:p>
          <a:p>
            <a:pPr marL="0" indent="0" eaLnBrk="1" hangingPunct="1">
              <a:spcBef>
                <a:spcPts val="672"/>
              </a:spcBef>
              <a:spcAft>
                <a:spcPts val="0"/>
              </a:spcAft>
              <a:buFontTx/>
              <a:buNone/>
              <a:defRPr/>
            </a:pPr>
            <a:r>
              <a:rPr kumimoji="1" lang="en-US" sz="3600" kern="1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ea typeface="新細明體"/>
              </a:rPr>
              <a:t>begin   continue   start    intend</a:t>
            </a:r>
            <a:endParaRPr lang="pt-PT" sz="3600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ts val="2000"/>
              </a:lnSpc>
              <a:buClr>
                <a:schemeClr val="accent1"/>
              </a:buClr>
              <a:buFontTx/>
              <a:buNone/>
              <a:defRPr/>
            </a:pPr>
            <a:endParaRPr lang="en-US" altLang="zh-TW" sz="2800" i="1" dirty="0" smtClean="0">
              <a:solidFill>
                <a:schemeClr val="accent3">
                  <a:lumMod val="95000"/>
                </a:schemeClr>
              </a:solidFill>
              <a:latin typeface="Tahoma" pitchFamily="34" charset="0"/>
            </a:endParaRPr>
          </a:p>
          <a:p>
            <a:pPr eaLnBrk="1" hangingPunct="1">
              <a:buClr>
                <a:schemeClr val="accent1"/>
              </a:buClr>
              <a:buFontTx/>
              <a:buNone/>
              <a:defRPr/>
            </a:pPr>
            <a:r>
              <a:rPr lang="en-US" altLang="zh-TW" sz="2600" i="1" dirty="0" smtClean="0">
                <a:solidFill>
                  <a:schemeClr val="accent3">
                    <a:lumMod val="95000"/>
                  </a:schemeClr>
                </a:solidFill>
                <a:latin typeface="Tahoma" pitchFamily="34" charset="0"/>
              </a:rPr>
              <a:t>e.g.</a:t>
            </a:r>
          </a:p>
          <a:p>
            <a:pPr marL="536575" indent="0" eaLnBrk="1" hangingPunct="1">
              <a:buClr>
                <a:schemeClr val="accent1"/>
              </a:buClr>
              <a:buFontTx/>
              <a:buNone/>
              <a:defRPr/>
            </a:pPr>
            <a:r>
              <a:rPr lang="en-US" altLang="zh-TW" sz="2600" dirty="0" smtClean="0">
                <a:solidFill>
                  <a:schemeClr val="accent3">
                    <a:lumMod val="95000"/>
                  </a:schemeClr>
                </a:solidFill>
                <a:latin typeface="Tahoma" pitchFamily="34" charset="0"/>
              </a:rPr>
              <a:t>Mother Teresa started </a:t>
            </a:r>
            <a:r>
              <a:rPr lang="en-US" altLang="zh-TW" sz="26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to live/living</a:t>
            </a:r>
            <a:r>
              <a:rPr lang="en-US" altLang="zh-TW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 </a:t>
            </a:r>
            <a:r>
              <a:rPr lang="en-US" altLang="zh-TW" sz="2600" dirty="0" smtClean="0">
                <a:solidFill>
                  <a:schemeClr val="accent3">
                    <a:lumMod val="95000"/>
                  </a:schemeClr>
                </a:solidFill>
                <a:latin typeface="Tahoma" pitchFamily="34" charset="0"/>
              </a:rPr>
              <a:t>in the slums of Calcutta from 1948.</a:t>
            </a:r>
          </a:p>
          <a:p>
            <a:pPr marL="536575" indent="0" eaLnBrk="1" hangingPunct="1">
              <a:buClr>
                <a:schemeClr val="accent1"/>
              </a:buClr>
              <a:buFontTx/>
              <a:buNone/>
              <a:defRPr/>
            </a:pPr>
            <a:r>
              <a:rPr lang="en-US" altLang="zh-TW" sz="2600" dirty="0" smtClean="0">
                <a:solidFill>
                  <a:schemeClr val="accent3">
                    <a:lumMod val="95000"/>
                  </a:schemeClr>
                </a:solidFill>
                <a:latin typeface="Tahoma" pitchFamily="34" charset="0"/>
              </a:rPr>
              <a:t>Though she faced many problems, Mother Teresa continued</a:t>
            </a:r>
            <a:r>
              <a:rPr lang="en-US" altLang="zh-TW" sz="2600" dirty="0" smtClean="0">
                <a:latin typeface="Tahoma" pitchFamily="34" charset="0"/>
              </a:rPr>
              <a:t> </a:t>
            </a:r>
            <a:r>
              <a:rPr lang="en-US" altLang="zh-TW" sz="26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to work/working</a:t>
            </a:r>
            <a:r>
              <a:rPr lang="en-US" altLang="zh-TW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t> </a:t>
            </a:r>
            <a:r>
              <a:rPr lang="en-US" altLang="zh-TW" sz="2600" dirty="0" smtClean="0">
                <a:solidFill>
                  <a:schemeClr val="accent3">
                    <a:lumMod val="95000"/>
                  </a:schemeClr>
                </a:solidFill>
                <a:latin typeface="Tahoma" pitchFamily="34" charset="0"/>
              </a:rPr>
              <a:t>for the poor.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withGroup">
                            <p:stCondLst>
                              <p:cond delay="125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2" name="Picture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4221088"/>
            <a:ext cx="3168650" cy="2103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2" name="Título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altLang="zh-TW" sz="36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Gerund</a:t>
            </a:r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 </a:t>
            </a:r>
            <a:r>
              <a:rPr lang="en-US" altLang="zh-TW" sz="3600" dirty="0" smtClean="0">
                <a:solidFill>
                  <a:schemeClr val="bg1"/>
                </a:solidFill>
                <a:ea typeface="新細明體" pitchFamily="18" charset="-120"/>
              </a:rPr>
              <a:t>(general)</a:t>
            </a:r>
            <a:br>
              <a:rPr lang="en-US" altLang="zh-TW" sz="3600" dirty="0" smtClean="0">
                <a:solidFill>
                  <a:schemeClr val="bg1"/>
                </a:solidFill>
                <a:ea typeface="新細明體" pitchFamily="18" charset="-120"/>
              </a:rPr>
            </a:br>
            <a:r>
              <a:rPr lang="en-US" altLang="zh-TW" sz="36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To-Infinitive</a:t>
            </a:r>
            <a:r>
              <a:rPr lang="en-US" altLang="zh-TW" sz="3600" dirty="0" smtClean="0">
                <a:ea typeface="新細明體" pitchFamily="18" charset="-120"/>
              </a:rPr>
              <a:t> </a:t>
            </a:r>
            <a:r>
              <a:rPr lang="en-US" altLang="zh-TW" sz="3600" dirty="0" smtClean="0">
                <a:solidFill>
                  <a:schemeClr val="bg1"/>
                </a:solidFill>
                <a:ea typeface="新細明體" pitchFamily="18" charset="-120"/>
              </a:rPr>
              <a:t>(particular situation)</a:t>
            </a:r>
            <a:endParaRPr lang="pt-PT" sz="3600" dirty="0" smtClean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07950" y="1916113"/>
            <a:ext cx="4895850" cy="362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altLang="zh-TW" sz="2800" kern="0" dirty="0">
                <a:solidFill>
                  <a:schemeClr val="bg1"/>
                </a:solidFill>
                <a:latin typeface="+mn-lt"/>
                <a:cs typeface="+mn-cs"/>
              </a:rPr>
              <a:t>Some verbs are generally followed by the gerund when used in a </a:t>
            </a:r>
            <a:r>
              <a:rPr lang="en-US" altLang="zh-TW" sz="2800" kern="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general sense</a:t>
            </a:r>
            <a:r>
              <a:rPr lang="en-US" altLang="zh-TW" sz="2800" kern="0" dirty="0">
                <a:solidFill>
                  <a:schemeClr val="bg1"/>
                </a:solidFill>
                <a:latin typeface="+mn-lt"/>
                <a:cs typeface="+mn-cs"/>
              </a:rPr>
              <a:t>.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altLang="zh-TW" sz="2800" kern="0" dirty="0">
                <a:solidFill>
                  <a:schemeClr val="bg1"/>
                </a:solidFill>
                <a:latin typeface="+mn-lt"/>
                <a:cs typeface="+mn-cs"/>
              </a:rPr>
              <a:t>The to-infinitive is often used for a </a:t>
            </a:r>
            <a:r>
              <a:rPr lang="en-US" altLang="zh-TW" sz="2800" kern="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particular situation</a:t>
            </a:r>
            <a:r>
              <a:rPr lang="en-US" altLang="zh-TW" sz="2800" kern="0" dirty="0">
                <a:solidFill>
                  <a:schemeClr val="bg1"/>
                </a:solidFill>
                <a:latin typeface="+mn-lt"/>
                <a:cs typeface="+mn-cs"/>
              </a:rPr>
              <a:t>.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endParaRPr lang="en-US" altLang="zh-TW" sz="2800" kern="0" dirty="0">
              <a:solidFill>
                <a:schemeClr val="accent1"/>
              </a:solidFill>
              <a:latin typeface="+mn-lt"/>
              <a:cs typeface="+mn-cs"/>
            </a:endParaRPr>
          </a:p>
        </p:txBody>
      </p:sp>
      <p:graphicFrame>
        <p:nvGraphicFramePr>
          <p:cNvPr id="5" name="Group 22"/>
          <p:cNvGraphicFramePr>
            <a:graphicFrameLocks noGrp="1"/>
          </p:cNvGraphicFramePr>
          <p:nvPr>
            <p:ph sz="half" idx="4294967295"/>
          </p:nvPr>
        </p:nvGraphicFramePr>
        <p:xfrm>
          <a:off x="468313" y="5181600"/>
          <a:ext cx="4437063" cy="712788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1053292"/>
                <a:gridCol w="1007932"/>
                <a:gridCol w="1079927"/>
                <a:gridCol w="1295912"/>
              </a:tblGrid>
              <a:tr h="712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love</a:t>
                      </a:r>
                      <a:endParaRPr kumimoji="1" lang="en-US" altLang="zh-TW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marL="91424" marR="91424" marT="45691" marB="4569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like</a:t>
                      </a:r>
                      <a:endParaRPr kumimoji="1" lang="en-US" altLang="zh-TW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marL="91424" marR="91424" marT="45691" marB="4569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hate</a:t>
                      </a:r>
                      <a:endParaRPr kumimoji="1" lang="en-US" altLang="zh-TW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marL="91424" marR="91424" marT="45691" marB="45691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prefer</a:t>
                      </a:r>
                      <a:endParaRPr kumimoji="1" lang="en-US" altLang="zh-TW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新細明體" pitchFamily="18" charset="-120"/>
                      </a:endParaRPr>
                    </a:p>
                  </a:txBody>
                  <a:tcPr marL="91424" marR="91424" marT="45691" marB="45691" anchor="ctr" horzOverflow="overflow"/>
                </a:tc>
              </a:tr>
            </a:tbl>
          </a:graphicData>
        </a:graphic>
      </p:graphicFrame>
      <p:sp>
        <p:nvSpPr>
          <p:cNvPr id="10256" name="Rectangle 18"/>
          <p:cNvSpPr>
            <a:spLocks noChangeArrowheads="1"/>
          </p:cNvSpPr>
          <p:nvPr/>
        </p:nvSpPr>
        <p:spPr bwMode="auto">
          <a:xfrm>
            <a:off x="5651500" y="1665288"/>
            <a:ext cx="3168650" cy="25923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zh-TW" sz="2800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e.g.</a:t>
            </a:r>
          </a:p>
          <a:p>
            <a:pPr marL="342900" indent="14288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zh-TW" sz="2800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I </a:t>
            </a:r>
            <a:r>
              <a:rPr lang="en-US" altLang="zh-TW" sz="2800" dirty="0">
                <a:solidFill>
                  <a:srgbClr val="0070C0"/>
                </a:solidFill>
                <a:latin typeface="Tahoma" pitchFamily="34" charset="0"/>
                <a:ea typeface="新細明體" pitchFamily="18" charset="-120"/>
              </a:rPr>
              <a:t>like swimming </a:t>
            </a:r>
            <a:r>
              <a:rPr lang="en-US" altLang="zh-TW" sz="2800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but I </a:t>
            </a:r>
            <a:r>
              <a:rPr lang="en-US" altLang="zh-TW" sz="2800" dirty="0">
                <a:solidFill>
                  <a:srgbClr val="0070C0"/>
                </a:solidFill>
                <a:latin typeface="Tahoma" pitchFamily="34" charset="0"/>
                <a:ea typeface="新細明體" pitchFamily="18" charset="-120"/>
              </a:rPr>
              <a:t>don</a:t>
            </a:r>
            <a:r>
              <a:rPr lang="en-US" altLang="zh-TW" sz="2800" dirty="0">
                <a:solidFill>
                  <a:srgbClr val="0070C0"/>
                </a:solidFill>
                <a:ea typeface="新細明體" pitchFamily="18" charset="-120"/>
              </a:rPr>
              <a:t>’</a:t>
            </a:r>
            <a:r>
              <a:rPr lang="en-US" altLang="zh-TW" sz="2800" dirty="0">
                <a:solidFill>
                  <a:srgbClr val="0070C0"/>
                </a:solidFill>
                <a:latin typeface="Tahoma" pitchFamily="34" charset="0"/>
                <a:ea typeface="新細明體" pitchFamily="18" charset="-120"/>
              </a:rPr>
              <a:t>t like to swim </a:t>
            </a:r>
            <a:r>
              <a:rPr lang="en-US" altLang="zh-TW" sz="2800" dirty="0" smtClean="0">
                <a:solidFill>
                  <a:srgbClr val="0070C0"/>
                </a:solidFill>
                <a:latin typeface="Tahoma" pitchFamily="34" charset="0"/>
                <a:ea typeface="新細明體" pitchFamily="18" charset="-120"/>
              </a:rPr>
              <a:t>on cold </a:t>
            </a:r>
            <a:r>
              <a:rPr lang="en-US" altLang="zh-TW" sz="2800" dirty="0">
                <a:solidFill>
                  <a:srgbClr val="0070C0"/>
                </a:solidFill>
                <a:latin typeface="Tahoma" pitchFamily="34" charset="0"/>
                <a:ea typeface="新細明體" pitchFamily="18" charset="-120"/>
              </a:rPr>
              <a:t>days</a:t>
            </a:r>
            <a:r>
              <a:rPr lang="en-US" altLang="zh-TW" sz="2800" dirty="0">
                <a:solidFill>
                  <a:schemeClr val="tx1"/>
                </a:solidFill>
                <a:latin typeface="Tahoma" pitchFamily="34" charset="0"/>
                <a:ea typeface="新細明體" pitchFamily="18" charset="-120"/>
              </a:rPr>
              <a:t>.</a:t>
            </a:r>
          </a:p>
          <a:p>
            <a:pPr marL="742950" lvl="1" indent="-285750">
              <a:spcBef>
                <a:spcPct val="20000"/>
              </a:spcBef>
              <a:buClr>
                <a:schemeClr val="hlink"/>
              </a:buClr>
              <a:buFontTx/>
              <a:buChar char="–"/>
              <a:defRPr/>
            </a:pPr>
            <a:endParaRPr lang="en-US" altLang="zh-TW" dirty="0">
              <a:solidFill>
                <a:schemeClr val="accent1"/>
              </a:solidFill>
              <a:latin typeface="Tahoma" pitchFamily="34" charset="0"/>
              <a:ea typeface="新細明體" pitchFamily="18" charset="-12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4284663" y="2492375"/>
            <a:ext cx="1727200" cy="576263"/>
          </a:xfrm>
          <a:prstGeom prst="straightConnector1">
            <a:avLst/>
          </a:prstGeom>
          <a:ln w="57150">
            <a:solidFill>
              <a:srgbClr val="00B0F0"/>
            </a:solidFill>
            <a:tailEnd type="arrow"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3779912" y="3357563"/>
            <a:ext cx="2231951" cy="1079549"/>
          </a:xfrm>
          <a:prstGeom prst="straightConnector1">
            <a:avLst/>
          </a:prstGeom>
          <a:ln w="57150">
            <a:solidFill>
              <a:srgbClr val="00B0F0"/>
            </a:solidFill>
            <a:tailEnd type="arrow"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10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withGroup">
                            <p:stCondLst>
                              <p:cond delay="125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withGroup">
                            <p:stCondLst>
                              <p:cond delay="275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5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04664"/>
            <a:ext cx="8229600" cy="11430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en-US" altLang="zh-TW" sz="36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PMingLiU" panose="02020500000000000000" pitchFamily="18" charset="-120"/>
              </a:rPr>
              <a:t>The Gerund is formed by adding </a:t>
            </a:r>
            <a:r>
              <a:rPr lang="en-US" altLang="zh-TW" sz="3600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PMingLiU" panose="02020500000000000000" pitchFamily="18" charset="-120"/>
              </a:rPr>
              <a:t>‘-</a:t>
            </a:r>
            <a:r>
              <a:rPr lang="en-US" altLang="zh-TW" sz="3600" dirty="0" err="1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PMingLiU" panose="02020500000000000000" pitchFamily="18" charset="-120"/>
              </a:rPr>
              <a:t>ing</a:t>
            </a:r>
            <a:r>
              <a:rPr lang="en-US" altLang="zh-TW" sz="3600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PMingLiU" panose="02020500000000000000" pitchFamily="18" charset="-120"/>
              </a:rPr>
              <a:t>’</a:t>
            </a:r>
            <a:r>
              <a:rPr lang="en-US" altLang="zh-TW" sz="3600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PMingLiU" panose="02020500000000000000" pitchFamily="18" charset="-120"/>
              </a:rPr>
              <a:t> </a:t>
            </a:r>
            <a:r>
              <a:rPr lang="en-US" altLang="zh-TW" sz="36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PMingLiU" panose="02020500000000000000" pitchFamily="18" charset="-120"/>
              </a:rPr>
              <a:t>to the base form of a verb.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089" y="2492375"/>
            <a:ext cx="4752975" cy="3133725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en-US" altLang="zh-TW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PMingLiU" panose="02020500000000000000" pitchFamily="18" charset="-120"/>
              </a:rPr>
              <a:t>swim  </a:t>
            </a:r>
            <a:r>
              <a:rPr lang="en-US" altLang="zh-TW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PMingLiU" panose="02020500000000000000" pitchFamily="18" charset="-120"/>
                <a:sym typeface="Wingdings" panose="05000000000000000000" pitchFamily="2" charset="2"/>
              </a:rPr>
              <a:t>  swimming</a:t>
            </a:r>
          </a:p>
          <a:p>
            <a:pPr eaLnBrk="1" hangingPunct="1"/>
            <a:r>
              <a:rPr lang="en-US" altLang="zh-TW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PMingLiU" panose="02020500000000000000" pitchFamily="18" charset="-120"/>
                <a:sym typeface="Wingdings" panose="05000000000000000000" pitchFamily="2" charset="2"/>
              </a:rPr>
              <a:t>eat       eating</a:t>
            </a:r>
          </a:p>
          <a:p>
            <a:pPr eaLnBrk="1" hangingPunct="1"/>
            <a:r>
              <a:rPr lang="en-US" altLang="zh-TW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PMingLiU" panose="02020500000000000000" pitchFamily="18" charset="-120"/>
                <a:sym typeface="Wingdings" panose="05000000000000000000" pitchFamily="2" charset="2"/>
              </a:rPr>
              <a:t>run       running</a:t>
            </a:r>
            <a:endParaRPr lang="en-US" altLang="zh-TW" sz="36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PMingLiU" panose="02020500000000000000" pitchFamily="18" charset="-120"/>
            </a:endParaRPr>
          </a:p>
        </p:txBody>
      </p:sp>
      <p:pic>
        <p:nvPicPr>
          <p:cNvPr id="2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33"/>
          <a:stretch/>
        </p:blipFill>
        <p:spPr bwMode="auto">
          <a:xfrm>
            <a:off x="5292080" y="2420888"/>
            <a:ext cx="3471094" cy="260505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uiExpand="1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536" y="245839"/>
            <a:ext cx="6563072" cy="1143000"/>
          </a:xfrm>
          <a:prstGeom prst="rect">
            <a:avLst/>
          </a:prstGeom>
        </p:spPr>
        <p:txBody>
          <a:bodyPr/>
          <a:lstStyle/>
          <a:p>
            <a:pPr algn="l" eaLnBrk="1" hangingPunct="1"/>
            <a:r>
              <a:rPr lang="en-US" altLang="zh-TW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PMingLiU" panose="02020500000000000000" pitchFamily="18" charset="-120"/>
              </a:rPr>
              <a:t>The Gerund can be used: 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536" y="2320255"/>
            <a:ext cx="8640960" cy="3629025"/>
          </a:xfrm>
          <a:prstGeom prst="rect">
            <a:avLst/>
          </a:prstGeo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zh-TW" sz="36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Extra Bold" pitchFamily="18" charset="0"/>
                <a:ea typeface="新細明體" pitchFamily="18" charset="-120"/>
              </a:rPr>
              <a:t>As a noun</a:t>
            </a:r>
          </a:p>
          <a:p>
            <a:pPr eaLnBrk="1" hangingPunct="1">
              <a:buFontTx/>
              <a:buNone/>
              <a:defRPr/>
            </a:pPr>
            <a:endParaRPr lang="en-US" altLang="zh-TW" sz="2800" dirty="0" smtClean="0">
              <a:solidFill>
                <a:schemeClr val="hlink"/>
              </a:solidFill>
              <a:ea typeface="新細明體" pitchFamily="18" charset="-120"/>
            </a:endParaRPr>
          </a:p>
          <a:p>
            <a:pPr eaLnBrk="1" hangingPunct="1">
              <a:buFontTx/>
              <a:buNone/>
              <a:defRPr/>
            </a:pPr>
            <a:r>
              <a:rPr lang="en-US" altLang="zh-TW" sz="2800" i="1" dirty="0" smtClean="0">
                <a:solidFill>
                  <a:schemeClr val="bg1"/>
                </a:solidFill>
                <a:ea typeface="新細明體" pitchFamily="18" charset="-120"/>
              </a:rPr>
              <a:t>e.g</a:t>
            </a:r>
            <a:r>
              <a:rPr lang="en-US" altLang="zh-TW" sz="2800" i="1" dirty="0">
                <a:solidFill>
                  <a:schemeClr val="bg1"/>
                </a:solidFill>
                <a:ea typeface="新細明體" pitchFamily="18" charset="-120"/>
              </a:rPr>
              <a:t>. </a:t>
            </a:r>
          </a:p>
          <a:p>
            <a:pPr lvl="1" eaLnBrk="1" hangingPunct="1">
              <a:buClr>
                <a:schemeClr val="bg1"/>
              </a:buClr>
              <a:defRPr/>
            </a:pPr>
            <a:r>
              <a:rPr lang="en-US" altLang="zh-TW" i="1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Running</a:t>
            </a:r>
            <a:r>
              <a:rPr lang="en-US" altLang="zh-TW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 </a:t>
            </a:r>
            <a:r>
              <a:rPr lang="en-US" altLang="zh-TW" dirty="0" smtClean="0">
                <a:solidFill>
                  <a:schemeClr val="bg1"/>
                </a:solidFill>
                <a:ea typeface="新細明體" pitchFamily="18" charset="-120"/>
              </a:rPr>
              <a:t>is my </a:t>
            </a:r>
            <a:r>
              <a:rPr lang="en-US" altLang="zh-TW" dirty="0" err="1" smtClean="0">
                <a:solidFill>
                  <a:schemeClr val="bg1"/>
                </a:solidFill>
                <a:ea typeface="新細明體" pitchFamily="18" charset="-120"/>
              </a:rPr>
              <a:t>favourite</a:t>
            </a:r>
            <a:r>
              <a:rPr lang="en-US" altLang="zh-TW" dirty="0" smtClean="0">
                <a:solidFill>
                  <a:schemeClr val="bg1"/>
                </a:solidFill>
                <a:ea typeface="新細明體" pitchFamily="18" charset="-120"/>
              </a:rPr>
              <a:t> sport. </a:t>
            </a:r>
            <a:r>
              <a:rPr lang="en-US" altLang="zh-TW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(subject)</a:t>
            </a:r>
          </a:p>
          <a:p>
            <a:pPr lvl="1" eaLnBrk="1" hangingPunct="1">
              <a:defRPr/>
            </a:pPr>
            <a:r>
              <a:rPr lang="en-US" altLang="zh-TW" dirty="0" smtClean="0">
                <a:solidFill>
                  <a:schemeClr val="bg1"/>
                </a:solidFill>
                <a:ea typeface="新細明體" pitchFamily="18" charset="-120"/>
              </a:rPr>
              <a:t>He tried </a:t>
            </a:r>
            <a:r>
              <a:rPr lang="en-US" altLang="zh-TW" i="1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running</a:t>
            </a:r>
            <a:r>
              <a:rPr lang="en-US" altLang="zh-TW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 </a:t>
            </a:r>
            <a:r>
              <a:rPr lang="en-US" altLang="zh-TW" dirty="0" smtClean="0">
                <a:solidFill>
                  <a:schemeClr val="bg1"/>
                </a:solidFill>
                <a:ea typeface="新細明體" pitchFamily="18" charset="-120"/>
              </a:rPr>
              <a:t>faster. </a:t>
            </a:r>
            <a:r>
              <a:rPr lang="en-US" altLang="zh-TW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(object)</a:t>
            </a:r>
          </a:p>
          <a:p>
            <a:pPr lvl="1" eaLnBrk="1" hangingPunct="1">
              <a:defRPr/>
            </a:pPr>
            <a:r>
              <a:rPr lang="en-US" altLang="zh-TW" dirty="0" smtClean="0">
                <a:solidFill>
                  <a:schemeClr val="bg1"/>
                </a:solidFill>
                <a:ea typeface="新細明體" pitchFamily="18" charset="-120"/>
              </a:rPr>
              <a:t>She was afraid of </a:t>
            </a:r>
            <a:r>
              <a:rPr lang="en-US" altLang="zh-TW" i="1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losing</a:t>
            </a:r>
            <a:r>
              <a:rPr lang="en-US" altLang="zh-TW" dirty="0" smtClean="0">
                <a:solidFill>
                  <a:schemeClr val="bg1"/>
                </a:solidFill>
                <a:ea typeface="新細明體" pitchFamily="18" charset="-120"/>
              </a:rPr>
              <a:t>.</a:t>
            </a:r>
            <a:r>
              <a:rPr lang="en-US" altLang="zh-TW" dirty="0" smtClean="0">
                <a:solidFill>
                  <a:schemeClr val="accent3">
                    <a:lumMod val="75000"/>
                  </a:schemeClr>
                </a:solidFill>
                <a:ea typeface="新細明體" pitchFamily="18" charset="-120"/>
              </a:rPr>
              <a:t> </a:t>
            </a:r>
            <a:r>
              <a:rPr lang="en-US" altLang="zh-TW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(object of a preposition)</a:t>
            </a:r>
          </a:p>
          <a:p>
            <a:pPr lvl="4" eaLnBrk="1" hangingPunct="1">
              <a:defRPr/>
            </a:pPr>
            <a:endParaRPr lang="en-US" altLang="zh-TW" sz="2800" dirty="0" smtClean="0">
              <a:solidFill>
                <a:schemeClr val="hlink"/>
              </a:solidFill>
              <a:ea typeface="新細明體" pitchFamily="18" charset="-120"/>
            </a:endParaRPr>
          </a:p>
        </p:txBody>
      </p:sp>
      <p:sp>
        <p:nvSpPr>
          <p:cNvPr id="12292" name="AutoShape 5" descr="data:image/jpeg;base64,/9j/4AAQSkZJRgABAQAAAQABAAD/2wCEAAkGBhQSEBUUEhQWFRUUGBcXGBgYGBccFxgZHxcVHBgXHBsgHyYeFxwkHBwdIC8gIygrLCwsFSAxNzAqNSYrLCkBCQoKDgwOGg8PGiwkHR8uLC0pLC4sLy4vLSosLCwtLCwuLCksLCksLDUpKSwtLCwsKSwpKSwpLCwpLCwpLCwpKf/AABEIAM4A9QMBIgACEQEDEQH/xAAcAAEAAQUBAQAAAAAAAAAAAAAABgECBAUHAwj/xABFEAABAwIEAwYDBQYEBQMFAAABAgMRAAQFEiExBkFRBxMiYXGBMpGhFEJSscEjYnKS4fAVJILRMzRDU7KzwvEWFyVjc//EABsBAQADAQEBAQAAAAAAAAAAAAABAwQCBQYH/8QALxEAAgIBAwIFBAEDBQAAAAAAAAECEQMEEiExQQUTUYGxInGh0WEykfEUIzNywf/aAAwDAQACEQMRAD8A7jSlKAUpSgFKUoBSlKAUpSgFKUoBSlKAUpVDQFatK65l2kYsVX1tbpultNq8LgZXCkrKoSVQZ5p0PKaybfCsUYBSzfIdSPhFwgqV6FQk+8n2rJm1uDBNQyypvp/k6UW+UdECwaurl1jxpiocWHrEOpQQFd3KD5lJJIXO+lbi07U7QkpdU5brBgoeQrQ+qZj3ir4Zsc3UJJ/ZnLTXUnNKj+EcbWtzIafQopMETlPqAqCR5it2h8GrBZ60qgNVoBSlKAUpSgFKUoBSlKAUpSgFKUoBSlKAUpSgFK83H0pjMoCdpIE1cFA0BdSqUBoCtUBqtKAVqeJ+IEWVst9wFQRACREqJIAGu39DW2rnHaHiD1xdIw1hTaQ62VuFYnaVATBgwmdBOtcykopyfRAxOz/AFJU8/cW6UlxzvGiuFOJSrMY55dxrod6mgFYuB4cu3tWmnF51ISElXWNvMgCBPlWSFa1+Y+K6mWXUuTffj7dvx+T0McaiVIgV4P26FxnQlcbZkgweuu1e5VVhNeW80uxal6mqxLhO0uBDjDZjmkZVfNMGtUvszYSSph65YV1Q6YnlvqfnW3xriJq0QlbxVClZRlTPKZPlXvZYyy+kFlxCweYOvnpuPQiva02s1sMXmRcq/H54KnCDdEda4ovcNOW9Su5YkRcIjMlJ5LTGp9SPU1O8B4hZu287DiXEjQxukxMKB1SawisEEEaEagjcfrUR4SZDOO3LTPhaLIWpA+EK/ZxA5QVH+aK+q8L8WnqZeVkX1JXfvRmy4tnKOn0qiTVa+gKBSlKAUpSgFKUoBSlKAUpSgFKVDu0jiZ60YbFuAHH3O7CyJCNNxyk8p6GgJPf4m0wkqdcQ2kc1KAH13rnOM9oirx0W2HupZCjCn3CEzrENg6mfSfTetnh/Z5bIIcuM108dVOOqKgTz8MxHkZrXcdM2Tlq7kXbh5oZhkU2F6bp01MidOsVS8yukjvZxbM9HZraEAvF55w7uLcVmJ8un19a0uN8M3GHJNxYXDxS2ZW0oyMs7x8KkjmImNZqW8JXinbJhxZOZTYknnEifeJ96i2Nl+8vbllt9bKbZtOVKSQFrIBlUEaGY8tPOqYZJ7nufQ7cVXBOeFOK2r5gONmFCA4g/EhXQ9R0PMVuswrivD2AKuWm37R9VtcJc7p7KSEkbhUDYkRI+EmdqkaOzZtas1zdXL6/xFcR6bkfOtMskV1K1Fs6MtYHOKB0dR8659/8Aa6z1kvqkzq5/snWqudltkUkJDqDyUHDIPXURXHnwJ8uR0EmuV2WLIscWu032i31BTT5GmTWET91MZRO0og8qzf8AFrzClD7QpV3Zkgd6Z75qdBm/EPI78iDoZlcW1tfMJKktvtLEpOhEHmk7g+kHSpy445sbj2ZyrizzU+FJCgQQdiCCCOoPOtXi2PMWqcz7gTOw3UfRI1NQ2+dewN5SAlT1k7mLQJ1QuPhnl5jmNRqDWw4VwPvQm9u/2j74C0yPC0j7iUpOg01nlPWSfkcvgV53PJL6FVerNcMm7hdT2HaK0SCWLhLajAdKPCZO8TtUmadCgFJMhUEEbEESDWDi9oHmVtq1zIXHqfhPsQD7VE+DeLm2m/s10vunGlKSCvQET8M7AgyNYERWTX+ERePfp4u11XW16l1uDqT6km4ssUv2jqFCYQpaeoUlJIP98iaiHCvDFtcWba3EHvNQSlSgScxg9JitpxHxu1lUzbAvvOBSE5BKBIgmfvETMCfOKz+GcGNvattq+IEqUOhJ2nyEVu8Iw58Gnl5lxt8L25/8CUZz9VRqbnAry0SVWT6nE7llwBR3Hw9evLbnWZ2UFC3bp5xybtaiFtnQoQCNQDuCrTyygVTiuwU7lzvd1bIClOwSFKiI12jl+h0qI2GF5C7dWFyFOWys6UwoK7og5woEAK5bSCAdiRX0OmjC99K/WvlmbPCnSO9pNX1peGcdTd2zbydMw8Q/CsaLT7H6RW4SqvQMxdSlKgClKUApSlAKUpQClKUAqKdpLNsqxV9rUpKQoFBQJX3kKygDYyJ3gROo3qVEVHuOeFjf2pZSvIoKC0kzGYAiFc4gnbbSgITgeCX94ykXz7iLYAQ2AlLjo/fIEgfxan61uL3s6s3GwhLQbiIUj4tOpMzPnVrOI4nbAIesk3MCAtlwCfNQIJk+g3qM4njd7iF6LEj7GgiXEAyrLAUSpUAnSISIGoms0oZG7ukWpxS6cmw4V4iFtcOWTtwhbaCkMr0iZ+CRoNCNzAKSKuxm7FjiwuF/8vdICVKGoSsACT/KD6KPSvK6GDs/5V1KSWvCVZVlc/ezLSBJn2G1YvCvELdtbPl1ee3S7/lkLAKlRmPhnYfDJ2BJ56VzW63T/ZN13PHFb9zDcQcRbNpWLru3EI1gLKiNADJ8WaB+8OlSdvDcZegqet7YfhCAojrOihPvXpwHw064tWIXqYfdP7JB/wCk3sIB+EkaDmB5qNTwI1rRHGkuepW5PsQVzhnFQc6L9tah9xTQSg+sJPzisRfG91aKAxK0yoJjvmpKfIxJB9M0+VdHy1a7bpUkpUApJ0IIBBHQg71LhF9iNzNKy+xdMyhSHmXAQQNQQdwenpuKgy7xeB3KUCXLF9UgE+JpX3gD11n94eYJrZ4xwq9h61XOHatnV23MlMCdUjfT5jlI0rYWN1b4rZEKEoV4Vp+82uJ0PUbg8x7iqOcUv4LP6l/Jm8WkPYbclACwphZT7JJn1H6VpOCLoOYewQZyoyH1SSCPpWu4Ev12l05htyrNBlknZScsgDyKRt7cq8rjCbrClOm3a+0WayV5QYW1pr1MACJgiANjXeaG+PBOKeyXJK7p9KUqUrRI3PQDUn5CohwVhSbhNzcPNhSbh05UqAPhBUfzVEj8NW2KbnE0ZnFJZtp1bQSVrg8zyH9wd6mVqylttKEABKQAAOQFYH/tpruzb/yO+yIHxbaixVbm2BaQVqzlJPi+EhKlGSRE6HTQ1tXuOWgplOVSlLIBQBKwTA2nafnymvftEUP8Pd0B1bjTY5xqPONPesnhvhO3YShxKJcKEnOoknUCcvJI9K6qLipS/kJuLcUjIx7CvtFu4zsVCEnkCCCPaQKhHZlh6vtFwVDRLfdkRoSVCR6wk103JAPrXipYGgGvP9T51zHJsi4+olj3yUvQheG2d/hrziLRoXDLhlIUYynz1EGNDyMCtzhvaipLyGb61XbqWoJC5lGpgHUAxPME1u2Sf1qJdoLBeVZsAStx7T08IPtrv+7WnDqHJqNGfLgUVdnVwarViKvrYZBSlKAUpSgFKUoBSlJoBSqVatYGpMDz2oCjrUiorxZwIi6PfNqW1coSQhaDlzEA5UqPSdJ3g89qlCbtBAIUkz0Ir0zipBwE4e6h4ovXzauLPiW8wHEq/eS6J189PWp7w/2eW6GlOW74euCk92+rI4ltXJSWx4R7yRNTfEi13Sy9lLaUlS84BTlAkkgzyqF2HC2F3qe8slFpY1zMLUhafVB+H5CgPZbeNMAFK7a7GgKSnu1+Znwj3+lXDtHWwSL+yetwP+on9o1/MAPpNXZsSst4xBkdPBcgfk59Saz8J48tLg5CvuXNi0+MiwekHQ/OpINzhWOMXKMzDqHBv4TqPUbp9xWdUWxTs9tXT3jQNs9ul1g5CD1geFX69a88BxW9afTa3rXe5s2S6aHgIAn9oPuK/MnnvUEkrWNK5hcNHCsVSpIAtr0wockLKt/KCZ/hURyrprjkVzPtN4hYuGzZtoU+/mSoZfhbI3JP3jBII2E6kRXEo92LLe1NpLX2e8SoJeZcAiYUtEkwOuU/IKNZ2B9prD8ouki2OWf2h8Kk6zuBEjlz5TUZwXh1xLi7u9WkqRoCpQKUnQAknSRyGw36VdxBeWN0Ahx9OZPwrEyD6xChzI+orMs6TUVbXqHK3Zr8FvbhhTztky45Yl05QQc0dUjeOWxGgmDUywLixm60QYWN0KgL+U6j0qMWPE11lbw9pKQ/PdoeEBHdxosDacsmR0mM1SxvsstC0hK85dTqXkrKVqUdSo7jfbpSWFZbfQ0487hS6ocQ4eX7RxsaqUNB5ggj8q8eEeIUusobOjraQhaDuMvhzRzG3oTFeH/0piVppbuoumyT4HTCwOUEn8j7Vf8A4TigKnUW9ihahqJUVmORVMH0Jiq1p5JbS56iLe4k5E6zty/v86it5jrz9yLfDw24oSp1xQJZRpomRoT6c4AnWshrhO/vUxevJt2jEssfErqFKk79JUPLSpvheEt27SWmUBCE7AfmTuT5mrMemS5kVT1DfESIMYTi5mVWQkdHDHtt862GB8GOIuRdXT/fOpSUoSlAS2idykczvrA3O9SS9vUMtqccUEIQJUo7AVqsH42tLpeRl0FfJJSpJPpmAn+laVCMeiM7m31ZvhVaoKrXRyKUpQClKUArExPFWrdsuPuJbQIGZRgSdh5msuoh2qsrVhjobTmgoKtJISFAkj009poDwxLi5+4hNgnu0nU3L6CEAf8A60HxLnqRH51q7qxfcQQ5ij5JEHu0IQn6EGPcVk4MW12duEqLgS2gBRJUQY1k+RkRyiKyUWKfw7zzBG+8RXl5dXNSaicNs0dnw4Eoj7VeLO8h9SR/KJ/Orxwmysguh9/ydeWUj6g1vw2AIjT3P9/1qj11A0idgMsk/wC1Z3qMneRFkduOBrNWzBRryW5P/lFZgwe6aT/lr91MRCXgl1HkMxGYCsy4CyCToI+7+teKE5fUkGOsczSOqyRfUWZGDcXOruU2d8yhK3UKyLQSpp0AHMCkiUyAd+nnXtfdmdspQXbhdo6NnGFER/pmI9IrQ4fmfxy3CZP2ZtZcI1CZCwEnkNVAR5+WnUq9nFNygmztEHJxSz1JTiDI3AAbuAPIDRfpqazbbEMPxRORxCFODQtPJyvIPT8Xuk1K4rS4/wAH213q6iHB8LqTlcT0IUN485qywaRvhy8sXEmxc763KgFW7ytUAnUtrOwHT6KqV4hiCGW1OOqCEJ1JO39T5VFb7iYYYwlhbq726M5Ex4yCTlzxMADmZJj3EdODLuV97fr75Z1S0CQw1zywD4jHt/FvVWXNHGrkG6K49xU7iRLdoS1bJMLePxudUpHIf0mNjlYLw+hlEoQEI3Us/GoAa5iR/QVt7LCkJQJACRsEiEJA5ADTfWl+supKNkkFPzBFeXlzyydeF6HBEsLsf8XfLjuZNowrKhudXFaEknlpE89QAdzU0TwdZd2UfZmsp/d8X83xT5zUV7LcSQ207auqSl1t1RCVEAkEAGJ3hQPzFbfhriBa7+8t3XArIoKZAywEc4I33TM+dampLhdEaYbaITaYAlT93bZyn7KvMy6VatkKMGeQ2J21TNdF7OeJV3tqS6PG0ru1LHwuaAhQ843/AK1B+OeGFsOqcR3ptX1hy4KQFKBzKJ008ICtJMTvsK6LwbiVou2QiyUO7QIy7LSdyVg65juTzNacSu3ZU1TN+G6qkVVKqumrgUivN99KElSlBKRuVEAD1J0FXqVXNXoxfEF5iVWNp4QASEuu8yY3A69APxVzKSirZKVuizFb44xefZ2j/k7dQW44CYdVpCQY0+8B5Aq6V7doFgtH2R+2ZKlW7oJ7tMlKBBAygbSI8p86l9nZoaQENoShI2SkAD6fnWUldYHqLnfYv8ulRFh2v2f4X/P9mPCeh8VS7CMYauWkusrC0K5jkeYI3BHQ14JATsAJ1IAAkneahfZ7pimIhoZWAoQkfAF51CQPZW3IVrx5d/YplHadIpSlWnIpSlAKscA2I0Py9DV9KAiF/wBmlupWe2U5auTOZpRyz5oJyx5CK11zwviTOrNw1cjml1Hdq9QUmDU/Aiq1xLHGXVEUc4ev8QZH7exUtPW3WFx/p+Koxc4kL6+t7ZKnmWl5g6AClyQFEggTpoBziSY0rttcnwPjW0bv764uFqzrWG28qFq/ZpJGhAIEwnnyqpabGnuSCjye3EPA1tbsKuLJ1xp5lJX8alBQAkhQjTT26iK8eGmbzEkZ21otmkwlbg8bilgDMED7g10Pnua3ePcf2r+G3RYelXdlGRQKVjPCAcqhqPFuK3PZ5gotsPZSB4nEh1Z6qWAfoIHtVssUZNNroKM3hrhdmyaKGcxKjmWtRla1dSf08z1Nbeq143d0ltClrISlIKlE6AAakmuyRc3aW0lS1BKUiSpRgAdSeVc6xXjm4vCUWMssAkG4UPGuN+7Ty9d/4ahHEGL3F4tL1yt1Nm46oIhPhSBoCUgxmiNzyVEwRUnHAyA2j/MPFCkgoKVpylPKIkRWbNmUY/S/fqcuzJwrAUtkqEyr4nFnM6v1PIHoPrvWyQg6JSNBGvL5mo8jhe+Qs9xcktlOnfEqM9Iggev0q8cRv2ul6wAlXh75oymepT/8c9DXmSxObvdfyc0SVBJEE+Eb+f8ASi3hPQcv761429ykpC0lKkHUFJEHTeeQH0qHvYw9iFx9kstAZzvfug+JQM+FHnuqYG9c48MsjpBIxeIWGrp7ubZku3J3UkkARyVJgkczpHXlWe3wDd4elu7aKXHGyS40kSAiNhzXzmNtCJg10fhbhJmxayNCVGM6z8Sz+g6JGg8zrW8Ca9nHj2R2li4I5w/xA1eMBxsjaFoJBKDzSf0OxFazEOz22W4XWy5buRoplWQA9Yj6CAayMX7Ph3xuLFw2r5mYEtL8inlPoRzida17+N4naj/MWaX0zGe3UZ90wo/QVS8Mou4MuU0/6jy+x4vbiGblq5SNu9T4/Qk7/wA1XsHG3CM71syPJAUflB/Ormu1G0kBxL7JP42zA+RJ+lZqe0XD9vtI/kdj/wAab83p+BtgYb/DN++gIfxGUHRxLbQSSOYzCJkdR7GpLhOENsMpaaSEoROnU8yTzJ5mo9fdp1mgQ0VvrPwpbQrU+pA+k1XhTjRb767e7b+zvGFNNkKBUgiYknVXPYSJ6GuJLJNfUSnGL4JXFX0iqAVk6FvUuUkRXOkWzmDXTAbdCra7dCVpWBmB0E5t9ARB8tRUzx/Hm7RguuSQCAEjdSjskdPXyqN8K4U5iNwnELvL3aNLdkHMBB+NXnOuupIGgAArdp0+vYoyUdGFKClayoUpSgFKUoBVDVaUBgY3elq2ecAkttuKHqEkiuBWNuosti1ecdeX4lsBnMhJKjqVzG0HY6neu8cUD/I3Mf8AYd/9NVRrs3sEJwxkpTBczKWfxKC1Jk+wAHSq8slGN0WYpSjK4tr7HILnDblVyht5qHXFIQAW8hIzCANgRPPXbevpZAgQNhtXPOIiFY3h7ZMBAW5qdM3igDzJQK3nGfGqcPbTKe8eckNomJ/eVzCQY23JgV1B3GyJycpXJ2yU1Be1zESiySyg+O5cS2BzIBlXtOUf6qwEv41cJkusWoPII8YHuFfnWoxfs/uVKZdRcquXUuJKi6qEpAIIUkEnSRqB7Css9dp4y2OasKEnzRNRg7YtvsykAtZEoKesDfyM6z11rl+F8UJs3nWQVvWiHCEKMShU6lPUEzppMSN4rrd5JCwN1Ax7gxXzgtw5EoUISlw5usnLM+gBr5zwRvK8qlJtX0+7bs0ZIJr2/R9A2l6lxoLbVnQuAlQ2O8+39mvDEgnI53uUNJBzlQlGXz/vfbWola4TcWRJsnmnrZfj7pxxCYJ2gkjWI8QiY1Fe+GWT2JOg3eVFu0dLdCwe8WPvKIMkeZ9BGpr0POw7fMcvpX9/tXUy+XK6IxhHBhvH1lhTiLPMQFqEKUPwhP3jPM7c9dKllj2duMf8veutyQTlSBMbTChP5eVTVttKEhKEhIAgAAAAdABsK9ARXg5/HsryXB7V7fPqa44YpcnPbHiHFGr562SoXZQkEBzKjw+DxjY7KiJIrctcR4yVf8kxHmqB8+8rwYXHEKh+K1AH0P6Gpzkr6vDqpyxwk+rSZT5adkWbxTGSJNvaD1WqY9lEVj3vE2KspzqsmVITqrIslUc9ASR6wameSrYq9ah9x5aPDBcZZvWEutwpJ3SoAlCuaFDkR9dDXurAbcmTbsk+bSP9qgV+BhWIouU+G0uv2bwHwoXuFxy/F6Zx0rpyCCK1RkpKypqjybtgkDKkJjaAB+VaTi3hBF82nUtvNnM06PiQreNNSmf9xUipFSQc1HGd3ZQ3iFo4uNEvNQQvz/DMa7g+QquHdpSl3SW37Y2zToltbiiDzgmQBBIiRsY3rpMVqce4Xt7xKU3DYXlPhMkKT1hQIMHptVTxQfY6UmQzjLjBlbRtbcJun3vAlCfGlJ/EeRUNwBzEmANd52c8ILsLYhxRLjpC1pnwoMRlHU9TzPkK2eB8IWtoSWGUoUdCrVS46ZlEkDyFboCuoQUFSDk2VpSldnIpSlAKUpQClKUBr8fWBaPk7Bpz/wAFVGeztf8A+Mt/4V/+q5W94xcCcPuSTA7lz5lJA+tafgZnLh1qORaCv5lKV+tZtS/o9yzH1M7HeG2LxAS+icvwqBhaZ6H6xtIFRHHOzRpNq+tK3XX0pzNrcUSU5TmygDqJGvXlXQZBqwJnbUVnjkkqSLHFMj2F8QNvWaH1KCUlA7wkgBKhosHp4p+YqJ4/2kgyiz5fE8oQ2nfYEa+p+VRDGrXuLt62ClLbQ4S20mVJUoxlBAO4EA/wxW4w7g4rR32IufZ2R8LeiVEabzsPKCfIV40/D9NppvLmldv6Y/Cpcy+PU0wa2XJ+y6+77L8/Jm9nXFX7dxh10rDnjbWskSvTMkAnnMj+E9a1/HXBDjZddZTnacX3ikgHvG1ayY5p1P09a9MSuGLhtNph1mp2FaOZVSDzIPxa8ysgabVvsF4SxdtlRDyUFJGRl0pcBHQK1ydInXyrTj02bzP9TgioXw4y710fF0/Yo81J18fz25OSotI3dQnyOafllNUZSpKpQ4ARzCik+o2NdiujfpSXF4W0pQGqkqSon0SJUfSZrVYnwviV40Cq1YbBIOWEJc9SSSUjykV6GPLqJSqeKl67k/xX6IlPH1r5/ZG8HxO5aRKLt4FR8QTC0g8h4ucVuDjGIBGdV4UJ28TKQPaBHvVjXZvdAAGybPWbkgKPUgLA+VVe7LrtZATaMIH/APdRH1UT8hR4Yzl9WP3aj+7NT1WnUUli5/7MxeHOKFoxPvrhSrk90US2gEwYI0EaDWanTnaiw2T3rNw3EfE2BPzUIqzs87OXbK4W+8pElGRKWySBJSSSSB0j3qfuW4UIUAodCAR8jWryIuuDC8nLrhEGtO1ayWYJcRylaNPmkqipe04FAFJBBEgjUEciKwcU4KtH0kOW7fOFJSEKB6gpgz61EeEb5yyuVYfdqMHW2UTKVJlQyzymJAOxkdKryYa5iTGfqSrifCRc2rjJE5hp5KGoNYPZZiqnsPSlZly3UplU7gJ+Gf8ASQPasq84rtWv+JcMj/Wkn5DWo52X3TZvsRSysLbUtDiFDYgqc/3j2rrTt00yMlHSQr6VUGqA1Wa0lRWlY4v282QOIzfhzJzfKZr3mgK0qk1WgFKUoBSlKAUpSgFKUoDGxGwS+0tpYlLiSk+hH5/7Vz/DGMQwv9h3BvbfXu1NmFo1PhIMwJ5HadDyrpFaHjfG12di6+2AVpygZvhGZQTJ6xMxUOKlwwaZu1xa41JYskHkE966B01OWfOrbns7fdyhzErgpB8QACZ9CDp7z6Vg4zb4haMC+TequSjKt1rKkMKbMTlA2AnfeNdIrMHFt3iAX/hiEobQNX3t1Lie7QiInbxHTWoUEuiJ3MwH+yVTLyF2L62gQUulaiVwSJKSE6kidDGoGtbmz7MLNKszocuFTu8sn6CAfea2PAvECryyQ44IdSVNuaR40mDpykQY86kEU2R3bq5IPK1s0NpCG0pQkbJSAEj2GlesVWldApFIqtKAt7sVUJqtUNAIqtWpB5+3986uoC1Vce7bHR9otUqBSMqyVgScpUkEAaSRExP3htXY6hnalw6bmxUtAl1j9oiBrAHjSPUa+qRUg4qpxtJhIS0OWcJdeV6+GET0SB771NeyG5KL59C0qSXmgpOdAQSEqH3RAgydvw1OuB8Ps1WjT1sw23nSJhIzBQ0UCoyrRU86iPafcON4gwu0c/zJaW2Up1WAZynykKVB5ZZ8656cstnOLVRjXz+v7JEr4g7Qm2HO4YQq5uNu7Rsk/vq1j0ExziozcsXt4r/N3BQj/sMHKkDopf3j65q9sEwdFs3kRJUrVxZ+JZ5knkN4E/XWtu2mPhHT0HX36eteZm1rbqHT1M9mgVwBZEEZFpWdlhasyfPoTPlW57NsZdS49h7yitVt4kOGdWzlgGddMwI8jHKslKRurYSST84/r0FYXZex3zt5fEaPOd22f3U6n/2/y1ZpMk5t7nwSjodVoKV6B0KUpQClKUApSlAKUpQFFVyLCLdnFXSrELtQdW4tLdqleUICeUQdd+hMbnl10muXdlWDouHri/eSFOd+oI6JJGZSgNp8QHlFAdFscKbaYSwlMtJRkCVeKUxEGd/equpDLKi01ORKlJbQAMxAJCQBpJ2rU8LcXJvXLlKEFKLdwISvMCHPi1HTaeeihW9uWc6FJkpzAplJhQkRIPIjrQEV7NMHeZtnF3CShy4eW8UHdMxoRyJiY6RUvrnTBvcIJCwq8sRqFDV5oH8x5ba7japfgfFFvdpzMOpUeaZhaf4knUVINtSqBVVqAKUpQCqRVaUApSo7j/H1paSHHQpwf9NHiXPQxon/AFEUBvn7hKElS1BKRqSogADqSdBVc4I8j8jXPrPBrjFyHr3MzaTLdsCQVjkpZ0P69IGpngQhpoAAJQ2mAOQSkbewFSDkuG8TnC131mhJW5382qACRK5+gGUxz+ZrM4fwEty46c9w4czrhMnX7o8vTeOkCsLhJsPruMQVAcdcWEdUpO8eeuWeiT1qUW+sIGk6k8wgfqa8rV59z8te5w2AkDXlMDzPP5V6u8gDrz9aXGUQRtEJT013P50R5jU6ATtuZPTSvPrsQRzjK9V3CGG5Ll0sNJ9CRnPvIHoo10vBcKRbMNstiEtpA9TzUfMmT71A+FQL7E1XAEsWSe7aO4U4qcywdjzPpkrpIFe5p8flwSO0VpSlaCRSlKAUpSgFKUoBSlKAVDrns7HeOG3unrdl8lTzTcQoncpUdW5Ghj8qmNKA5xwu61hV7c2jyg004UvMLWYSpOWCnMdJG2v4TXpjXGb71ubiyad7ti5SM6YIfaSlXenLE5JgT5zpBia4ngrNwAH2kOhJkBaQYPUdKybe2S2gIQlKEpEBKQAAPIDQVIMLA8fYu2g4wsLHMfeSeihuk1rcc4AtblYcKS06DIdaORc8iYGpnWd/OsLiDglQdFzhyk29wn4gBDbo5hQAifbX1giy37RQ14L63ft3BoSEKW0fNKhy+frQF32TFLT4HEXzQ+65DbwHksaKPrNXK7RA1/zNndsmYJ7rOgf6knUe1b/B+IGLpGa3dS4BvG49UnVPuK2FARq07ScPciLlCSdIXmQQfPMBFbm0xth3/hPNL/hWlX5Gq3WDMOmXGWlnqpCVfmK1F12eWDhJNq2CeaZR/wCJAFQDa3eO27RIdfaQRuFOIB+RM1gXvHNi0mVXLR0mEqCyfZMmo672LWRVIW+OozpM+UlM1vLLs9sGspTbNkpiCoFRkczmJBNAaBzFb3FvBahVpaHRT6v+I4OiByHof9XKpLgHBdrZgdy0nOP+ooZnD18R2noIFbzYVDcb7RUhwsWLSry42hH/AA0/xL8vLTzFSCW3V2htBW4pKEp1KlEAD1J2qO2fELeJtXTLHeJSElsPFPgUVJUJRzMdDG461q7TgR67UHcVeKzMpt2yQyjyMbn01/eNTW2tEtoCG0pShIgJSAAB5CgOT8MlbAcs3Eyu1WUqy6pKVElKgPr6GpLYAKJB5z8hqf78qyeIuzlu4eVcMvO2z6olaD4VQABmTp0Gx5VoVYJitrmCUs3YOoPwr9Y8I9pNeZm0jc90e5zRuHnAJUYEaySAlI/ESdh/81oR3mJrLFqSm3To/ckfGeaG+s/Xnp8WytOCbi7UF4k4Eo0P2ZnRM8s6p/In1FTqysENIShtKUISISlIgCrcOlUHulywkeeEYS3bMpaZTlQgQBzPVRPMncms2lK2nQpSlAKUpQClKUApSlAKUpQClKUAqkVWlAWkVSr6UBHsV4FtbhfeFBbd/wC40otrPqRofWK1quCbppWa2xJ8Rsh4d6k+Rk7e01MimqZPX50BDhe4w0qFW9tcJ/Ehwtk+yj+lFcU4kDrhZPo+g/pUxy+f5UCfM/T/AGqQQ1zi/ED4UYW4FHYqdTk+cfrVBdYy7s1a246rUVn6Eipnl8/ypk8zUAgtxwtilycl1eNoYUIUGEwVfu6pB156x5GpVgWAs2bIaYSEpG5+8o/iUeZrYZBVQmgKZqrmqtKAt1pkq6lAUAqtKUApSlAKUpQClKUApSlA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pt-PT"/>
          </a:p>
        </p:txBody>
      </p:sp>
      <p:pic>
        <p:nvPicPr>
          <p:cNvPr id="12293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42" t="10111"/>
          <a:stretch/>
        </p:blipFill>
        <p:spPr bwMode="auto">
          <a:xfrm>
            <a:off x="5004048" y="1124743"/>
            <a:ext cx="3744665" cy="25614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4" presetClass="entr" presetSubtype="1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1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withGroup">
                            <p:stCondLst>
                              <p:cond delay="275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withGroup">
                            <p:stCondLst>
                              <p:cond delay="375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altLang="zh-TW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Exercises 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57200" y="1600200"/>
            <a:ext cx="8229600" cy="2405063"/>
          </a:xfrm>
          <a:prstGeom prst="rect">
            <a:avLst/>
          </a:prstGeom>
        </p:spPr>
        <p:txBody>
          <a:bodyPr/>
          <a:lstStyle/>
          <a:p>
            <a:pPr marL="609600" indent="-609600" eaLnBrk="1" hangingPunct="1">
              <a:buClr>
                <a:srgbClr val="FF33CC"/>
              </a:buClr>
              <a:buFontTx/>
              <a:buAutoNum type="arabicPeriod"/>
              <a:defRPr/>
            </a:pPr>
            <a:r>
              <a:rPr lang="en-US" altLang="zh-TW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(swim) </a:t>
            </a:r>
            <a:r>
              <a:rPr lang="en-US" altLang="zh-TW" dirty="0" smtClean="0">
                <a:solidFill>
                  <a:schemeClr val="bg1"/>
                </a:solidFill>
                <a:ea typeface="新細明體" pitchFamily="18" charset="-120"/>
              </a:rPr>
              <a:t>_________is a very good form of exercise.</a:t>
            </a:r>
          </a:p>
          <a:p>
            <a:pPr marL="609600" indent="-609600" eaLnBrk="1" hangingPunct="1">
              <a:buClr>
                <a:srgbClr val="FF33CC"/>
              </a:buClr>
              <a:buFontTx/>
              <a:buAutoNum type="arabicPeriod"/>
              <a:defRPr/>
            </a:pPr>
            <a:r>
              <a:rPr lang="en-US" altLang="zh-TW" dirty="0">
                <a:solidFill>
                  <a:schemeClr val="bg1"/>
                </a:solidFill>
                <a:ea typeface="新細明體" pitchFamily="18" charset="-120"/>
              </a:rPr>
              <a:t>I have some </a:t>
            </a:r>
            <a:r>
              <a:rPr lang="en-US" altLang="zh-TW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(shop) </a:t>
            </a:r>
            <a:r>
              <a:rPr lang="en-US" altLang="zh-TW" dirty="0">
                <a:solidFill>
                  <a:schemeClr val="bg1"/>
                </a:solidFill>
                <a:ea typeface="新細明體" pitchFamily="18" charset="-120"/>
              </a:rPr>
              <a:t>______to do this afternoon</a:t>
            </a:r>
            <a:r>
              <a:rPr lang="en-US" altLang="zh-TW" dirty="0" smtClean="0">
                <a:solidFill>
                  <a:schemeClr val="bg1"/>
                </a:solidFill>
                <a:ea typeface="新細明體" pitchFamily="18" charset="-120"/>
              </a:rPr>
              <a:t>.</a:t>
            </a:r>
            <a:endParaRPr lang="en-US" altLang="zh-TW" dirty="0">
              <a:solidFill>
                <a:schemeClr val="bg1"/>
              </a:solidFill>
              <a:ea typeface="新細明體" pitchFamily="18" charset="-120"/>
            </a:endParaRPr>
          </a:p>
        </p:txBody>
      </p:sp>
      <p:pic>
        <p:nvPicPr>
          <p:cNvPr id="1331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762" y="3356992"/>
            <a:ext cx="3602038" cy="287496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509588" y="3789363"/>
            <a:ext cx="4572000" cy="1570037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spcBef>
                <a:spcPct val="20000"/>
              </a:spcBef>
              <a:buClr>
                <a:srgbClr val="FF33CC"/>
              </a:buClr>
              <a:buFont typeface="+mj-lt"/>
              <a:buAutoNum type="arabicPeriod" startAt="3"/>
              <a:defRPr/>
            </a:pPr>
            <a:r>
              <a:rPr lang="en-US" altLang="zh-TW" sz="3200" kern="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新細明體" pitchFamily="18" charset="-120"/>
                <a:cs typeface="Arial"/>
              </a:rPr>
              <a:t>(learn</a:t>
            </a:r>
            <a:r>
              <a:rPr lang="en-US" altLang="zh-TW" sz="3200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新細明體" pitchFamily="18" charset="-120"/>
                <a:cs typeface="Arial"/>
              </a:rPr>
              <a:t>) </a:t>
            </a:r>
            <a:r>
              <a:rPr lang="en-US" altLang="zh-TW" sz="3200" kern="0" dirty="0">
                <a:solidFill>
                  <a:schemeClr val="bg1"/>
                </a:solidFill>
                <a:latin typeface="Arial"/>
                <a:ea typeface="新細明體" pitchFamily="18" charset="-120"/>
                <a:cs typeface="Arial"/>
              </a:rPr>
              <a:t>________ English takes a long time.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7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uiExpand="1" build="p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268413"/>
            <a:ext cx="8229600" cy="720725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en-US" altLang="zh-TW" sz="36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Extra Bold" pitchFamily="18" charset="0"/>
                <a:ea typeface="新細明體" pitchFamily="18" charset="-120"/>
                <a:cs typeface="+mn-cs"/>
              </a:rPr>
              <a:t>After  adjectives + preposition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39552" y="3573016"/>
            <a:ext cx="4465637" cy="2305050"/>
          </a:xfrm>
          <a:prstGeom prst="rect">
            <a:avLst/>
          </a:prstGeo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zh-TW" sz="2800" i="1" dirty="0" smtClean="0">
                <a:solidFill>
                  <a:schemeClr val="bg1"/>
                </a:solidFill>
                <a:ea typeface="新細明體" pitchFamily="18" charset="-120"/>
              </a:rPr>
              <a:t>e.g.</a:t>
            </a:r>
          </a:p>
          <a:p>
            <a:pPr eaLnBrk="1" hangingPunct="1">
              <a:buFont typeface="Calibri" panose="020F0502020204030204" pitchFamily="34" charset="0"/>
              <a:buChar char="‐"/>
              <a:defRPr/>
            </a:pPr>
            <a:r>
              <a:rPr lang="en-US" altLang="zh-TW" sz="2800" dirty="0" smtClean="0">
                <a:solidFill>
                  <a:schemeClr val="bg1"/>
                </a:solidFill>
                <a:ea typeface="新細明體" pitchFamily="18" charset="-120"/>
              </a:rPr>
              <a:t>She is </a:t>
            </a:r>
            <a:r>
              <a:rPr lang="en-US" altLang="zh-TW" sz="2800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accustomed to </a:t>
            </a:r>
            <a:r>
              <a:rPr lang="en-US" altLang="zh-TW" sz="2800" i="1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training </a:t>
            </a:r>
            <a:r>
              <a:rPr lang="en-US" altLang="zh-TW" sz="2800" dirty="0" smtClean="0">
                <a:solidFill>
                  <a:schemeClr val="bg1"/>
                </a:solidFill>
                <a:ea typeface="新細明體" pitchFamily="18" charset="-120"/>
              </a:rPr>
              <a:t>for many hours.</a:t>
            </a:r>
          </a:p>
          <a:p>
            <a:pPr eaLnBrk="1" hangingPunct="1">
              <a:buFont typeface="Calibri" panose="020F0502020204030204" pitchFamily="34" charset="0"/>
              <a:buChar char="‐"/>
              <a:defRPr/>
            </a:pPr>
            <a:r>
              <a:rPr lang="en-US" altLang="zh-TW" sz="2800" dirty="0" smtClean="0">
                <a:solidFill>
                  <a:schemeClr val="bg1"/>
                </a:solidFill>
                <a:ea typeface="新細明體" pitchFamily="18" charset="-120"/>
              </a:rPr>
              <a:t>He is </a:t>
            </a:r>
            <a:r>
              <a:rPr lang="en-US" altLang="zh-TW" sz="2800" dirty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good at </a:t>
            </a:r>
            <a:r>
              <a:rPr lang="en-US" altLang="zh-TW" sz="2800" i="1" dirty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running</a:t>
            </a:r>
            <a:r>
              <a:rPr lang="en-US" altLang="zh-TW" sz="2800" dirty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 </a:t>
            </a:r>
            <a:r>
              <a:rPr lang="en-US" altLang="zh-TW" sz="2800" dirty="0" smtClean="0">
                <a:solidFill>
                  <a:schemeClr val="bg1"/>
                </a:solidFill>
                <a:ea typeface="新細明體" pitchFamily="18" charset="-120"/>
              </a:rPr>
              <a:t>the 200 meters race.</a:t>
            </a:r>
          </a:p>
        </p:txBody>
      </p:sp>
      <p:sp>
        <p:nvSpPr>
          <p:cNvPr id="14340" name="Rectangle 2"/>
          <p:cNvSpPr txBox="1">
            <a:spLocks noChangeArrowheads="1"/>
          </p:cNvSpPr>
          <p:nvPr/>
        </p:nvSpPr>
        <p:spPr bwMode="auto">
          <a:xfrm>
            <a:off x="442913" y="44624"/>
            <a:ext cx="80756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zh-TW" sz="4400" dirty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PMingLiU" panose="02020500000000000000" pitchFamily="18" charset="-120"/>
              </a:rPr>
              <a:t>The Gerund can be used:</a:t>
            </a:r>
            <a:r>
              <a:rPr lang="en-US" altLang="zh-TW" sz="44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PMingLiU" panose="02020500000000000000" pitchFamily="18" charset="-120"/>
              </a:rPr>
              <a:t>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3312952"/>
              </p:ext>
            </p:extLst>
          </p:nvPr>
        </p:nvGraphicFramePr>
        <p:xfrm>
          <a:off x="2123802" y="1989138"/>
          <a:ext cx="4896396" cy="118903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448198"/>
                <a:gridCol w="2448198"/>
              </a:tblGrid>
              <a:tr h="1189037">
                <a:tc>
                  <a:txBody>
                    <a:bodyPr/>
                    <a:lstStyle/>
                    <a:p>
                      <a:r>
                        <a:rPr lang="en-US" altLang="zh-TW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accustomed to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capable of</a:t>
                      </a:r>
                    </a:p>
                    <a:p>
                      <a:r>
                        <a:rPr lang="en-US" altLang="zh-TW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fond of</a:t>
                      </a:r>
                    </a:p>
                    <a:p>
                      <a:r>
                        <a:rPr lang="en-US" altLang="zh-TW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afraid of</a:t>
                      </a:r>
                      <a:endParaRPr lang="pt-PT" sz="18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T="45732" marB="45732"/>
                </a:tc>
                <a:tc>
                  <a:txBody>
                    <a:bodyPr/>
                    <a:lstStyle/>
                    <a:p>
                      <a:r>
                        <a:rPr lang="en-US" altLang="zh-TW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successful in</a:t>
                      </a:r>
                    </a:p>
                    <a:p>
                      <a:r>
                        <a:rPr lang="en-US" altLang="zh-TW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good at</a:t>
                      </a:r>
                    </a:p>
                    <a:p>
                      <a:r>
                        <a:rPr lang="en-US" altLang="zh-TW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tired of</a:t>
                      </a:r>
                    </a:p>
                    <a:p>
                      <a:r>
                        <a:rPr lang="en-US" altLang="zh-TW" sz="18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interested in</a:t>
                      </a:r>
                      <a:endParaRPr lang="pt-PT" sz="18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T="45732" marB="45732"/>
                </a:tc>
              </a:tr>
            </a:tbl>
          </a:graphicData>
        </a:graphic>
      </p:graphicFrame>
      <p:pic>
        <p:nvPicPr>
          <p:cNvPr id="14348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472" y="3607151"/>
            <a:ext cx="4001891" cy="26611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10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withGroup">
                            <p:stCondLst>
                              <p:cond delay="275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3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altLang="zh-TW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Exercises 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74848" y="1340768"/>
            <a:ext cx="8229600" cy="1900238"/>
          </a:xfrm>
          <a:prstGeom prst="rect">
            <a:avLst/>
          </a:prstGeom>
        </p:spPr>
        <p:txBody>
          <a:bodyPr/>
          <a:lstStyle/>
          <a:p>
            <a:pPr marL="609600" indent="-609600" eaLnBrk="1" hangingPunct="1">
              <a:buClr>
                <a:srgbClr val="FF33CC"/>
              </a:buClr>
              <a:buFontTx/>
              <a:buAutoNum type="arabicPeriod"/>
              <a:defRPr/>
            </a:pPr>
            <a:r>
              <a:rPr lang="en-US" altLang="zh-TW" dirty="0" smtClean="0">
                <a:solidFill>
                  <a:schemeClr val="bg1"/>
                </a:solidFill>
                <a:ea typeface="新細明體" pitchFamily="18" charset="-120"/>
              </a:rPr>
              <a:t>Mary is fond of _______ </a:t>
            </a:r>
            <a:r>
              <a:rPr lang="en-US" altLang="zh-TW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(sing)</a:t>
            </a:r>
            <a:r>
              <a:rPr lang="en-US" altLang="zh-TW" dirty="0" smtClean="0">
                <a:solidFill>
                  <a:schemeClr val="bg1"/>
                </a:solidFill>
                <a:ea typeface="新細明體" pitchFamily="18" charset="-120"/>
              </a:rPr>
              <a:t>.</a:t>
            </a:r>
          </a:p>
          <a:p>
            <a:pPr marL="609600" indent="-609600" eaLnBrk="1" hangingPunct="1">
              <a:buClr>
                <a:srgbClr val="FF33CC"/>
              </a:buClr>
              <a:buFontTx/>
              <a:buAutoNum type="arabicPeriod"/>
              <a:defRPr/>
            </a:pPr>
            <a:r>
              <a:rPr lang="en-US" altLang="zh-TW" dirty="0">
                <a:solidFill>
                  <a:schemeClr val="bg1"/>
                </a:solidFill>
                <a:ea typeface="新細明體" pitchFamily="18" charset="-120"/>
              </a:rPr>
              <a:t>The boy soon became accustomed to _______ </a:t>
            </a:r>
            <a:r>
              <a:rPr lang="en-US" altLang="zh-TW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(work) </a:t>
            </a:r>
            <a:r>
              <a:rPr lang="en-US" altLang="zh-TW" dirty="0">
                <a:solidFill>
                  <a:schemeClr val="bg1"/>
                </a:solidFill>
                <a:ea typeface="新細明體" pitchFamily="18" charset="-120"/>
              </a:rPr>
              <a:t>hard</a:t>
            </a:r>
            <a:r>
              <a:rPr lang="en-US" altLang="zh-TW" dirty="0" smtClean="0">
                <a:solidFill>
                  <a:schemeClr val="bg1"/>
                </a:solidFill>
                <a:ea typeface="新細明體" pitchFamily="18" charset="-120"/>
              </a:rPr>
              <a:t>.</a:t>
            </a:r>
            <a:endParaRPr lang="en-US" altLang="zh-TW" dirty="0">
              <a:solidFill>
                <a:schemeClr val="bg1"/>
              </a:solidFill>
              <a:ea typeface="新細明體" pitchFamily="18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79610" y="3097560"/>
            <a:ext cx="6126261" cy="2653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spcBef>
                <a:spcPct val="20000"/>
              </a:spcBef>
              <a:buClr>
                <a:srgbClr val="FF33CC"/>
              </a:buClr>
              <a:buFont typeface="+mj-lt"/>
              <a:buAutoNum type="arabicPeriod" startAt="3"/>
              <a:defRPr/>
            </a:pPr>
            <a:r>
              <a:rPr lang="en-US" altLang="zh-TW" sz="3200" kern="0" dirty="0" smtClean="0">
                <a:solidFill>
                  <a:schemeClr val="bg1"/>
                </a:solidFill>
                <a:latin typeface="Arial"/>
                <a:ea typeface="新細明體" pitchFamily="18" charset="-120"/>
                <a:cs typeface="Arial"/>
              </a:rPr>
              <a:t>Are </a:t>
            </a:r>
            <a:r>
              <a:rPr lang="en-US" altLang="zh-TW" sz="3200" kern="0" dirty="0">
                <a:solidFill>
                  <a:schemeClr val="bg1"/>
                </a:solidFill>
                <a:latin typeface="Arial"/>
                <a:ea typeface="新細明體" pitchFamily="18" charset="-120"/>
                <a:cs typeface="Arial"/>
              </a:rPr>
              <a:t>you afraid of _______ </a:t>
            </a:r>
            <a:r>
              <a:rPr lang="en-US" altLang="zh-TW" sz="3200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新細明體" pitchFamily="18" charset="-120"/>
                <a:cs typeface="Arial"/>
              </a:rPr>
              <a:t>(play) </a:t>
            </a:r>
            <a:r>
              <a:rPr lang="en-US" altLang="zh-TW" sz="3200" kern="0" dirty="0">
                <a:solidFill>
                  <a:schemeClr val="bg1"/>
                </a:solidFill>
                <a:latin typeface="Arial"/>
                <a:ea typeface="新細明體" pitchFamily="18" charset="-120"/>
                <a:cs typeface="Arial"/>
              </a:rPr>
              <a:t>video games against me? </a:t>
            </a:r>
          </a:p>
          <a:p>
            <a:pPr marL="514350" indent="-514350">
              <a:spcBef>
                <a:spcPct val="20000"/>
              </a:spcBef>
              <a:buClr>
                <a:srgbClr val="FF33CC"/>
              </a:buClr>
              <a:buFont typeface="+mj-lt"/>
              <a:buAutoNum type="arabicPeriod" startAt="3"/>
              <a:defRPr/>
            </a:pPr>
            <a:r>
              <a:rPr lang="en-US" altLang="zh-TW" sz="3200" kern="0" dirty="0" smtClean="0">
                <a:solidFill>
                  <a:schemeClr val="bg1"/>
                </a:solidFill>
                <a:latin typeface="Arial"/>
                <a:ea typeface="新細明體" pitchFamily="18" charset="-120"/>
                <a:cs typeface="Arial"/>
              </a:rPr>
              <a:t>She </a:t>
            </a:r>
            <a:r>
              <a:rPr lang="en-US" altLang="zh-TW" sz="3200" kern="0" dirty="0">
                <a:solidFill>
                  <a:schemeClr val="bg1"/>
                </a:solidFill>
                <a:latin typeface="Arial"/>
                <a:ea typeface="新細明體" pitchFamily="18" charset="-120"/>
                <a:cs typeface="Arial"/>
              </a:rPr>
              <a:t>is never tired of _______ </a:t>
            </a:r>
            <a:r>
              <a:rPr lang="en-US" altLang="zh-TW" sz="3200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新細明體" pitchFamily="18" charset="-120"/>
                <a:cs typeface="Arial"/>
              </a:rPr>
              <a:t>(talk) </a:t>
            </a:r>
            <a:r>
              <a:rPr lang="en-US" altLang="zh-TW" sz="3200" kern="0" dirty="0">
                <a:solidFill>
                  <a:schemeClr val="bg1"/>
                </a:solidFill>
                <a:latin typeface="Arial"/>
                <a:ea typeface="新細明體" pitchFamily="18" charset="-120"/>
                <a:cs typeface="Arial"/>
              </a:rPr>
              <a:t>about her clever son.  </a:t>
            </a:r>
          </a:p>
        </p:txBody>
      </p:sp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681201"/>
            <a:ext cx="2375916" cy="355611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750"/>
                            </p:stCondLst>
                            <p:childTnLst>
                              <p:par>
                                <p:cTn id="2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75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uiExpand="1" build="p"/>
      <p:bldP spid="2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 idx="4294967295"/>
          </p:nvPr>
        </p:nvSpPr>
        <p:spPr>
          <a:xfrm>
            <a:off x="457200" y="981075"/>
            <a:ext cx="8229600" cy="647700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altLang="zh-TW" sz="36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Extra Bold" pitchFamily="18" charset="0"/>
                <a:ea typeface="新細明體" pitchFamily="18" charset="-120"/>
                <a:cs typeface="+mn-cs"/>
              </a:rPr>
              <a:t>After </a:t>
            </a:r>
            <a:r>
              <a:rPr lang="en-US" altLang="zh-TW" sz="36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Extra Bold" pitchFamily="18" charset="0"/>
                <a:ea typeface="新細明體" pitchFamily="18" charset="-120"/>
                <a:cs typeface="+mn-cs"/>
              </a:rPr>
              <a:t>certain verbs</a:t>
            </a:r>
            <a:endParaRPr lang="pt-PT" sz="3600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 Extra Bold" pitchFamily="18" charset="0"/>
              <a:ea typeface="新細明體" pitchFamily="18" charset="-120"/>
              <a:cs typeface="+mn-cs"/>
            </a:endParaRPr>
          </a:p>
        </p:txBody>
      </p:sp>
      <p:sp>
        <p:nvSpPr>
          <p:cNvPr id="4" name="Content Placeholder 3"/>
          <p:cNvSpPr>
            <a:spLocks noGrp="1" noChangeArrowheads="1"/>
          </p:cNvSpPr>
          <p:nvPr>
            <p:ph idx="4294967295"/>
          </p:nvPr>
        </p:nvSpPr>
        <p:spPr>
          <a:xfrm>
            <a:off x="442913" y="3212976"/>
            <a:ext cx="4993183" cy="3096344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TW" sz="2800" i="1" dirty="0" smtClean="0">
                <a:solidFill>
                  <a:schemeClr val="bg1"/>
                </a:solidFill>
                <a:ea typeface="新細明體" pitchFamily="18" charset="-120"/>
              </a:rPr>
              <a:t>e.g.</a:t>
            </a:r>
          </a:p>
          <a:p>
            <a:pPr eaLnBrk="1" hangingPunct="1">
              <a:lnSpc>
                <a:spcPct val="90000"/>
              </a:lnSpc>
              <a:buFont typeface="Calibri" panose="020F0502020204030204" pitchFamily="34" charset="0"/>
              <a:buChar char="‐"/>
              <a:defRPr/>
            </a:pPr>
            <a:r>
              <a:rPr lang="en-US" altLang="zh-TW" sz="2800" dirty="0" smtClean="0">
                <a:solidFill>
                  <a:schemeClr val="bg1"/>
                </a:solidFill>
                <a:ea typeface="新細明體" pitchFamily="18" charset="-120"/>
              </a:rPr>
              <a:t>John has </a:t>
            </a:r>
            <a:r>
              <a:rPr lang="en-US" altLang="zh-TW" sz="2800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finished </a:t>
            </a:r>
            <a:r>
              <a:rPr lang="en-US" altLang="zh-TW" sz="2800" i="1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repairing</a:t>
            </a:r>
            <a:r>
              <a:rPr lang="en-US" altLang="zh-TW" sz="2800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 </a:t>
            </a:r>
            <a:r>
              <a:rPr lang="en-US" altLang="zh-TW" sz="2800" dirty="0" smtClean="0">
                <a:solidFill>
                  <a:schemeClr val="bg1"/>
                </a:solidFill>
                <a:ea typeface="新細明體" pitchFamily="18" charset="-120"/>
              </a:rPr>
              <a:t>his bicycle.</a:t>
            </a:r>
          </a:p>
          <a:p>
            <a:pPr eaLnBrk="1" hangingPunct="1">
              <a:lnSpc>
                <a:spcPct val="90000"/>
              </a:lnSpc>
              <a:buFont typeface="Calibri" panose="020F0502020204030204" pitchFamily="34" charset="0"/>
              <a:buChar char="‐"/>
              <a:defRPr/>
            </a:pPr>
            <a:r>
              <a:rPr lang="en-US" altLang="zh-TW" sz="2800" dirty="0" smtClean="0">
                <a:solidFill>
                  <a:schemeClr val="bg1"/>
                </a:solidFill>
                <a:ea typeface="新細明體" pitchFamily="18" charset="-120"/>
              </a:rPr>
              <a:t>They</a:t>
            </a:r>
            <a:r>
              <a:rPr lang="en-US" altLang="zh-TW" sz="2800" dirty="0" smtClean="0">
                <a:solidFill>
                  <a:schemeClr val="accent3">
                    <a:lumMod val="85000"/>
                  </a:schemeClr>
                </a:solidFill>
                <a:ea typeface="新細明體" pitchFamily="18" charset="-120"/>
              </a:rPr>
              <a:t> </a:t>
            </a:r>
            <a:r>
              <a:rPr lang="en-US" altLang="zh-TW" sz="2800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enjoy </a:t>
            </a:r>
            <a:r>
              <a:rPr lang="en-US" altLang="zh-TW" sz="2800" i="1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walking</a:t>
            </a:r>
            <a:r>
              <a:rPr lang="en-US" altLang="zh-TW" sz="2800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 </a:t>
            </a:r>
            <a:r>
              <a:rPr lang="en-US" altLang="zh-TW" sz="2800" dirty="0" smtClean="0">
                <a:solidFill>
                  <a:schemeClr val="bg1"/>
                </a:solidFill>
                <a:ea typeface="新細明體" pitchFamily="18" charset="-120"/>
              </a:rPr>
              <a:t>in the evening. </a:t>
            </a:r>
          </a:p>
          <a:p>
            <a:pPr eaLnBrk="1" hangingPunct="1">
              <a:lnSpc>
                <a:spcPct val="90000"/>
              </a:lnSpc>
              <a:buFont typeface="Calibri" panose="020F0502020204030204" pitchFamily="34" charset="0"/>
              <a:buChar char="‐"/>
              <a:defRPr/>
            </a:pPr>
            <a:r>
              <a:rPr lang="en-US" altLang="zh-TW" sz="2800" dirty="0" smtClean="0">
                <a:solidFill>
                  <a:schemeClr val="bg1"/>
                </a:solidFill>
                <a:ea typeface="新細明體" pitchFamily="18" charset="-120"/>
              </a:rPr>
              <a:t>Mary</a:t>
            </a:r>
            <a:r>
              <a:rPr lang="en-US" altLang="zh-TW" sz="2800" dirty="0" smtClean="0">
                <a:solidFill>
                  <a:schemeClr val="accent3">
                    <a:lumMod val="85000"/>
                  </a:schemeClr>
                </a:solidFill>
                <a:ea typeface="新細明體" pitchFamily="18" charset="-120"/>
              </a:rPr>
              <a:t> </a:t>
            </a:r>
            <a:r>
              <a:rPr lang="en-US" altLang="zh-TW" sz="2800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dislikes </a:t>
            </a:r>
            <a:r>
              <a:rPr lang="en-US" altLang="zh-TW" sz="2800" i="1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swimming</a:t>
            </a:r>
            <a:r>
              <a:rPr lang="en-US" altLang="zh-TW" sz="2800" dirty="0" smtClean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 </a:t>
            </a:r>
            <a:r>
              <a:rPr lang="en-US" altLang="zh-TW" sz="2800" dirty="0" smtClean="0">
                <a:solidFill>
                  <a:schemeClr val="bg1"/>
                </a:solidFill>
                <a:ea typeface="新細明體" pitchFamily="18" charset="-120"/>
              </a:rPr>
              <a:t>in winter.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zh-TW" sz="2800" dirty="0" smtClean="0">
              <a:solidFill>
                <a:schemeClr val="hlink"/>
              </a:solidFill>
              <a:ea typeface="新細明體" pitchFamily="18" charset="-120"/>
            </a:endParaRPr>
          </a:p>
        </p:txBody>
      </p:sp>
      <p:sp>
        <p:nvSpPr>
          <p:cNvPr id="16388" name="Rectangle 2"/>
          <p:cNvSpPr txBox="1">
            <a:spLocks noChangeArrowheads="1"/>
          </p:cNvSpPr>
          <p:nvPr/>
        </p:nvSpPr>
        <p:spPr bwMode="auto">
          <a:xfrm>
            <a:off x="534194" y="188640"/>
            <a:ext cx="8075612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zh-TW" sz="4400" dirty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PMingLiU" panose="02020500000000000000" pitchFamily="18" charset="-120"/>
              </a:rPr>
              <a:t>The Gerund can be used:</a:t>
            </a:r>
            <a:r>
              <a:rPr lang="en-US" altLang="zh-TW" sz="44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PMingLiU" panose="02020500000000000000" pitchFamily="18" charset="-120"/>
              </a:rPr>
              <a:t> 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1032389"/>
              </p:ext>
            </p:extLst>
          </p:nvPr>
        </p:nvGraphicFramePr>
        <p:xfrm>
          <a:off x="1799829" y="1700213"/>
          <a:ext cx="5544343" cy="146367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799927"/>
                <a:gridCol w="1800200"/>
                <a:gridCol w="1944216"/>
              </a:tblGrid>
              <a:tr h="1463675">
                <a:tc>
                  <a:txBody>
                    <a:bodyPr/>
                    <a:lstStyle/>
                    <a:p>
                      <a:r>
                        <a:rPr lang="en-US" altLang="zh-TW" sz="1800" b="1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admit</a:t>
                      </a:r>
                    </a:p>
                    <a:p>
                      <a:r>
                        <a:rPr lang="en-US" altLang="zh-TW" sz="1800" b="1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can’t help</a:t>
                      </a:r>
                    </a:p>
                    <a:p>
                      <a:r>
                        <a:rPr lang="en-US" altLang="zh-TW" sz="1800" b="1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dislike</a:t>
                      </a:r>
                    </a:p>
                    <a:p>
                      <a:r>
                        <a:rPr lang="en-US" altLang="zh-TW" sz="1800" b="1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keep</a:t>
                      </a:r>
                    </a:p>
                    <a:p>
                      <a:r>
                        <a:rPr lang="en-US" altLang="zh-TW" sz="1800" b="1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try</a:t>
                      </a:r>
                    </a:p>
                  </a:txBody>
                  <a:tcPr marT="45740" marB="4574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finish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advise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enjoy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avoid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suggest</a:t>
                      </a:r>
                    </a:p>
                  </a:txBody>
                  <a:tcPr marT="45740" marB="45740"/>
                </a:tc>
                <a:tc>
                  <a:txBody>
                    <a:bodyPr/>
                    <a:lstStyle/>
                    <a:p>
                      <a:r>
                        <a:rPr lang="en-US" altLang="zh-TW" sz="1800" b="1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appreciate</a:t>
                      </a:r>
                    </a:p>
                    <a:p>
                      <a:r>
                        <a:rPr lang="en-US" altLang="zh-TW" sz="1800" b="1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understand</a:t>
                      </a:r>
                    </a:p>
                    <a:p>
                      <a:r>
                        <a:rPr lang="en-US" altLang="zh-TW" sz="1800" b="1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mind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keep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forgive</a:t>
                      </a:r>
                    </a:p>
                  </a:txBody>
                  <a:tcPr marT="45740" marB="45740"/>
                </a:tc>
              </a:tr>
            </a:tbl>
          </a:graphicData>
        </a:graphic>
      </p:graphicFrame>
      <p:pic>
        <p:nvPicPr>
          <p:cNvPr id="16397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1" r="10469"/>
          <a:stretch/>
        </p:blipFill>
        <p:spPr bwMode="auto">
          <a:xfrm>
            <a:off x="5633225" y="3573016"/>
            <a:ext cx="3215307" cy="252563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10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withGroup">
                            <p:stCondLst>
                              <p:cond delay="225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withGroup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922337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altLang="zh-TW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Exercises</a:t>
            </a:r>
            <a:endParaRPr lang="en-US" altLang="zh-TW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PMingLiU" pitchFamily="18" charset="-120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95536" y="1268760"/>
            <a:ext cx="8578850" cy="1656184"/>
          </a:xfrm>
          <a:prstGeom prst="rect">
            <a:avLst/>
          </a:prstGeom>
        </p:spPr>
        <p:txBody>
          <a:bodyPr/>
          <a:lstStyle/>
          <a:p>
            <a:pPr marL="538163" indent="-538163" eaLnBrk="1" hangingPunct="1">
              <a:lnSpc>
                <a:spcPct val="90000"/>
              </a:lnSpc>
              <a:buClr>
                <a:srgbClr val="FF33CC"/>
              </a:buClr>
              <a:buFontTx/>
              <a:buAutoNum type="arabicPeriod"/>
              <a:defRPr/>
            </a:pPr>
            <a:r>
              <a:rPr lang="en-US" altLang="zh-TW" dirty="0" smtClean="0">
                <a:solidFill>
                  <a:schemeClr val="bg1"/>
                </a:solidFill>
                <a:ea typeface="新細明體" pitchFamily="18" charset="-120"/>
              </a:rPr>
              <a:t>He kept ________ </a:t>
            </a:r>
            <a:r>
              <a:rPr lang="en-US" altLang="zh-TW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(run) </a:t>
            </a:r>
            <a:r>
              <a:rPr lang="en-US" altLang="zh-TW" dirty="0" smtClean="0">
                <a:solidFill>
                  <a:schemeClr val="bg1"/>
                </a:solidFill>
                <a:ea typeface="新細明體" pitchFamily="18" charset="-120"/>
              </a:rPr>
              <a:t>till the end.  </a:t>
            </a:r>
          </a:p>
          <a:p>
            <a:pPr marL="538163" indent="-538163" eaLnBrk="1" hangingPunct="1">
              <a:lnSpc>
                <a:spcPct val="90000"/>
              </a:lnSpc>
              <a:buClr>
                <a:srgbClr val="FF33CC"/>
              </a:buClr>
              <a:buFontTx/>
              <a:buAutoNum type="arabicPeriod"/>
              <a:defRPr/>
            </a:pPr>
            <a:r>
              <a:rPr lang="en-US" altLang="zh-TW" dirty="0">
                <a:solidFill>
                  <a:schemeClr val="bg1"/>
                </a:solidFill>
                <a:ea typeface="新細明體" pitchFamily="18" charset="-120"/>
              </a:rPr>
              <a:t>She enjoys _______ </a:t>
            </a:r>
            <a:r>
              <a:rPr lang="en-US" altLang="zh-TW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(</a:t>
            </a:r>
            <a:r>
              <a:rPr lang="en-US" altLang="zh-TW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run) </a:t>
            </a:r>
            <a:r>
              <a:rPr lang="en-US" altLang="zh-TW" dirty="0">
                <a:solidFill>
                  <a:schemeClr val="bg1"/>
                </a:solidFill>
                <a:ea typeface="新細明體" pitchFamily="18" charset="-120"/>
              </a:rPr>
              <a:t>for </a:t>
            </a:r>
            <a:r>
              <a:rPr lang="en-US" altLang="zh-TW" dirty="0" smtClean="0">
                <a:solidFill>
                  <a:schemeClr val="bg1"/>
                </a:solidFill>
                <a:ea typeface="新細明體" pitchFamily="18" charset="-120"/>
              </a:rPr>
              <a:t>competitions.</a:t>
            </a:r>
          </a:p>
          <a:p>
            <a:pPr marL="538163" indent="-538163" eaLnBrk="1" hangingPunct="1">
              <a:lnSpc>
                <a:spcPct val="90000"/>
              </a:lnSpc>
              <a:buClr>
                <a:srgbClr val="FF33CC"/>
              </a:buClr>
              <a:buFontTx/>
              <a:buAutoNum type="arabicPeriod"/>
              <a:defRPr/>
            </a:pPr>
            <a:r>
              <a:rPr lang="en-US" altLang="zh-TW" dirty="0">
                <a:solidFill>
                  <a:schemeClr val="bg1"/>
                </a:solidFill>
                <a:ea typeface="新細明體" pitchFamily="18" charset="-120"/>
              </a:rPr>
              <a:t>They dislike _______ </a:t>
            </a:r>
            <a:r>
              <a:rPr lang="en-US" altLang="zh-TW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(drive) </a:t>
            </a:r>
            <a:r>
              <a:rPr lang="en-US" altLang="zh-TW" dirty="0">
                <a:solidFill>
                  <a:schemeClr val="bg1"/>
                </a:solidFill>
                <a:ea typeface="新細明體" pitchFamily="18" charset="-120"/>
              </a:rPr>
              <a:t>small cars. </a:t>
            </a:r>
          </a:p>
          <a:p>
            <a:pPr marL="0" indent="0" eaLnBrk="1" hangingPunct="1">
              <a:lnSpc>
                <a:spcPct val="90000"/>
              </a:lnSpc>
              <a:buClr>
                <a:srgbClr val="FF33CC"/>
              </a:buClr>
              <a:buNone/>
              <a:defRPr/>
            </a:pPr>
            <a:r>
              <a:rPr lang="en-US" altLang="zh-TW" dirty="0" smtClean="0">
                <a:solidFill>
                  <a:schemeClr val="bg1"/>
                </a:solidFill>
                <a:ea typeface="新細明體" pitchFamily="18" charset="-120"/>
              </a:rPr>
              <a:t> </a:t>
            </a:r>
            <a:endParaRPr lang="en-US" altLang="zh-TW" dirty="0">
              <a:solidFill>
                <a:schemeClr val="bg1"/>
              </a:solidFill>
              <a:ea typeface="新細明體" pitchFamily="18" charset="-120"/>
            </a:endParaRPr>
          </a:p>
        </p:txBody>
      </p:sp>
      <p:pic>
        <p:nvPicPr>
          <p:cNvPr id="17412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3" b="30056"/>
          <a:stretch/>
        </p:blipFill>
        <p:spPr bwMode="auto">
          <a:xfrm>
            <a:off x="6375575" y="3333694"/>
            <a:ext cx="2760546" cy="30510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06649" y="2852936"/>
            <a:ext cx="6407943" cy="2304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ts val="4000"/>
              </a:lnSpc>
              <a:spcBef>
                <a:spcPct val="20000"/>
              </a:spcBef>
              <a:buClr>
                <a:srgbClr val="FF33CC"/>
              </a:buClr>
              <a:buFont typeface="+mj-lt"/>
              <a:buAutoNum type="arabicPeriod" startAt="4"/>
              <a:defRPr/>
            </a:pPr>
            <a:r>
              <a:rPr lang="en-US" altLang="zh-TW" sz="3200" kern="0" dirty="0" smtClean="0">
                <a:solidFill>
                  <a:schemeClr val="bg1"/>
                </a:solidFill>
                <a:latin typeface="Arial"/>
                <a:ea typeface="新細明體" pitchFamily="18" charset="-120"/>
                <a:cs typeface="Arial"/>
              </a:rPr>
              <a:t>He </a:t>
            </a:r>
            <a:r>
              <a:rPr lang="en-US" altLang="zh-TW" sz="3200" kern="0" dirty="0">
                <a:solidFill>
                  <a:schemeClr val="bg1"/>
                </a:solidFill>
                <a:latin typeface="Arial"/>
                <a:ea typeface="新細明體" pitchFamily="18" charset="-120"/>
                <a:cs typeface="Arial"/>
              </a:rPr>
              <a:t>avoided ________ </a:t>
            </a:r>
            <a:r>
              <a:rPr lang="en-US" altLang="zh-TW" sz="3200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新細明體" pitchFamily="18" charset="-120"/>
                <a:cs typeface="Arial"/>
              </a:rPr>
              <a:t>(</a:t>
            </a:r>
            <a:r>
              <a:rPr lang="en-US" altLang="zh-TW" sz="3200" kern="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新細明體" pitchFamily="18" charset="-120"/>
                <a:cs typeface="Arial"/>
              </a:rPr>
              <a:t>answer) </a:t>
            </a:r>
            <a:r>
              <a:rPr lang="en-US" altLang="zh-TW" sz="3200" kern="0" dirty="0" smtClean="0">
                <a:solidFill>
                  <a:schemeClr val="bg1"/>
                </a:solidFill>
                <a:latin typeface="Arial"/>
                <a:ea typeface="新細明體" pitchFamily="18" charset="-120"/>
                <a:cs typeface="Arial"/>
              </a:rPr>
              <a:t>my </a:t>
            </a:r>
            <a:r>
              <a:rPr lang="en-US" altLang="zh-TW" sz="3200" kern="0" dirty="0">
                <a:solidFill>
                  <a:schemeClr val="bg1"/>
                </a:solidFill>
                <a:latin typeface="Arial"/>
                <a:ea typeface="新細明體" pitchFamily="18" charset="-120"/>
                <a:cs typeface="Arial"/>
              </a:rPr>
              <a:t>question. </a:t>
            </a:r>
          </a:p>
          <a:p>
            <a:pPr marL="514350" indent="-514350">
              <a:lnSpc>
                <a:spcPts val="4000"/>
              </a:lnSpc>
              <a:spcBef>
                <a:spcPct val="20000"/>
              </a:spcBef>
              <a:buClr>
                <a:srgbClr val="FF33CC"/>
              </a:buClr>
              <a:buFont typeface="+mj-lt"/>
              <a:buAutoNum type="arabicPeriod" startAt="4"/>
              <a:defRPr/>
            </a:pPr>
            <a:r>
              <a:rPr lang="en-US" altLang="zh-TW" sz="3200" kern="0" dirty="0" smtClean="0">
                <a:solidFill>
                  <a:schemeClr val="bg1"/>
                </a:solidFill>
                <a:latin typeface="Arial"/>
                <a:ea typeface="新細明體" pitchFamily="18" charset="-120"/>
                <a:cs typeface="Arial"/>
              </a:rPr>
              <a:t>Would </a:t>
            </a:r>
            <a:r>
              <a:rPr lang="en-US" altLang="zh-TW" sz="3200" kern="0" dirty="0">
                <a:solidFill>
                  <a:schemeClr val="bg1"/>
                </a:solidFill>
                <a:latin typeface="Arial"/>
                <a:ea typeface="新細明體" pitchFamily="18" charset="-120"/>
                <a:cs typeface="Arial"/>
              </a:rPr>
              <a:t>you mind ________ </a:t>
            </a:r>
            <a:r>
              <a:rPr lang="en-US" altLang="zh-TW" sz="3200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新細明體" pitchFamily="18" charset="-120"/>
                <a:cs typeface="Arial"/>
              </a:rPr>
              <a:t>(open) </a:t>
            </a:r>
            <a:r>
              <a:rPr lang="en-US" altLang="zh-TW" sz="3200" kern="0" dirty="0">
                <a:solidFill>
                  <a:srgbClr val="00B0F0"/>
                </a:solidFill>
                <a:latin typeface="Arial"/>
                <a:ea typeface="新細明體" pitchFamily="18" charset="-120"/>
                <a:cs typeface="Arial"/>
              </a:rPr>
              <a:t>	</a:t>
            </a:r>
            <a:r>
              <a:rPr lang="en-US" altLang="zh-TW" sz="3200" kern="0" dirty="0">
                <a:solidFill>
                  <a:schemeClr val="bg1"/>
                </a:solidFill>
                <a:latin typeface="Arial"/>
                <a:ea typeface="新細明體" pitchFamily="18" charset="-120"/>
                <a:cs typeface="Arial"/>
              </a:rPr>
              <a:t>the window?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250"/>
                            </p:stCondLst>
                            <p:childTnLst>
                              <p:par>
                                <p:cTn id="41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2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uiExpand="1" build="p"/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altLang="zh-TW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Bare Infinitive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57200" y="1196752"/>
            <a:ext cx="8003232" cy="4525963"/>
          </a:xfrm>
          <a:prstGeom prst="rect">
            <a:avLst/>
          </a:prstGeo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TW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The Infinitive form without </a:t>
            </a:r>
            <a:r>
              <a:rPr lang="en-US" altLang="zh-TW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新細明體" pitchFamily="18" charset="-120"/>
              </a:rPr>
              <a:t>“</a:t>
            </a:r>
            <a:r>
              <a:rPr lang="en-US" altLang="zh-TW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to</a:t>
            </a:r>
            <a:r>
              <a:rPr lang="en-US" altLang="zh-TW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新細明體" pitchFamily="18" charset="-120"/>
              </a:rPr>
              <a:t>” </a:t>
            </a:r>
            <a:r>
              <a:rPr lang="en-US" altLang="zh-TW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is used: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  <a:defRPr/>
            </a:pPr>
            <a:endParaRPr lang="en-US" altLang="zh-TW" sz="1400" dirty="0" smtClean="0">
              <a:solidFill>
                <a:schemeClr val="accent3">
                  <a:lumMod val="95000"/>
                </a:schemeClr>
              </a:solidFill>
              <a:ea typeface="新細明體" pitchFamily="18" charset="-120"/>
            </a:endParaRPr>
          </a:p>
          <a:p>
            <a:pPr marL="609600" indent="-609600" eaLnBrk="1" hangingPunct="1">
              <a:lnSpc>
                <a:spcPct val="90000"/>
              </a:lnSpc>
              <a:buClr>
                <a:srgbClr val="E2AC00"/>
              </a:buClr>
              <a:buFontTx/>
              <a:buAutoNum type="arabicPeriod"/>
              <a:defRPr/>
            </a:pPr>
            <a:r>
              <a:rPr lang="en-US" altLang="zh-TW" dirty="0" smtClean="0">
                <a:solidFill>
                  <a:schemeClr val="bg1"/>
                </a:solidFill>
                <a:ea typeface="新細明體" pitchFamily="18" charset="-120"/>
              </a:rPr>
              <a:t>After</a:t>
            </a:r>
            <a:r>
              <a:rPr lang="en-US" altLang="zh-TW" dirty="0" smtClean="0">
                <a:ea typeface="新細明體" pitchFamily="18" charset="-120"/>
              </a:rPr>
              <a:t> </a:t>
            </a:r>
            <a:r>
              <a:rPr lang="en-US" altLang="zh-TW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modal verbs (</a:t>
            </a:r>
            <a:r>
              <a:rPr lang="en-US" altLang="zh-TW" i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should</a:t>
            </a:r>
            <a:r>
              <a:rPr lang="en-US" altLang="zh-TW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, </a:t>
            </a:r>
            <a:r>
              <a:rPr lang="en-US" altLang="zh-TW" i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could</a:t>
            </a:r>
            <a:r>
              <a:rPr lang="en-US" altLang="zh-TW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, </a:t>
            </a:r>
            <a:r>
              <a:rPr lang="en-US" altLang="zh-TW" i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must</a:t>
            </a:r>
            <a:r>
              <a:rPr lang="en-US" altLang="zh-TW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, etc.)</a:t>
            </a:r>
            <a:r>
              <a:rPr lang="en-US" altLang="zh-TW" dirty="0" smtClean="0">
                <a:solidFill>
                  <a:schemeClr val="accent3">
                    <a:lumMod val="95000"/>
                  </a:schemeClr>
                </a:solidFill>
                <a:ea typeface="新細明體" pitchFamily="18" charset="-120"/>
              </a:rPr>
              <a:t>,</a:t>
            </a:r>
            <a:r>
              <a:rPr lang="en-US" altLang="zh-TW" dirty="0" smtClean="0">
                <a:ea typeface="新細明體" pitchFamily="18" charset="-120"/>
              </a:rPr>
              <a:t> </a:t>
            </a:r>
            <a:r>
              <a:rPr lang="en-US" altLang="zh-TW" i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had better</a:t>
            </a:r>
            <a:r>
              <a:rPr lang="en-US" altLang="zh-TW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 </a:t>
            </a:r>
            <a:r>
              <a:rPr lang="en-US" altLang="zh-TW" dirty="0" smtClean="0">
                <a:solidFill>
                  <a:schemeClr val="bg1"/>
                </a:solidFill>
                <a:ea typeface="新細明體" pitchFamily="18" charset="-120"/>
              </a:rPr>
              <a:t>and </a:t>
            </a:r>
            <a:r>
              <a:rPr lang="en-US" altLang="zh-TW" i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would rather</a:t>
            </a:r>
            <a:r>
              <a:rPr lang="en-US" altLang="zh-TW" dirty="0" smtClean="0">
                <a:solidFill>
                  <a:schemeClr val="accent3">
                    <a:lumMod val="95000"/>
                  </a:schemeClr>
                </a:solidFill>
                <a:latin typeface="Times New Roman" pitchFamily="18" charset="0"/>
                <a:ea typeface="新細明體" pitchFamily="18" charset="-120"/>
              </a:rPr>
              <a:t>.</a:t>
            </a:r>
            <a:endParaRPr lang="en-US" altLang="zh-TW" dirty="0">
              <a:solidFill>
                <a:schemeClr val="accent3">
                  <a:lumMod val="95000"/>
                </a:schemeClr>
              </a:solidFill>
              <a:ea typeface="新細明體" pitchFamily="18" charset="-120"/>
            </a:endParaRPr>
          </a:p>
          <a:p>
            <a:pPr marL="0" indent="0" eaLnBrk="1" hangingPunct="1">
              <a:lnSpc>
                <a:spcPct val="90000"/>
              </a:lnSpc>
              <a:buClr>
                <a:srgbClr val="E2AC00"/>
              </a:buClr>
              <a:buNone/>
              <a:defRPr/>
            </a:pPr>
            <a:r>
              <a:rPr lang="en-US" altLang="zh-TW" i="1" dirty="0" smtClean="0">
                <a:solidFill>
                  <a:schemeClr val="bg1"/>
                </a:solidFill>
                <a:ea typeface="新細明體" pitchFamily="18" charset="-120"/>
              </a:rPr>
              <a:t>e.g.</a:t>
            </a:r>
          </a:p>
          <a:p>
            <a:pPr marL="715963" lvl="2" indent="-315913" eaLnBrk="1" hangingPunct="1">
              <a:lnSpc>
                <a:spcPct val="90000"/>
              </a:lnSpc>
              <a:buFont typeface="Calibri" panose="020F0502020204030204" pitchFamily="34" charset="0"/>
              <a:buChar char="‐"/>
              <a:defRPr/>
            </a:pPr>
            <a:r>
              <a:rPr lang="en-US" altLang="zh-TW" sz="2800" dirty="0" smtClean="0">
                <a:solidFill>
                  <a:schemeClr val="bg1"/>
                </a:solidFill>
                <a:ea typeface="新細明體" pitchFamily="18" charset="-120"/>
              </a:rPr>
              <a:t>We </a:t>
            </a:r>
            <a:r>
              <a:rPr lang="en-US" altLang="zh-TW" sz="2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should </a:t>
            </a:r>
            <a:r>
              <a:rPr lang="en-US" altLang="zh-TW" sz="2800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respect</a:t>
            </a:r>
            <a:r>
              <a:rPr lang="en-US" altLang="zh-TW" sz="2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 </a:t>
            </a:r>
            <a:r>
              <a:rPr lang="en-US" altLang="zh-TW" sz="2800" dirty="0" smtClean="0">
                <a:solidFill>
                  <a:schemeClr val="bg1"/>
                </a:solidFill>
                <a:ea typeface="新細明體" pitchFamily="18" charset="-120"/>
              </a:rPr>
              <a:t>people who are generous and kind.</a:t>
            </a:r>
          </a:p>
          <a:p>
            <a:pPr marL="715963" lvl="2" indent="-315913" eaLnBrk="1" hangingPunct="1">
              <a:lnSpc>
                <a:spcPct val="90000"/>
              </a:lnSpc>
              <a:buFont typeface="Calibri" panose="020F0502020204030204" pitchFamily="34" charset="0"/>
              <a:buChar char="‐"/>
              <a:defRPr/>
            </a:pPr>
            <a:r>
              <a:rPr lang="en-US" altLang="zh-TW" sz="2800" dirty="0" smtClean="0">
                <a:solidFill>
                  <a:schemeClr val="bg1"/>
                </a:solidFill>
                <a:ea typeface="新細明體" pitchFamily="18" charset="-120"/>
              </a:rPr>
              <a:t>You</a:t>
            </a:r>
            <a:r>
              <a:rPr lang="en-US" altLang="zh-TW" sz="2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新細明體" pitchFamily="18" charset="-120"/>
              </a:rPr>
              <a:t>’</a:t>
            </a:r>
            <a:r>
              <a:rPr lang="en-US" altLang="zh-TW" sz="2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d better </a:t>
            </a:r>
            <a:r>
              <a:rPr lang="en-US" altLang="zh-TW" sz="2800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prepare</a:t>
            </a:r>
            <a:r>
              <a:rPr lang="en-US" altLang="zh-TW" sz="2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 </a:t>
            </a:r>
            <a:r>
              <a:rPr lang="en-US" altLang="zh-TW" sz="2800" dirty="0" smtClean="0">
                <a:solidFill>
                  <a:schemeClr val="bg1"/>
                </a:solidFill>
                <a:ea typeface="新細明體" pitchFamily="18" charset="-120"/>
              </a:rPr>
              <a:t>for the interview as you</a:t>
            </a:r>
            <a:r>
              <a:rPr lang="en-US" altLang="zh-TW" sz="2800" dirty="0" smtClean="0">
                <a:solidFill>
                  <a:schemeClr val="bg1"/>
                </a:solidFill>
                <a:latin typeface="Times New Roman" pitchFamily="18" charset="0"/>
                <a:ea typeface="新細明體" pitchFamily="18" charset="-120"/>
              </a:rPr>
              <a:t>’</a:t>
            </a:r>
            <a:r>
              <a:rPr lang="en-US" altLang="zh-TW" sz="2800" dirty="0" smtClean="0">
                <a:solidFill>
                  <a:schemeClr val="bg1"/>
                </a:solidFill>
                <a:ea typeface="新細明體" pitchFamily="18" charset="-120"/>
              </a:rPr>
              <a:t>ll be asked lots of questions.</a:t>
            </a:r>
          </a:p>
          <a:p>
            <a:pPr marL="715963" lvl="2" indent="-315913" eaLnBrk="1" hangingPunct="1">
              <a:lnSpc>
                <a:spcPct val="90000"/>
              </a:lnSpc>
              <a:buFont typeface="Calibri" panose="020F0502020204030204" pitchFamily="34" charset="0"/>
              <a:buChar char="‐"/>
              <a:defRPr/>
            </a:pPr>
            <a:r>
              <a:rPr lang="en-US" altLang="zh-TW" sz="2800" dirty="0" smtClean="0">
                <a:solidFill>
                  <a:schemeClr val="bg1"/>
                </a:solidFill>
                <a:ea typeface="新細明體" pitchFamily="18" charset="-120"/>
              </a:rPr>
              <a:t>I</a:t>
            </a:r>
            <a:r>
              <a:rPr lang="en-US" altLang="zh-TW" sz="2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新細明體" pitchFamily="18" charset="-120"/>
              </a:rPr>
              <a:t>’</a:t>
            </a:r>
            <a:r>
              <a:rPr lang="en-US" altLang="zh-TW" sz="2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d rather </a:t>
            </a:r>
            <a:r>
              <a:rPr lang="en-US" altLang="zh-TW" sz="2800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go</a:t>
            </a:r>
            <a:r>
              <a:rPr lang="en-US" altLang="zh-TW" sz="2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新細明體" pitchFamily="18" charset="-120"/>
              </a:rPr>
              <a:t> </a:t>
            </a:r>
            <a:r>
              <a:rPr lang="en-US" altLang="zh-TW" sz="2800" dirty="0" smtClean="0">
                <a:solidFill>
                  <a:schemeClr val="bg1"/>
                </a:solidFill>
                <a:ea typeface="新細明體" pitchFamily="18" charset="-120"/>
              </a:rPr>
              <a:t>for a walk.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withGroup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039" y="306438"/>
            <a:ext cx="8353425" cy="6002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49263" indent="-449263">
              <a:spcBef>
                <a:spcPct val="20000"/>
              </a:spcBef>
              <a:buClr>
                <a:srgbClr val="F2B800"/>
              </a:buClr>
              <a:buFontTx/>
              <a:buAutoNum type="arabicPeriod" startAt="2"/>
              <a:defRPr/>
            </a:pPr>
            <a:r>
              <a:rPr lang="en-US" altLang="zh-TW" sz="2800" kern="0" dirty="0">
                <a:solidFill>
                  <a:schemeClr val="bg1"/>
                </a:solidFill>
                <a:latin typeface="+mn-lt"/>
                <a:cs typeface="+mn-cs"/>
              </a:rPr>
              <a:t>After</a:t>
            </a:r>
            <a:r>
              <a:rPr lang="en-US" altLang="zh-TW" sz="2800" kern="0" dirty="0">
                <a:latin typeface="+mn-lt"/>
                <a:cs typeface="+mn-cs"/>
              </a:rPr>
              <a:t> </a:t>
            </a:r>
            <a:r>
              <a:rPr lang="en-US" altLang="zh-TW" sz="2800" i="1" kern="0" dirty="0">
                <a:solidFill>
                  <a:srgbClr val="FF0066"/>
                </a:solidFill>
                <a:latin typeface="+mn-lt"/>
                <a:cs typeface="+mn-cs"/>
              </a:rPr>
              <a:t>let</a:t>
            </a:r>
            <a:r>
              <a:rPr lang="en-US" altLang="zh-TW" sz="2800" kern="0" dirty="0">
                <a:solidFill>
                  <a:srgbClr val="FF0066"/>
                </a:solidFill>
                <a:latin typeface="+mn-lt"/>
                <a:cs typeface="+mn-cs"/>
              </a:rPr>
              <a:t> </a:t>
            </a:r>
            <a:r>
              <a:rPr lang="en-US" altLang="zh-TW" sz="2800" kern="0" dirty="0">
                <a:solidFill>
                  <a:schemeClr val="bg1"/>
                </a:solidFill>
                <a:latin typeface="+mn-lt"/>
                <a:cs typeface="+mn-cs"/>
              </a:rPr>
              <a:t>and </a:t>
            </a:r>
            <a:r>
              <a:rPr lang="en-US" altLang="zh-TW" sz="2800" i="1" kern="0" dirty="0">
                <a:solidFill>
                  <a:srgbClr val="FF0066"/>
                </a:solidFill>
                <a:latin typeface="+mn-lt"/>
                <a:cs typeface="+mn-cs"/>
              </a:rPr>
              <a:t>make</a:t>
            </a:r>
            <a:endParaRPr lang="en-US" altLang="zh-TW" sz="2800" i="1" kern="0" dirty="0">
              <a:solidFill>
                <a:srgbClr val="FF0066"/>
              </a:solidFill>
              <a:latin typeface="Times New Roman" charset="0"/>
              <a:cs typeface="+mn-cs"/>
            </a:endParaRPr>
          </a:p>
          <a:p>
            <a:pPr marL="609600" indent="-609600">
              <a:spcBef>
                <a:spcPct val="20000"/>
              </a:spcBef>
              <a:defRPr/>
            </a:pPr>
            <a:endParaRPr lang="en-US" altLang="zh-TW" sz="1400" kern="0" dirty="0">
              <a:latin typeface="+mn-lt"/>
              <a:cs typeface="+mn-cs"/>
            </a:endParaRPr>
          </a:p>
          <a:p>
            <a:pPr lvl="1">
              <a:spcBef>
                <a:spcPct val="20000"/>
              </a:spcBef>
              <a:defRPr/>
            </a:pPr>
            <a:r>
              <a:rPr lang="en-US" altLang="zh-TW" sz="2800" i="1" kern="0" dirty="0">
                <a:solidFill>
                  <a:schemeClr val="bg1"/>
                </a:solidFill>
                <a:latin typeface="+mn-lt"/>
                <a:cs typeface="+mn-cs"/>
              </a:rPr>
              <a:t>e.g.</a:t>
            </a:r>
          </a:p>
          <a:p>
            <a:pPr lvl="1">
              <a:spcBef>
                <a:spcPct val="20000"/>
              </a:spcBef>
              <a:defRPr/>
            </a:pPr>
            <a:r>
              <a:rPr lang="en-US" altLang="zh-TW" sz="2800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Let</a:t>
            </a:r>
            <a:r>
              <a:rPr lang="en-US" altLang="zh-TW" sz="2800" kern="0" dirty="0">
                <a:solidFill>
                  <a:schemeClr val="accent3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altLang="zh-TW" sz="2800" kern="0" dirty="0">
                <a:solidFill>
                  <a:schemeClr val="bg1"/>
                </a:solidFill>
                <a:latin typeface="+mn-lt"/>
                <a:cs typeface="+mn-cs"/>
              </a:rPr>
              <a:t>me</a:t>
            </a:r>
            <a:r>
              <a:rPr lang="en-US" altLang="zh-TW" sz="2800" kern="0" dirty="0">
                <a:solidFill>
                  <a:schemeClr val="accent3">
                    <a:lumMod val="95000"/>
                  </a:schemeClr>
                </a:solidFill>
                <a:latin typeface="+mn-lt"/>
                <a:cs typeface="+mn-cs"/>
              </a:rPr>
              <a:t> </a:t>
            </a:r>
            <a:r>
              <a:rPr lang="en-US" altLang="zh-TW" sz="2800" i="1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get</a:t>
            </a:r>
            <a:r>
              <a:rPr lang="en-US" altLang="zh-TW" sz="2800" kern="0" dirty="0">
                <a:solidFill>
                  <a:schemeClr val="accent3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altLang="zh-TW" sz="2800" kern="0" dirty="0">
                <a:solidFill>
                  <a:schemeClr val="bg1"/>
                </a:solidFill>
                <a:latin typeface="+mn-lt"/>
                <a:cs typeface="+mn-cs"/>
              </a:rPr>
              <a:t>you a glass of water.</a:t>
            </a:r>
          </a:p>
          <a:p>
            <a:pPr lvl="1">
              <a:spcBef>
                <a:spcPct val="20000"/>
              </a:spcBef>
              <a:defRPr/>
            </a:pPr>
            <a:r>
              <a:rPr lang="en-US" altLang="zh-TW" sz="2800" kern="0" dirty="0" smtClean="0">
                <a:solidFill>
                  <a:schemeClr val="bg1"/>
                </a:solidFill>
                <a:latin typeface="+mn-lt"/>
                <a:cs typeface="+mn-cs"/>
              </a:rPr>
              <a:t>The teacher </a:t>
            </a:r>
            <a:r>
              <a:rPr lang="en-US" altLang="zh-TW" sz="2800" kern="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made</a:t>
            </a:r>
            <a:r>
              <a:rPr lang="en-US" altLang="zh-TW" sz="2800" kern="0" dirty="0" smtClean="0">
                <a:solidFill>
                  <a:srgbClr val="00B0F0"/>
                </a:solidFill>
                <a:latin typeface="+mn-lt"/>
                <a:cs typeface="+mn-cs"/>
              </a:rPr>
              <a:t> </a:t>
            </a:r>
            <a:r>
              <a:rPr lang="en-US" altLang="zh-TW" sz="2800" kern="0" dirty="0" smtClean="0">
                <a:solidFill>
                  <a:schemeClr val="bg1"/>
                </a:solidFill>
                <a:latin typeface="+mn-lt"/>
                <a:cs typeface="+mn-cs"/>
              </a:rPr>
              <a:t>him </a:t>
            </a:r>
            <a:r>
              <a:rPr lang="en-US" altLang="zh-TW" sz="2800" i="1" kern="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stay</a:t>
            </a:r>
            <a:r>
              <a:rPr lang="en-US" altLang="zh-TW" sz="2800" kern="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en-US" altLang="zh-TW" sz="2800" kern="0" dirty="0" smtClean="0">
                <a:solidFill>
                  <a:schemeClr val="bg1"/>
                </a:solidFill>
                <a:latin typeface="+mn-lt"/>
                <a:cs typeface="+mn-cs"/>
              </a:rPr>
              <a:t>behind after school.</a:t>
            </a:r>
          </a:p>
          <a:p>
            <a:pPr lvl="1">
              <a:spcBef>
                <a:spcPct val="20000"/>
              </a:spcBef>
              <a:defRPr/>
            </a:pPr>
            <a:endParaRPr lang="en-US" altLang="zh-TW" sz="2400" kern="0" dirty="0">
              <a:solidFill>
                <a:schemeClr val="accent3">
                  <a:lumMod val="95000"/>
                </a:schemeClr>
              </a:solidFill>
              <a:latin typeface="+mn-lt"/>
              <a:cs typeface="+mn-cs"/>
            </a:endParaRPr>
          </a:p>
          <a:p>
            <a:pPr marL="449263" indent="-449263">
              <a:spcBef>
                <a:spcPct val="20000"/>
              </a:spcBef>
              <a:buClr>
                <a:srgbClr val="E2AC00"/>
              </a:buClr>
              <a:buFontTx/>
              <a:buAutoNum type="arabicPeriod" startAt="3"/>
              <a:defRPr/>
            </a:pPr>
            <a:r>
              <a:rPr lang="en-US" altLang="zh-TW" sz="2800" kern="0" dirty="0">
                <a:solidFill>
                  <a:schemeClr val="bg1"/>
                </a:solidFill>
                <a:latin typeface="+mn-lt"/>
                <a:cs typeface="+mn-cs"/>
              </a:rPr>
              <a:t>After the verbs: </a:t>
            </a:r>
          </a:p>
          <a:p>
            <a:pPr marL="609600" indent="-609600">
              <a:spcBef>
                <a:spcPct val="20000"/>
              </a:spcBef>
              <a:buFontTx/>
              <a:buAutoNum type="arabicPeriod" startAt="3"/>
              <a:defRPr/>
            </a:pPr>
            <a:endParaRPr lang="en-US" altLang="zh-TW" sz="2800" kern="0" dirty="0">
              <a:latin typeface="+mn-lt"/>
              <a:cs typeface="+mn-cs"/>
            </a:endParaRPr>
          </a:p>
          <a:p>
            <a:pPr>
              <a:spcBef>
                <a:spcPct val="20000"/>
              </a:spcBef>
              <a:defRPr/>
            </a:pPr>
            <a:endParaRPr lang="en-US" altLang="zh-TW" sz="2000" kern="0" dirty="0">
              <a:latin typeface="+mn-lt"/>
              <a:cs typeface="+mn-cs"/>
            </a:endParaRPr>
          </a:p>
          <a:p>
            <a:pPr indent="447675">
              <a:spcBef>
                <a:spcPct val="20000"/>
              </a:spcBef>
              <a:defRPr/>
            </a:pPr>
            <a:r>
              <a:rPr lang="en-US" altLang="zh-TW" sz="2800" i="1" dirty="0" smtClean="0">
                <a:solidFill>
                  <a:schemeClr val="accent3">
                    <a:lumMod val="95000"/>
                  </a:schemeClr>
                </a:solidFill>
                <a:latin typeface="+mj-lt"/>
                <a:ea typeface="新細明體" pitchFamily="18" charset="-120"/>
              </a:rPr>
              <a:t>e.g</a:t>
            </a:r>
            <a:r>
              <a:rPr lang="en-US" altLang="zh-TW" sz="2800" i="1" dirty="0">
                <a:solidFill>
                  <a:schemeClr val="accent3">
                    <a:lumMod val="95000"/>
                  </a:schemeClr>
                </a:solidFill>
                <a:latin typeface="+mj-lt"/>
                <a:ea typeface="新細明體" pitchFamily="18" charset="-120"/>
              </a:rPr>
              <a:t>.</a:t>
            </a:r>
          </a:p>
          <a:p>
            <a:pPr>
              <a:spcBef>
                <a:spcPct val="20000"/>
              </a:spcBef>
              <a:defRPr/>
            </a:pPr>
            <a:endParaRPr lang="en-US" altLang="zh-TW" kern="0" dirty="0">
              <a:latin typeface="+mj-lt"/>
              <a:cs typeface="+mn-cs"/>
            </a:endParaRPr>
          </a:p>
          <a:p>
            <a:pPr marL="609600" indent="-609600">
              <a:spcBef>
                <a:spcPct val="20000"/>
              </a:spcBef>
              <a:buFontTx/>
              <a:buAutoNum type="arabicPeriod" startAt="3"/>
              <a:defRPr/>
            </a:pPr>
            <a:endParaRPr lang="en-US" altLang="zh-TW" sz="2800" kern="0" dirty="0">
              <a:latin typeface="+mj-lt"/>
              <a:cs typeface="+mn-cs"/>
            </a:endParaRPr>
          </a:p>
        </p:txBody>
      </p:sp>
      <p:graphicFrame>
        <p:nvGraphicFramePr>
          <p:cNvPr id="5" name="Group 29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248443487"/>
              </p:ext>
            </p:extLst>
          </p:nvPr>
        </p:nvGraphicFramePr>
        <p:xfrm>
          <a:off x="898277" y="3762426"/>
          <a:ext cx="6981825" cy="517724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935038"/>
                <a:gridCol w="865187"/>
                <a:gridCol w="1223963"/>
                <a:gridCol w="1295400"/>
                <a:gridCol w="1081087"/>
                <a:gridCol w="1581150"/>
              </a:tblGrid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en-US" altLang="zh-TW" sz="2800" i="1" kern="0" dirty="0" smtClean="0">
                          <a:solidFill>
                            <a:srgbClr val="000099"/>
                          </a:solidFill>
                        </a:rPr>
                        <a:t>feel</a:t>
                      </a:r>
                      <a:endParaRPr lang="en-US" altLang="zh-TW" sz="2800" i="1" kern="0" dirty="0" smtClean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502" marB="4550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en-US" altLang="zh-TW" sz="2800" i="1" kern="0" dirty="0" smtClean="0">
                          <a:solidFill>
                            <a:srgbClr val="000099"/>
                          </a:solidFill>
                        </a:rPr>
                        <a:t>see</a:t>
                      </a:r>
                      <a:endParaRPr lang="en-US" altLang="zh-TW" sz="2800" i="1" kern="0" dirty="0" smtClean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502" marB="4550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en-US" altLang="zh-TW" sz="2800" i="1" kern="0" dirty="0" smtClean="0">
                          <a:solidFill>
                            <a:srgbClr val="000099"/>
                          </a:solidFill>
                        </a:rPr>
                        <a:t>watch</a:t>
                      </a:r>
                      <a:endParaRPr lang="en-US" altLang="zh-TW" sz="2800" i="1" kern="0" dirty="0" smtClean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502" marB="4550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en-US" altLang="zh-TW" sz="2800" i="1" kern="0" dirty="0" smtClean="0">
                          <a:solidFill>
                            <a:srgbClr val="000099"/>
                          </a:solidFill>
                        </a:rPr>
                        <a:t>notice</a:t>
                      </a:r>
                      <a:endParaRPr lang="en-US" altLang="zh-TW" sz="2800" i="1" kern="0" dirty="0" smtClean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502" marB="4550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en-US" altLang="zh-TW" sz="2800" i="1" kern="0" dirty="0" smtClean="0">
                          <a:solidFill>
                            <a:srgbClr val="000099"/>
                          </a:solidFill>
                        </a:rPr>
                        <a:t>hear</a:t>
                      </a:r>
                      <a:endParaRPr lang="en-US" altLang="zh-TW" sz="2800" i="1" kern="0" dirty="0" smtClean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502" marB="45502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en-US" altLang="zh-TW" sz="2800" i="1" kern="0" dirty="0" smtClean="0">
                          <a:solidFill>
                            <a:srgbClr val="000099"/>
                          </a:solidFill>
                        </a:rPr>
                        <a:t>listen to</a:t>
                      </a:r>
                      <a:endParaRPr lang="en-US" altLang="zh-TW" sz="2800" i="1" kern="0" dirty="0" smtClean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502" marB="45502" horzOverflow="overflow"/>
                </a:tc>
              </a:tr>
            </a:tbl>
          </a:graphicData>
        </a:graphic>
      </p:graphicFrame>
      <p:sp>
        <p:nvSpPr>
          <p:cNvPr id="19475" name="Rectangle 30"/>
          <p:cNvSpPr>
            <a:spLocks noChangeArrowheads="1"/>
          </p:cNvSpPr>
          <p:nvPr/>
        </p:nvSpPr>
        <p:spPr bwMode="auto">
          <a:xfrm>
            <a:off x="827584" y="4941168"/>
            <a:ext cx="6264696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zh-TW" sz="2800" dirty="0">
                <a:solidFill>
                  <a:schemeClr val="accent3">
                    <a:lumMod val="95000"/>
                  </a:schemeClr>
                </a:solidFill>
                <a:latin typeface="+mj-lt"/>
                <a:ea typeface="新細明體" pitchFamily="18" charset="-120"/>
              </a:rPr>
              <a:t>She</a:t>
            </a:r>
            <a:r>
              <a:rPr lang="en-US" altLang="zh-TW" sz="2800" dirty="0">
                <a:latin typeface="+mj-lt"/>
                <a:ea typeface="新細明體" pitchFamily="18" charset="-120"/>
              </a:rPr>
              <a:t> </a:t>
            </a:r>
            <a:r>
              <a:rPr lang="en-US" altLang="zh-TW" sz="2800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saw</a:t>
            </a:r>
            <a:r>
              <a:rPr lang="en-US" altLang="zh-TW" sz="2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新細明體" pitchFamily="18" charset="-120"/>
              </a:rPr>
              <a:t> </a:t>
            </a:r>
            <a:r>
              <a:rPr lang="en-US" altLang="zh-TW" sz="2800" dirty="0">
                <a:solidFill>
                  <a:schemeClr val="accent3">
                    <a:lumMod val="95000"/>
                  </a:schemeClr>
                </a:solidFill>
                <a:latin typeface="+mj-lt"/>
                <a:ea typeface="新細明體" pitchFamily="18" charset="-120"/>
              </a:rPr>
              <a:t>a man </a:t>
            </a:r>
            <a:r>
              <a:rPr lang="en-US" altLang="zh-TW" sz="2800" i="1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enter</a:t>
            </a:r>
            <a:r>
              <a:rPr lang="en-US" altLang="zh-TW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新細明體" pitchFamily="18" charset="-120"/>
              </a:rPr>
              <a:t> </a:t>
            </a:r>
            <a:r>
              <a:rPr lang="en-US" altLang="zh-TW" sz="2800" dirty="0">
                <a:solidFill>
                  <a:schemeClr val="accent3">
                    <a:lumMod val="95000"/>
                  </a:schemeClr>
                </a:solidFill>
                <a:latin typeface="+mj-lt"/>
                <a:ea typeface="新細明體" pitchFamily="18" charset="-120"/>
              </a:rPr>
              <a:t>the room.</a:t>
            </a:r>
          </a:p>
          <a:p>
            <a:pPr marL="609600" indent="-60960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en-US" altLang="zh-TW" sz="2800" dirty="0">
                <a:solidFill>
                  <a:schemeClr val="bg1"/>
                </a:solidFill>
                <a:latin typeface="+mj-lt"/>
                <a:ea typeface="新細明體" pitchFamily="18" charset="-120"/>
              </a:rPr>
              <a:t>I</a:t>
            </a:r>
            <a:r>
              <a:rPr lang="en-US" altLang="zh-TW" sz="2800" dirty="0">
                <a:latin typeface="+mj-lt"/>
                <a:ea typeface="新細明體" pitchFamily="18" charset="-120"/>
              </a:rPr>
              <a:t> </a:t>
            </a:r>
            <a:r>
              <a:rPr lang="en-US" altLang="zh-TW" sz="2800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heard</a:t>
            </a:r>
            <a:r>
              <a:rPr lang="en-US" altLang="zh-TW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新細明體" pitchFamily="18" charset="-120"/>
              </a:rPr>
              <a:t> </a:t>
            </a:r>
            <a:r>
              <a:rPr lang="en-US" altLang="zh-TW" sz="2800" dirty="0">
                <a:solidFill>
                  <a:schemeClr val="accent3">
                    <a:lumMod val="95000"/>
                  </a:schemeClr>
                </a:solidFill>
                <a:latin typeface="+mj-lt"/>
                <a:ea typeface="新細明體" pitchFamily="18" charset="-120"/>
              </a:rPr>
              <a:t>the boys </a:t>
            </a:r>
            <a:r>
              <a:rPr lang="en-US" altLang="zh-TW" sz="2800" i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新細明體" pitchFamily="18" charset="-120"/>
              </a:rPr>
              <a:t>fight</a:t>
            </a:r>
            <a:r>
              <a:rPr lang="en-US" altLang="zh-TW" sz="28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新細明體" pitchFamily="18" charset="-120"/>
              </a:rPr>
              <a:t> </a:t>
            </a:r>
            <a:r>
              <a:rPr lang="en-US" altLang="zh-TW" sz="2800" dirty="0">
                <a:solidFill>
                  <a:schemeClr val="accent3">
                    <a:lumMod val="95000"/>
                  </a:schemeClr>
                </a:solidFill>
                <a:latin typeface="+mj-lt"/>
                <a:ea typeface="新細明體" pitchFamily="18" charset="-120"/>
              </a:rPr>
              <a:t>with each other.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9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9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9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9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10"/>
          <p:cNvSpPr>
            <a:spLocks noGrp="1" noChangeArrowheads="1"/>
          </p:cNvSpPr>
          <p:nvPr>
            <p:ph type="ctrTitle" idx="4294967295"/>
          </p:nvPr>
        </p:nvSpPr>
        <p:spPr>
          <a:xfrm>
            <a:off x="2051844" y="1772816"/>
            <a:ext cx="5040312" cy="2951956"/>
          </a:xfrm>
          <a:prstGeom prst="rect">
            <a:avLst/>
          </a:prstGeom>
          <a:noFill/>
        </p:spPr>
        <p:txBody>
          <a:bodyPr/>
          <a:lstStyle/>
          <a:p>
            <a:pPr eaLnBrk="1" hangingPunct="1"/>
            <a:r>
              <a:rPr lang="en-US" altLang="zh-TW" sz="6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MS Gothic" panose="020B0609070205080204" pitchFamily="49" charset="-128"/>
              </a:rPr>
              <a:t>Infinitive</a:t>
            </a:r>
            <a:br>
              <a:rPr lang="en-US" altLang="zh-TW" sz="6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MS Gothic" panose="020B0609070205080204" pitchFamily="49" charset="-128"/>
              </a:rPr>
            </a:br>
            <a:r>
              <a:rPr lang="en-US" altLang="zh-TW" sz="6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MS Gothic" panose="020B0609070205080204" pitchFamily="49" charset="-128"/>
              </a:rPr>
              <a:t>and</a:t>
            </a:r>
            <a:br>
              <a:rPr lang="en-US" altLang="zh-TW" sz="6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MS Gothic" panose="020B0609070205080204" pitchFamily="49" charset="-128"/>
              </a:rPr>
            </a:br>
            <a:r>
              <a:rPr lang="en-US" altLang="zh-TW" sz="6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MS Gothic" panose="020B0609070205080204" pitchFamily="49" charset="-128"/>
              </a:rPr>
              <a:t>GERUND</a:t>
            </a:r>
            <a:endParaRPr lang="es-ES" sz="6000" b="1" dirty="0" smtClean="0">
              <a:solidFill>
                <a:schemeClr val="folHlin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6298578"/>
            <a:ext cx="1475656" cy="559422"/>
            <a:chOff x="0" y="6298578"/>
            <a:chExt cx="1475656" cy="559422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3" name="Round Same Side Corner Rectangle 2"/>
            <p:cNvSpPr/>
            <p:nvPr/>
          </p:nvSpPr>
          <p:spPr>
            <a:xfrm>
              <a:off x="0" y="6298578"/>
              <a:ext cx="1475656" cy="559422"/>
            </a:xfrm>
            <a:prstGeom prst="round2Same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52" y="6298578"/>
              <a:ext cx="1368152" cy="5594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0254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0000"/>
  <p:tag name="GENSWF_OUTPUT_FILE_NAME" val="gerund"/>
  <p:tag name="ISPRING_RESOURCE_PATHS_HASH_2" val="280fb74d92ccf46d6d4bbefaf5ad3735856028"/>
</p:tagLst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4794</TotalTime>
  <Words>710</Words>
  <Application>Microsoft Office PowerPoint</Application>
  <PresentationFormat>On-screen Show (4:3)</PresentationFormat>
  <Paragraphs>147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Diseño predeterminado</vt:lpstr>
      <vt:lpstr>Infinitive and GERUND</vt:lpstr>
      <vt:lpstr>To-Infinitive or Gerund</vt:lpstr>
      <vt:lpstr>PowerPoint Presentation</vt:lpstr>
      <vt:lpstr>afford / agree</vt:lpstr>
      <vt:lpstr>hope / wish</vt:lpstr>
      <vt:lpstr>expect / fail</vt:lpstr>
      <vt:lpstr>ask / decide</vt:lpstr>
      <vt:lpstr>No major difference in meaning</vt:lpstr>
      <vt:lpstr>Gerund (general) To-Infinitive (particular situation)</vt:lpstr>
      <vt:lpstr>The Gerund is formed by adding ‘-ing’ to the base form of a verb.</vt:lpstr>
      <vt:lpstr>The Gerund can be used: </vt:lpstr>
      <vt:lpstr>Exercises </vt:lpstr>
      <vt:lpstr>After  adjectives + preposition</vt:lpstr>
      <vt:lpstr>Exercises </vt:lpstr>
      <vt:lpstr>After certain verbs</vt:lpstr>
      <vt:lpstr>Exercises</vt:lpstr>
      <vt:lpstr>Bare Infinitive</vt:lpstr>
      <vt:lpstr>PowerPoint Presentation</vt:lpstr>
      <vt:lpstr>Infinitive and GERUND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Recurso</dc:title>
  <dc:creator>Mariajose</dc:creator>
  <cp:lastModifiedBy>ddcarvalho</cp:lastModifiedBy>
  <cp:revision>639</cp:revision>
  <dcterms:created xsi:type="dcterms:W3CDTF">2010-05-23T14:28:12Z</dcterms:created>
  <dcterms:modified xsi:type="dcterms:W3CDTF">2013-08-13T11:42:37Z</dcterms:modified>
</cp:coreProperties>
</file>