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0"/>
  </p:notesMasterIdLst>
  <p:sldIdLst>
    <p:sldId id="256" r:id="rId3"/>
    <p:sldId id="261" r:id="rId4"/>
    <p:sldId id="259" r:id="rId5"/>
    <p:sldId id="263" r:id="rId6"/>
    <p:sldId id="264" r:id="rId7"/>
    <p:sldId id="266" r:id="rId8"/>
    <p:sldId id="257" r:id="rId9"/>
    <p:sldId id="270" r:id="rId10"/>
    <p:sldId id="267" r:id="rId11"/>
    <p:sldId id="262" r:id="rId12"/>
    <p:sldId id="271" r:id="rId13"/>
    <p:sldId id="272" r:id="rId14"/>
    <p:sldId id="273" r:id="rId15"/>
    <p:sldId id="274" r:id="rId16"/>
    <p:sldId id="276" r:id="rId17"/>
    <p:sldId id="280" r:id="rId18"/>
    <p:sldId id="281" r:id="rId19"/>
  </p:sldIdLst>
  <p:sldSz cx="9144000" cy="6858000" type="screen4x3"/>
  <p:notesSz cx="6858000" cy="9144000"/>
  <p:custDataLst>
    <p:tags r:id="rId2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8B8EE"/>
    <a:srgbClr val="009973"/>
    <a:srgbClr val="13DFB8"/>
    <a:srgbClr val="1FF1BA"/>
    <a:srgbClr val="00FF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83" d="100"/>
          <a:sy n="83" d="100"/>
        </p:scale>
        <p:origin x="-14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BCC10-E650-4438-A53F-6FFBF7D25B3E}" type="datetimeFigureOut">
              <a:rPr lang="pt-PT" smtClean="0"/>
              <a:t>13-08-2013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1A77C9-2749-45BD-8BC8-B770092CB16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0378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1A77C9-2749-45BD-8BC8-B770092CB164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300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609600"/>
            <a:ext cx="6629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2819400"/>
            <a:ext cx="8305800" cy="2514600"/>
          </a:xfrm>
        </p:spPr>
        <p:txBody>
          <a:bodyPr/>
          <a:lstStyle>
            <a:lvl1pPr marL="0" indent="0">
              <a:defRPr/>
            </a:lvl1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Pr>
        <a:blipFill dpi="0" rotWithShape="0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3355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733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bg>
      <p:bgPr>
        <a:blipFill dpi="0" rotWithShape="0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0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bg>
      <p:bgPr>
        <a:blipFill dpi="0" rotWithShape="0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3008313" cy="10541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9600"/>
            <a:ext cx="5111750" cy="5516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76400"/>
            <a:ext cx="3008313" cy="44497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bg>
      <p:bgPr>
        <a:blipFill dpi="0" rotWithShape="0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bg>
      <p:bgPr>
        <a:blipFill dpi="0" rotWithShape="0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85800"/>
            <a:ext cx="1943100" cy="5486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5676900" cy="5486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83820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0"/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ead Bold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ead Bold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ead Bold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ead Bold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ead Bold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ead Bold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ead Bold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ead Bold" pitchFamily="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8386" y="3068960"/>
            <a:ext cx="8067228" cy="1800200"/>
          </a:xfrm>
        </p:spPr>
        <p:txBody>
          <a:bodyPr/>
          <a:lstStyle/>
          <a:p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Past Perfect and Past Perfect Continuous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539552" y="764704"/>
            <a:ext cx="8064896" cy="83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00"/>
              </a:lnSpc>
            </a:pPr>
            <a:r>
              <a:rPr lang="en-US" sz="2800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There are two past tenses used to describe things that happened before another point in time in the past. </a:t>
            </a:r>
            <a:endParaRPr lang="pt-PT" sz="2800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83568" y="2223302"/>
            <a:ext cx="5184576" cy="1421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36000" rIns="0" bIns="0" rtlCol="0" anchor="ctr" anchorCtr="1"/>
          <a:lstStyle/>
          <a:p>
            <a:pPr algn="ctr">
              <a:lnSpc>
                <a:spcPts val="3400"/>
              </a:lnSpc>
            </a:pPr>
            <a:r>
              <a:rPr lang="pt-PT" sz="4000" b="1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Past</a:t>
            </a:r>
            <a:r>
              <a:rPr lang="pt-PT" sz="40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t-PT" sz="4000" b="1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Perfect</a:t>
            </a:r>
            <a:endParaRPr lang="pt-PT" sz="4000" b="1" dirty="0" smtClean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3400"/>
              </a:lnSpc>
            </a:pP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 </a:t>
            </a:r>
            <a:r>
              <a:rPr lang="pt-PT" sz="3200" b="1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had</a:t>
            </a:r>
            <a:r>
              <a:rPr lang="pt-PT" sz="3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pt-PT" sz="3200" b="1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been</a:t>
            </a:r>
            <a:r>
              <a:rPr lang="pt-PT" sz="3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to </a:t>
            </a: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Japan</a:t>
            </a: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twice</a:t>
            </a: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by</a:t>
            </a: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the</a:t>
            </a: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time I </a:t>
            </a: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was</a:t>
            </a: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10 </a:t>
            </a: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years</a:t>
            </a: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old</a:t>
            </a: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pt-PT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843808" y="4221088"/>
            <a:ext cx="5544616" cy="1440160"/>
          </a:xfrm>
          <a:prstGeom prst="roundRect">
            <a:avLst/>
          </a:prstGeom>
          <a:solidFill>
            <a:srgbClr val="13DFB8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 anchorCtr="1"/>
          <a:lstStyle/>
          <a:p>
            <a:pPr algn="ctr">
              <a:lnSpc>
                <a:spcPts val="3400"/>
              </a:lnSpc>
            </a:pPr>
            <a:r>
              <a:rPr lang="pt-PT" sz="4000" b="1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Past</a:t>
            </a:r>
            <a:r>
              <a:rPr lang="pt-PT" sz="40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t-PT" sz="4000" b="1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Perfect</a:t>
            </a:r>
            <a:r>
              <a:rPr lang="pt-PT" sz="4000" b="1" dirty="0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t-PT" sz="4000" b="1" dirty="0" err="1" smtClean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Continuous</a:t>
            </a:r>
            <a:endParaRPr lang="pt-PT" sz="4000" b="1" dirty="0" smtClean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3400"/>
              </a:lnSpc>
            </a:pP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Tom </a:t>
            </a: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was</a:t>
            </a: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tired</a:t>
            </a: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, </a:t>
            </a: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because</a:t>
            </a: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he</a:t>
            </a: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pt-PT" sz="3200" b="1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had</a:t>
            </a:r>
            <a:r>
              <a:rPr lang="pt-PT" sz="3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pt-PT" sz="3200" b="1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been</a:t>
            </a:r>
            <a:r>
              <a:rPr lang="pt-PT" sz="3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pt-PT" sz="3200" b="1" dirty="0" err="1" smtClean="0">
                <a:solidFill>
                  <a:srgbClr val="C00000"/>
                </a:solidFill>
                <a:latin typeface="Calibri" panose="020F0502020204030204" pitchFamily="34" charset="0"/>
              </a:rPr>
              <a:t>studying</a:t>
            </a:r>
            <a:r>
              <a:rPr lang="pt-PT" sz="3200" dirty="0" smtClean="0">
                <a:latin typeface="Calibri" panose="020F0502020204030204" pitchFamily="34" charset="0"/>
              </a:rPr>
              <a:t> </a:t>
            </a: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for </a:t>
            </a: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hours</a:t>
            </a: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pt-PT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11560" y="1484784"/>
            <a:ext cx="64087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We use the past perfect to talk about an event which had happened at some point in time before another action in the past.</a:t>
            </a:r>
            <a:endParaRPr lang="pt-PT" sz="2800" dirty="0">
              <a:latin typeface="Calibri" panose="020F0502020204030204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591266" y="476672"/>
            <a:ext cx="396146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6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>
                      <a:lumMod val="50000"/>
                    </a:schemeClr>
                  </a:outerShdw>
                </a:effectLst>
                <a:latin typeface="Calibri" panose="020F0502020204030204" pitchFamily="34" charset="0"/>
              </a:rPr>
              <a:t>Past Perfect</a:t>
            </a:r>
            <a:endParaRPr lang="pt-PT" sz="6000" b="1" dirty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>
                    <a:lumMod val="50000"/>
                  </a:scheme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755576" y="4104075"/>
            <a:ext cx="3816424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She </a:t>
            </a:r>
            <a:r>
              <a:rPr lang="en-US" sz="2800" b="1" dirty="0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had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already eaten </a:t>
            </a:r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by the time they arrived.</a:t>
            </a:r>
            <a:endParaRPr lang="pt-PT" sz="280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887" y="3284984"/>
            <a:ext cx="3889926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611560" y="2090173"/>
            <a:ext cx="527845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USE</a:t>
            </a:r>
          </a:p>
          <a:p>
            <a:r>
              <a:rPr lang="en-US" sz="26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Something that had happened before something else took place.</a:t>
            </a:r>
            <a:endParaRPr lang="en-US" sz="2600" dirty="0" smtClean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755575" y="3630503"/>
            <a:ext cx="4536505" cy="22467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had eaten </a:t>
            </a:r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lunch before they </a:t>
            </a:r>
            <a:r>
              <a:rPr lang="en-US" sz="28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arrived</a:t>
            </a:r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Susan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had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already </a:t>
            </a:r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finished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the project when he </a:t>
            </a:r>
            <a:r>
              <a:rPr lang="en-US" sz="28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asked</a:t>
            </a:r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for her help.</a:t>
            </a:r>
            <a:endParaRPr lang="pt-PT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132119"/>
            <a:ext cx="2520077" cy="38217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tângulo 2"/>
          <p:cNvSpPr/>
          <p:nvPr/>
        </p:nvSpPr>
        <p:spPr>
          <a:xfrm>
            <a:off x="2591266" y="685145"/>
            <a:ext cx="396146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6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>
                      <a:lumMod val="50000"/>
                    </a:schemeClr>
                  </a:outerShdw>
                </a:effectLst>
                <a:latin typeface="Calibri" panose="020F0502020204030204" pitchFamily="34" charset="0"/>
              </a:rPr>
              <a:t>Past Perfect</a:t>
            </a:r>
            <a:endParaRPr lang="pt-PT" sz="6000" b="1" dirty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>
                    <a:lumMod val="50000"/>
                  </a:schemeClr>
                </a:outerShdw>
              </a:effectLst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11560" y="1416258"/>
            <a:ext cx="698477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USE</a:t>
            </a:r>
          </a:p>
          <a:p>
            <a:r>
              <a:rPr lang="en-US" sz="26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Something that had happened over a period of time in the past before another point in the past.</a:t>
            </a:r>
            <a:endParaRPr lang="en-US" sz="26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539552" y="4869160"/>
            <a:ext cx="7976478" cy="1584176"/>
            <a:chOff x="195922" y="5055567"/>
            <a:chExt cx="7976478" cy="1584176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cxnSp>
          <p:nvCxnSpPr>
            <p:cNvPr id="3" name="Straight Arrow Connector 2"/>
            <p:cNvCxnSpPr/>
            <p:nvPr/>
          </p:nvCxnSpPr>
          <p:spPr>
            <a:xfrm>
              <a:off x="6156176" y="5892232"/>
              <a:ext cx="2016224" cy="0"/>
            </a:xfrm>
            <a:prstGeom prst="straightConnector1">
              <a:avLst/>
            </a:prstGeom>
            <a:ln w="762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6593458" y="5055567"/>
              <a:ext cx="10243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b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cs typeface="Arial" pitchFamily="34" charset="0"/>
                </a:rPr>
                <a:t>Future</a:t>
              </a:r>
              <a:endParaRPr lang="pt-PT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Arial" pitchFamily="34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3923928" y="5892232"/>
              <a:ext cx="2232248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4319972" y="5055567"/>
              <a:ext cx="11577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b="1" dirty="0" err="1" smtClean="0">
                  <a:solidFill>
                    <a:srgbClr val="FFC000"/>
                  </a:solidFill>
                  <a:latin typeface="Calibri" panose="020F0502020204030204" pitchFamily="34" charset="0"/>
                  <a:cs typeface="Arial" pitchFamily="34" charset="0"/>
                </a:rPr>
                <a:t>Present</a:t>
              </a:r>
              <a:endParaRPr lang="pt-PT" b="1" dirty="0">
                <a:solidFill>
                  <a:srgbClr val="FFC000"/>
                </a:solidFill>
                <a:latin typeface="Calibri" panose="020F0502020204030204" pitchFamily="34" charset="0"/>
                <a:cs typeface="Arial" pitchFamily="34" charset="0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611560" y="5892232"/>
              <a:ext cx="3312368" cy="0"/>
            </a:xfrm>
            <a:prstGeom prst="line">
              <a:avLst/>
            </a:prstGeom>
            <a:ln w="76200">
              <a:solidFill>
                <a:srgbClr val="FF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1797922" y="6178078"/>
              <a:ext cx="16579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b="1" dirty="0" err="1" smtClean="0">
                  <a:solidFill>
                    <a:srgbClr val="FF66FF"/>
                  </a:solidFill>
                  <a:latin typeface="Calibri" panose="020F0502020204030204" pitchFamily="34" charset="0"/>
                  <a:cs typeface="Arial" pitchFamily="34" charset="0"/>
                </a:rPr>
                <a:t>Simple</a:t>
              </a:r>
              <a:r>
                <a:rPr lang="pt-PT" b="1" dirty="0" smtClean="0">
                  <a:solidFill>
                    <a:srgbClr val="FF66FF"/>
                  </a:solidFill>
                  <a:latin typeface="Calibri" panose="020F0502020204030204" pitchFamily="34" charset="0"/>
                  <a:cs typeface="Arial" pitchFamily="34" charset="0"/>
                </a:rPr>
                <a:t> </a:t>
              </a:r>
              <a:r>
                <a:rPr lang="pt-PT" b="1" dirty="0" err="1" smtClean="0">
                  <a:solidFill>
                    <a:srgbClr val="FF66FF"/>
                  </a:solidFill>
                  <a:latin typeface="Calibri" panose="020F0502020204030204" pitchFamily="34" charset="0"/>
                  <a:cs typeface="Arial" pitchFamily="34" charset="0"/>
                </a:rPr>
                <a:t>Past</a:t>
              </a:r>
              <a:endParaRPr lang="pt-PT" b="1" dirty="0">
                <a:solidFill>
                  <a:srgbClr val="FF66FF"/>
                </a:solidFill>
                <a:latin typeface="Calibri" panose="020F0502020204030204" pitchFamily="34" charset="0"/>
                <a:cs typeface="Arial" pitchFamily="34" charset="0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2627851" y="5566526"/>
              <a:ext cx="0" cy="576064"/>
            </a:xfrm>
            <a:prstGeom prst="line">
              <a:avLst/>
            </a:prstGeom>
            <a:ln w="76200">
              <a:solidFill>
                <a:srgbClr val="FF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043608" y="5546848"/>
              <a:ext cx="0" cy="576064"/>
            </a:xfrm>
            <a:prstGeom prst="line">
              <a:avLst/>
            </a:prstGeom>
            <a:ln w="76200">
              <a:solidFill>
                <a:srgbClr val="FF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95922" y="5055567"/>
              <a:ext cx="1728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b="1" dirty="0" err="1" smtClean="0">
                  <a:solidFill>
                    <a:srgbClr val="FF66FF"/>
                  </a:solidFill>
                  <a:latin typeface="Calibri" panose="020F0502020204030204" pitchFamily="34" charset="0"/>
                  <a:cs typeface="Arial" pitchFamily="34" charset="0"/>
                </a:rPr>
                <a:t>Past</a:t>
              </a:r>
              <a:r>
                <a:rPr lang="pt-PT" b="1" dirty="0" smtClean="0">
                  <a:solidFill>
                    <a:srgbClr val="FF66FF"/>
                  </a:solidFill>
                  <a:latin typeface="Calibri" panose="020F0502020204030204" pitchFamily="34" charset="0"/>
                  <a:cs typeface="Arial" pitchFamily="34" charset="0"/>
                </a:rPr>
                <a:t> </a:t>
              </a:r>
              <a:r>
                <a:rPr lang="pt-PT" b="1" dirty="0" err="1" smtClean="0">
                  <a:solidFill>
                    <a:srgbClr val="FF66FF"/>
                  </a:solidFill>
                  <a:latin typeface="Calibri" panose="020F0502020204030204" pitchFamily="34" charset="0"/>
                  <a:cs typeface="Arial" pitchFamily="34" charset="0"/>
                </a:rPr>
                <a:t>Perfect</a:t>
              </a:r>
              <a:endParaRPr lang="pt-PT" b="1" dirty="0">
                <a:solidFill>
                  <a:srgbClr val="FF66FF"/>
                </a:solidFill>
                <a:latin typeface="Calibri" panose="020F0502020204030204" pitchFamily="34" charset="0"/>
                <a:cs typeface="Arial" pitchFamily="34" charset="0"/>
              </a:endParaRPr>
            </a:p>
          </p:txBody>
        </p:sp>
      </p:grpSp>
      <p:sp>
        <p:nvSpPr>
          <p:cNvPr id="16" name="Retângulo 2"/>
          <p:cNvSpPr/>
          <p:nvPr/>
        </p:nvSpPr>
        <p:spPr>
          <a:xfrm>
            <a:off x="2591266" y="476672"/>
            <a:ext cx="396146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6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>
                      <a:lumMod val="50000"/>
                    </a:schemeClr>
                  </a:outerShdw>
                </a:effectLst>
                <a:latin typeface="Calibri" panose="020F0502020204030204" pitchFamily="34" charset="0"/>
              </a:rPr>
              <a:t>Past Perfect</a:t>
            </a:r>
            <a:endParaRPr lang="pt-PT" sz="6000" b="1" dirty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>
                    <a:lumMod val="50000"/>
                  </a:scheme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7" name="Retângulo 4"/>
          <p:cNvSpPr/>
          <p:nvPr/>
        </p:nvSpPr>
        <p:spPr>
          <a:xfrm>
            <a:off x="755576" y="2960365"/>
            <a:ext cx="6768752" cy="169277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 </a:t>
            </a:r>
            <a:r>
              <a:rPr lang="en-US" sz="2600" b="1" dirty="0" smtClean="0">
                <a:solidFill>
                  <a:srgbClr val="009973"/>
                </a:solidFill>
                <a:latin typeface="Calibri" panose="020F0502020204030204" pitchFamily="34" charset="0"/>
              </a:rPr>
              <a:t>had lived </a:t>
            </a:r>
            <a:r>
              <a:rPr lang="en-US" sz="2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abroad for twenty years when I </a:t>
            </a:r>
            <a:r>
              <a:rPr lang="en-US" sz="26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decided</a:t>
            </a:r>
            <a:r>
              <a:rPr lang="en-US" sz="2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to move back home.</a:t>
            </a:r>
          </a:p>
          <a:p>
            <a:r>
              <a:rPr lang="en-US" sz="2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Jane </a:t>
            </a:r>
            <a:r>
              <a:rPr lang="en-US" sz="2600" b="1" dirty="0" smtClean="0">
                <a:solidFill>
                  <a:srgbClr val="009973"/>
                </a:solidFill>
                <a:latin typeface="Calibri" panose="020F0502020204030204" pitchFamily="34" charset="0"/>
              </a:rPr>
              <a:t>had studied </a:t>
            </a:r>
            <a:r>
              <a:rPr lang="en-US" sz="2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in England before she </a:t>
            </a:r>
            <a:r>
              <a:rPr lang="en-US" sz="2600" i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did</a:t>
            </a:r>
            <a:r>
              <a:rPr lang="en-US" sz="26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her master's at Harvard.</a:t>
            </a:r>
            <a:endParaRPr lang="en-US" sz="26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539552" y="1488266"/>
            <a:ext cx="777686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FFFF00"/>
                </a:solidFill>
                <a:latin typeface="Calibri" panose="020F0502020204030204" pitchFamily="34" charset="0"/>
              </a:rPr>
              <a:t>USE</a:t>
            </a:r>
            <a:endParaRPr lang="en-US" sz="2600" b="1" dirty="0" smtClean="0">
              <a:solidFill>
                <a:schemeClr val="accent3"/>
              </a:solidFill>
              <a:latin typeface="Calibri" panose="020F0502020204030204" pitchFamily="34" charset="0"/>
            </a:endParaRPr>
          </a:p>
          <a:p>
            <a:r>
              <a:rPr lang="en-US" sz="26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In the third conditional to express imagined conditions.</a:t>
            </a:r>
          </a:p>
        </p:txBody>
      </p:sp>
      <p:sp>
        <p:nvSpPr>
          <p:cNvPr id="2" name="Rectangle 1"/>
          <p:cNvSpPr/>
          <p:nvPr/>
        </p:nvSpPr>
        <p:spPr>
          <a:xfrm>
            <a:off x="683568" y="3532071"/>
            <a:ext cx="3997357" cy="209288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</a:rPr>
              <a:t>If I </a:t>
            </a:r>
            <a:r>
              <a:rPr lang="en-US" sz="2600" b="1" dirty="0">
                <a:solidFill>
                  <a:srgbClr val="009973"/>
                </a:solidFill>
                <a:latin typeface="Calibri" panose="020F0502020204030204" pitchFamily="34" charset="0"/>
              </a:rPr>
              <a:t>had known 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</a:rPr>
              <a:t>that, I would have acted differently.</a:t>
            </a:r>
          </a:p>
          <a:p>
            <a:endParaRPr lang="en-US" sz="26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</a:rPr>
              <a:t>He would have come to the party if he </a:t>
            </a:r>
            <a:r>
              <a:rPr lang="en-US" sz="2600" b="1" dirty="0">
                <a:solidFill>
                  <a:srgbClr val="009973"/>
                </a:solidFill>
                <a:latin typeface="Calibri" panose="020F0502020204030204" pitchFamily="34" charset="0"/>
              </a:rPr>
              <a:t>had been 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</a:rPr>
              <a:t>invited.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432" y="2847703"/>
            <a:ext cx="3557000" cy="34616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tângulo 2"/>
          <p:cNvSpPr/>
          <p:nvPr/>
        </p:nvSpPr>
        <p:spPr>
          <a:xfrm>
            <a:off x="2591266" y="476672"/>
            <a:ext cx="396146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6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>
                      <a:lumMod val="50000"/>
                    </a:schemeClr>
                  </a:outerShdw>
                </a:effectLst>
                <a:latin typeface="Calibri" panose="020F0502020204030204" pitchFamily="34" charset="0"/>
              </a:rPr>
              <a:t>Past Perfect</a:t>
            </a:r>
            <a:endParaRPr lang="pt-PT" sz="6000" b="1" dirty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>
                    <a:lumMod val="50000"/>
                  </a:schemeClr>
                </a:outerShdw>
              </a:effectLst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611559" y="1973158"/>
            <a:ext cx="73448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</a:rPr>
              <a:t>USE</a:t>
            </a:r>
            <a:endParaRPr lang="en-US" sz="2800" b="1" dirty="0" smtClean="0">
              <a:solidFill>
                <a:srgbClr val="FFC000"/>
              </a:solidFill>
              <a:latin typeface="Calibri" panose="020F0502020204030204" pitchFamily="34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With </a:t>
            </a:r>
            <a:r>
              <a:rPr lang="en-US" sz="28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wish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 to express a desire about the past.</a:t>
            </a:r>
          </a:p>
        </p:txBody>
      </p:sp>
      <p:sp>
        <p:nvSpPr>
          <p:cNvPr id="2" name="Rectangle 1"/>
          <p:cNvSpPr/>
          <p:nvPr/>
        </p:nvSpPr>
        <p:spPr>
          <a:xfrm>
            <a:off x="683569" y="3645024"/>
            <a:ext cx="4248471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I </a:t>
            </a:r>
            <a:r>
              <a:rPr lang="en-US" sz="2800" b="1" dirty="0">
                <a:solidFill>
                  <a:srgbClr val="009973"/>
                </a:solidFill>
                <a:latin typeface="Calibri" panose="020F0502020204030204" pitchFamily="34" charset="0"/>
              </a:rPr>
              <a:t>wish</a:t>
            </a:r>
            <a:r>
              <a:rPr lang="en-US" sz="2800" dirty="0">
                <a:solidFill>
                  <a:srgbClr val="009973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you </a:t>
            </a:r>
            <a:r>
              <a:rPr lang="en-US" sz="2800" b="1" dirty="0">
                <a:solidFill>
                  <a:srgbClr val="009973"/>
                </a:solidFill>
                <a:latin typeface="Calibri" panose="020F0502020204030204" pitchFamily="34" charset="0"/>
              </a:rPr>
              <a:t>had told 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me</a:t>
            </a:r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 </a:t>
            </a:r>
            <a:b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She </a:t>
            </a:r>
            <a:r>
              <a:rPr lang="en-US" sz="2800" b="1" dirty="0">
                <a:solidFill>
                  <a:srgbClr val="009973"/>
                </a:solidFill>
                <a:latin typeface="Calibri" panose="020F0502020204030204" pitchFamily="34" charset="0"/>
              </a:rPr>
              <a:t>wishes</a:t>
            </a:r>
            <a:r>
              <a:rPr lang="en-US" sz="2800" dirty="0">
                <a:solidFill>
                  <a:srgbClr val="009973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she </a:t>
            </a:r>
            <a:r>
              <a:rPr lang="en-US" sz="2800" b="1" dirty="0">
                <a:solidFill>
                  <a:srgbClr val="009973"/>
                </a:solidFill>
                <a:latin typeface="Calibri" panose="020F0502020204030204" pitchFamily="34" charset="0"/>
              </a:rPr>
              <a:t>had known 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about his problems.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1"/>
          <a:stretch/>
        </p:blipFill>
        <p:spPr bwMode="auto">
          <a:xfrm rot="356090">
            <a:off x="5199898" y="3753492"/>
            <a:ext cx="3624847" cy="25833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Retângulo 2"/>
          <p:cNvSpPr/>
          <p:nvPr/>
        </p:nvSpPr>
        <p:spPr>
          <a:xfrm>
            <a:off x="2591266" y="685145"/>
            <a:ext cx="396146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6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>
                      <a:lumMod val="50000"/>
                    </a:schemeClr>
                  </a:outerShdw>
                </a:effectLst>
                <a:latin typeface="Calibri" panose="020F0502020204030204" pitchFamily="34" charset="0"/>
              </a:rPr>
              <a:t>Past Perfect</a:t>
            </a:r>
            <a:endParaRPr lang="pt-PT" sz="6000" b="1" dirty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>
                    <a:lumMod val="50000"/>
                  </a:schemeClr>
                </a:outerShdw>
              </a:effectLst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7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45299" y="1508591"/>
            <a:ext cx="78431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Common time expressions used with the past perfect:</a:t>
            </a:r>
            <a:endParaRPr lang="en-US" dirty="0" smtClean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43357"/>
              </p:ext>
            </p:extLst>
          </p:nvPr>
        </p:nvGraphicFramePr>
        <p:xfrm>
          <a:off x="1524000" y="2122056"/>
          <a:ext cx="6096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err="1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already</a:t>
                      </a:r>
                      <a:endParaRPr lang="pt-PT" sz="24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err="1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just</a:t>
                      </a:r>
                      <a:endParaRPr lang="pt-PT" sz="24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err="1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before</a:t>
                      </a:r>
                      <a:endParaRPr lang="pt-PT" sz="24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err="1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when</a:t>
                      </a:r>
                      <a:endParaRPr lang="pt-PT" sz="2400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55576" y="2924944"/>
            <a:ext cx="4702224" cy="333681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I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thought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I </a:t>
            </a:r>
            <a:r>
              <a:rPr lang="pt-PT" b="1" dirty="0" err="1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had</a:t>
            </a:r>
            <a:r>
              <a:rPr lang="pt-PT" b="1" dirty="0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b="1" dirty="0" err="1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already</a:t>
            </a:r>
            <a:r>
              <a:rPr lang="pt-PT" b="1" dirty="0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b="1" dirty="0" err="1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sent</a:t>
            </a:r>
            <a:r>
              <a:rPr lang="pt-PT" b="1" dirty="0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you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an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email.</a:t>
            </a:r>
          </a:p>
          <a:p>
            <a:pPr>
              <a:lnSpc>
                <a:spcPts val="1500"/>
              </a:lnSpc>
            </a:pPr>
            <a:endParaRPr lang="pt-PT" dirty="0" smtClean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>
              <a:lnSpc>
                <a:spcPts val="2600"/>
              </a:lnSpc>
            </a:pP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He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b="1" dirty="0" err="1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had</a:t>
            </a:r>
            <a:r>
              <a:rPr lang="pt-PT" b="1" dirty="0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b="1" dirty="0" err="1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just</a:t>
            </a:r>
            <a:r>
              <a:rPr lang="pt-PT" b="1" dirty="0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 come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through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the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front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door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when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the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door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bell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rang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.</a:t>
            </a:r>
          </a:p>
          <a:p>
            <a:pPr>
              <a:lnSpc>
                <a:spcPts val="1500"/>
              </a:lnSpc>
            </a:pPr>
            <a:endParaRPr lang="pt-PT" dirty="0" smtClean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>
              <a:lnSpc>
                <a:spcPts val="2600"/>
              </a:lnSpc>
            </a:pPr>
            <a:r>
              <a:rPr lang="pt-PT" b="1" dirty="0" err="1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Before</a:t>
            </a:r>
            <a:r>
              <a:rPr lang="pt-PT" b="1" dirty="0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 I </a:t>
            </a:r>
            <a:r>
              <a:rPr lang="pt-PT" b="1" dirty="0" err="1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had</a:t>
            </a:r>
            <a:r>
              <a:rPr lang="pt-PT" b="1" dirty="0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b="1" dirty="0" err="1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tried</a:t>
            </a:r>
            <a:r>
              <a:rPr lang="pt-PT" b="1" dirty="0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yoga, I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thought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I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wouldn’t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like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it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.</a:t>
            </a:r>
          </a:p>
          <a:p>
            <a:pPr>
              <a:lnSpc>
                <a:spcPts val="1500"/>
              </a:lnSpc>
            </a:pPr>
            <a:endParaRPr lang="pt-PT" dirty="0" smtClean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>
              <a:lnSpc>
                <a:spcPts val="2600"/>
              </a:lnSpc>
            </a:pPr>
            <a:r>
              <a:rPr lang="pt-PT" b="1" dirty="0" err="1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When</a:t>
            </a:r>
            <a:r>
              <a:rPr lang="pt-PT" b="1" dirty="0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b="1" dirty="0" err="1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he</a:t>
            </a:r>
            <a:r>
              <a:rPr lang="pt-PT" b="1" dirty="0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b="1" dirty="0" err="1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had</a:t>
            </a:r>
            <a:r>
              <a:rPr lang="pt-PT" b="1" dirty="0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b="1" dirty="0" err="1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done</a:t>
            </a:r>
            <a:r>
              <a:rPr lang="pt-PT" b="1" dirty="0" smtClean="0">
                <a:solidFill>
                  <a:srgbClr val="009973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his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homework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he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played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video</a:t>
            </a:r>
            <a:r>
              <a:rPr lang="pt-PT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games.</a:t>
            </a:r>
            <a:endParaRPr lang="pt-PT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8" t="10966" r="498" b="5482"/>
          <a:stretch/>
        </p:blipFill>
        <p:spPr bwMode="auto">
          <a:xfrm>
            <a:off x="5763265" y="2924944"/>
            <a:ext cx="2625159" cy="32919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Retângulo 2"/>
          <p:cNvSpPr/>
          <p:nvPr/>
        </p:nvSpPr>
        <p:spPr>
          <a:xfrm>
            <a:off x="2591266" y="476672"/>
            <a:ext cx="396146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6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>
                      <a:lumMod val="50000"/>
                    </a:schemeClr>
                  </a:outerShdw>
                </a:effectLst>
                <a:latin typeface="Calibri" panose="020F0502020204030204" pitchFamily="34" charset="0"/>
              </a:rPr>
              <a:t>Past Perfect</a:t>
            </a:r>
            <a:endParaRPr lang="pt-PT" sz="6000" b="1" dirty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>
                    <a:lumMod val="50000"/>
                  </a:schemeClr>
                </a:outerShdw>
              </a:effectLst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55576" y="2045166"/>
            <a:ext cx="73448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</a:rPr>
              <a:t>USE</a:t>
            </a:r>
            <a:endParaRPr lang="en-US" sz="2800" b="1" dirty="0">
              <a:solidFill>
                <a:srgbClr val="FFC000"/>
              </a:solidFill>
              <a:latin typeface="Calibri" panose="020F0502020204030204" pitchFamily="34" charset="0"/>
            </a:endParaRPr>
          </a:p>
          <a:p>
            <a:r>
              <a:rPr lang="en-US" sz="28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The past perfect continuous is used to express how long something had been going on before something else happened in the past.</a:t>
            </a:r>
            <a:endParaRPr lang="pt-PT" sz="2800" b="1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899592" y="4254457"/>
            <a:ext cx="4896544" cy="954107"/>
          </a:xfrm>
          <a:prstGeom prst="rect">
            <a:avLst/>
          </a:prstGeom>
          <a:solidFill>
            <a:srgbClr val="B8B8EE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Jane </a:t>
            </a:r>
            <a:r>
              <a:rPr lang="en-US" sz="28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had been studying </a:t>
            </a:r>
            <a:r>
              <a:rPr lang="en-US" sz="2800" dirty="0" smtClean="0">
                <a:solidFill>
                  <a:schemeClr val="tx1"/>
                </a:solidFill>
                <a:latin typeface="Calibri" panose="020F0502020204030204" pitchFamily="34" charset="0"/>
              </a:rPr>
              <a:t>for four hours when he came home.</a:t>
            </a:r>
            <a:endParaRPr lang="pt-PT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tângulo 2"/>
          <p:cNvSpPr/>
          <p:nvPr/>
        </p:nvSpPr>
        <p:spPr>
          <a:xfrm>
            <a:off x="682442" y="620688"/>
            <a:ext cx="777911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6000" b="1" dirty="0" err="1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Past</a:t>
            </a:r>
            <a:r>
              <a:rPr lang="pt-PT" sz="6000" b="1" dirty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PT" sz="6000" b="1" dirty="0" err="1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Perfect</a:t>
            </a:r>
            <a:r>
              <a:rPr lang="pt-PT" sz="6000" b="1" dirty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PT" sz="6000" b="1" dirty="0" err="1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Continuous</a:t>
            </a:r>
            <a:endParaRPr lang="pt-PT" sz="6000" b="1" dirty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dist="38100" dir="2640000" algn="bl" rotWithShape="0">
                  <a:schemeClr val="accent2">
                    <a:lumMod val="75000"/>
                  </a:schemeClr>
                </a:outerShdw>
              </a:effectLst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83568" y="1532691"/>
            <a:ext cx="49746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Calibri" panose="020F0502020204030204" pitchFamily="34" charset="0"/>
                <a:cs typeface="Arial" pitchFamily="34" charset="0"/>
              </a:rPr>
              <a:t>USE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alibri" panose="020F0502020204030204" pitchFamily="34" charset="0"/>
                <a:cs typeface="Arial" pitchFamily="34" charset="0"/>
              </a:rPr>
              <a:t>Something that had been happening before something else took place.</a:t>
            </a:r>
          </a:p>
        </p:txBody>
      </p:sp>
      <p:sp>
        <p:nvSpPr>
          <p:cNvPr id="2" name="Rectangle 1"/>
          <p:cNvSpPr/>
          <p:nvPr/>
        </p:nvSpPr>
        <p:spPr>
          <a:xfrm>
            <a:off x="792088" y="3212976"/>
            <a:ext cx="4572000" cy="2308324"/>
          </a:xfrm>
          <a:prstGeom prst="rect">
            <a:avLst/>
          </a:prstGeom>
          <a:solidFill>
            <a:srgbClr val="B8B8EE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I </a:t>
            </a:r>
            <a:r>
              <a:rPr lang="en-US" b="1" dirty="0">
                <a:solidFill>
                  <a:srgbClr val="0000FF"/>
                </a:solidFill>
                <a:latin typeface="Calibri" panose="020F0502020204030204" pitchFamily="34" charset="0"/>
              </a:rPr>
              <a:t>had been working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for three hours when you arrived.</a:t>
            </a:r>
          </a:p>
          <a:p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</a:rPr>
              <a:t>Susan </a:t>
            </a:r>
            <a:r>
              <a:rPr lang="en-US" b="1" dirty="0">
                <a:solidFill>
                  <a:srgbClr val="0000FF"/>
                </a:solidFill>
                <a:latin typeface="Calibri" panose="020F0502020204030204" pitchFamily="34" charset="0"/>
              </a:rPr>
              <a:t>had been thinking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about the idea for a while when he made the suggestion.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" t="12152" r="-218" b="6943"/>
          <a:stretch/>
        </p:blipFill>
        <p:spPr bwMode="auto">
          <a:xfrm>
            <a:off x="5658190" y="2924944"/>
            <a:ext cx="2781300" cy="33560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Retângulo 2"/>
          <p:cNvSpPr/>
          <p:nvPr/>
        </p:nvSpPr>
        <p:spPr>
          <a:xfrm>
            <a:off x="682442" y="404664"/>
            <a:ext cx="777911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6000" b="1" dirty="0" err="1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Past</a:t>
            </a:r>
            <a:r>
              <a:rPr lang="pt-PT" sz="6000" b="1" dirty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PT" sz="6000" b="1" dirty="0" err="1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Perfect</a:t>
            </a:r>
            <a:r>
              <a:rPr lang="pt-PT" sz="6000" b="1" dirty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PT" sz="6000" b="1" dirty="0" err="1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Continuous</a:t>
            </a:r>
            <a:endParaRPr lang="pt-PT" sz="6000" b="1" dirty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dist="38100" dir="2640000" algn="bl" rotWithShape="0">
                  <a:schemeClr val="accent2">
                    <a:lumMod val="75000"/>
                  </a:schemeClr>
                </a:outerShdw>
              </a:effectLst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83568" y="1881883"/>
            <a:ext cx="6696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USE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Something that had been happening over a period of time in the past up until a later point in the past.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791580" y="4479503"/>
            <a:ext cx="7560840" cy="1644348"/>
            <a:chOff x="611560" y="4479503"/>
            <a:chExt cx="7560840" cy="16443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8" name="Straight Arrow Connector 7"/>
            <p:cNvCxnSpPr/>
            <p:nvPr/>
          </p:nvCxnSpPr>
          <p:spPr>
            <a:xfrm>
              <a:off x="7164287" y="5892232"/>
              <a:ext cx="1008113" cy="0"/>
            </a:xfrm>
            <a:prstGeom prst="straightConnector1">
              <a:avLst/>
            </a:prstGeom>
            <a:ln w="76200">
              <a:solidFill>
                <a:srgbClr val="FF66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7066576" y="4983559"/>
              <a:ext cx="10243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b="1" dirty="0" smtClean="0">
                  <a:solidFill>
                    <a:srgbClr val="FF66FF"/>
                  </a:solidFill>
                  <a:latin typeface="Calibri" panose="020F0502020204030204" pitchFamily="34" charset="0"/>
                  <a:cs typeface="Arial" pitchFamily="34" charset="0"/>
                </a:rPr>
                <a:t>Future</a:t>
              </a:r>
              <a:endParaRPr lang="pt-PT" b="1" dirty="0">
                <a:solidFill>
                  <a:srgbClr val="FF66FF"/>
                </a:solidFill>
                <a:latin typeface="Calibri" panose="020F0502020204030204" pitchFamily="34" charset="0"/>
                <a:cs typeface="Arial" pitchFamily="34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5634756" y="5892232"/>
              <a:ext cx="1529531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742129" y="4983559"/>
              <a:ext cx="11577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b="1" dirty="0" err="1" smtClean="0">
                  <a:solidFill>
                    <a:srgbClr val="FFC000"/>
                  </a:solidFill>
                  <a:latin typeface="Calibri" panose="020F0502020204030204" pitchFamily="34" charset="0"/>
                  <a:cs typeface="Arial" pitchFamily="34" charset="0"/>
                </a:rPr>
                <a:t>Present</a:t>
              </a:r>
              <a:endParaRPr lang="pt-PT" b="1" dirty="0">
                <a:solidFill>
                  <a:srgbClr val="FFC000"/>
                </a:solidFill>
                <a:latin typeface="Calibri" panose="020F0502020204030204" pitchFamily="34" charset="0"/>
                <a:cs typeface="Arial" pitchFamily="34" charset="0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11560" y="5892232"/>
              <a:ext cx="5023196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973974" y="4983559"/>
              <a:ext cx="16650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b="1" dirty="0" err="1" smtClean="0">
                  <a:solidFill>
                    <a:srgbClr val="00FFFF"/>
                  </a:solidFill>
                  <a:latin typeface="Calibri" panose="020F0502020204030204" pitchFamily="34" charset="0"/>
                  <a:cs typeface="Arial" pitchFamily="34" charset="0"/>
                </a:rPr>
                <a:t>Simple</a:t>
              </a:r>
              <a:r>
                <a:rPr lang="pt-PT" b="1" dirty="0" smtClean="0">
                  <a:solidFill>
                    <a:srgbClr val="00FFFF"/>
                  </a:solidFill>
                  <a:latin typeface="Calibri" panose="020F0502020204030204" pitchFamily="34" charset="0"/>
                  <a:cs typeface="Arial" pitchFamily="34" charset="0"/>
                </a:rPr>
                <a:t> </a:t>
              </a:r>
              <a:r>
                <a:rPr lang="pt-PT" b="1" dirty="0" err="1" smtClean="0">
                  <a:solidFill>
                    <a:srgbClr val="00FFFF"/>
                  </a:solidFill>
                  <a:latin typeface="Calibri" panose="020F0502020204030204" pitchFamily="34" charset="0"/>
                  <a:cs typeface="Arial" pitchFamily="34" charset="0"/>
                </a:rPr>
                <a:t>Past</a:t>
              </a:r>
              <a:endParaRPr lang="pt-PT" b="1" dirty="0">
                <a:solidFill>
                  <a:srgbClr val="00FFFF"/>
                </a:solidFill>
                <a:latin typeface="Calibri" panose="020F0502020204030204" pitchFamily="34" charset="0"/>
                <a:cs typeface="Arial" pitchFamily="34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4802570" y="5547787"/>
              <a:ext cx="0" cy="576064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27584" y="5546848"/>
              <a:ext cx="0" cy="576064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840647" y="4479503"/>
              <a:ext cx="32621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b="1" dirty="0" err="1" smtClean="0">
                  <a:solidFill>
                    <a:srgbClr val="00FFFF"/>
                  </a:solidFill>
                  <a:latin typeface="Calibri" panose="020F0502020204030204" pitchFamily="34" charset="0"/>
                  <a:cs typeface="Arial" pitchFamily="34" charset="0"/>
                </a:rPr>
                <a:t>Past</a:t>
              </a:r>
              <a:r>
                <a:rPr lang="pt-PT" b="1" dirty="0">
                  <a:solidFill>
                    <a:srgbClr val="00FFFF"/>
                  </a:solidFill>
                  <a:latin typeface="Calibri" panose="020F0502020204030204" pitchFamily="34" charset="0"/>
                  <a:cs typeface="Arial" pitchFamily="34" charset="0"/>
                </a:rPr>
                <a:t> </a:t>
              </a:r>
              <a:r>
                <a:rPr lang="pt-PT" b="1" dirty="0" err="1" smtClean="0">
                  <a:solidFill>
                    <a:srgbClr val="00FFFF"/>
                  </a:solidFill>
                  <a:latin typeface="Calibri" panose="020F0502020204030204" pitchFamily="34" charset="0"/>
                  <a:cs typeface="Arial" pitchFamily="34" charset="0"/>
                </a:rPr>
                <a:t>Perfect</a:t>
              </a:r>
              <a:r>
                <a:rPr lang="pt-PT" b="1" dirty="0" smtClean="0">
                  <a:solidFill>
                    <a:srgbClr val="00FFFF"/>
                  </a:solidFill>
                  <a:latin typeface="Calibri" panose="020F0502020204030204" pitchFamily="34" charset="0"/>
                  <a:cs typeface="Arial" pitchFamily="34" charset="0"/>
                </a:rPr>
                <a:t> </a:t>
              </a:r>
              <a:r>
                <a:rPr lang="pt-PT" b="1" dirty="0" err="1" smtClean="0">
                  <a:solidFill>
                    <a:srgbClr val="00FFFF"/>
                  </a:solidFill>
                  <a:latin typeface="Calibri" panose="020F0502020204030204" pitchFamily="34" charset="0"/>
                  <a:cs typeface="Arial" pitchFamily="34" charset="0"/>
                </a:rPr>
                <a:t>Continuous</a:t>
              </a:r>
              <a:endParaRPr lang="pt-PT" b="1" dirty="0">
                <a:solidFill>
                  <a:srgbClr val="00FFFF"/>
                </a:solidFill>
                <a:latin typeface="Calibri" panose="020F0502020204030204" pitchFamily="34" charset="0"/>
                <a:cs typeface="Arial" pitchFamily="34" charset="0"/>
              </a:endParaRPr>
            </a:p>
          </p:txBody>
        </p:sp>
        <p:sp>
          <p:nvSpPr>
            <p:cNvPr id="21" name="Right Brace 20"/>
            <p:cNvSpPr/>
            <p:nvPr/>
          </p:nvSpPr>
          <p:spPr>
            <a:xfrm rot="16200000">
              <a:off x="2084124" y="3918901"/>
              <a:ext cx="792088" cy="3041747"/>
            </a:xfrm>
            <a:prstGeom prst="rightBrac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rgbClr val="00FFFF"/>
                </a:solidFill>
              </a:endParaRPr>
            </a:p>
          </p:txBody>
        </p:sp>
      </p:grpSp>
      <p:sp>
        <p:nvSpPr>
          <p:cNvPr id="17" name="Retângulo 2"/>
          <p:cNvSpPr/>
          <p:nvPr/>
        </p:nvSpPr>
        <p:spPr>
          <a:xfrm>
            <a:off x="682442" y="620688"/>
            <a:ext cx="777911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6000" b="1" dirty="0" err="1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Past</a:t>
            </a:r>
            <a:r>
              <a:rPr lang="pt-PT" sz="6000" b="1" dirty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PT" sz="6000" b="1" dirty="0" err="1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Perfect</a:t>
            </a:r>
            <a:r>
              <a:rPr lang="pt-PT" sz="6000" b="1" dirty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PT" sz="6000" b="1" dirty="0" err="1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Continuous</a:t>
            </a:r>
            <a:endParaRPr lang="pt-PT" sz="6000" b="1" dirty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dist="38100" dir="2640000" algn="bl" rotWithShape="0">
                  <a:schemeClr val="accent2">
                    <a:lumMod val="75000"/>
                  </a:scheme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8" name="Retângulo 8"/>
          <p:cNvSpPr/>
          <p:nvPr/>
        </p:nvSpPr>
        <p:spPr>
          <a:xfrm>
            <a:off x="768193" y="3257108"/>
            <a:ext cx="3515776" cy="1107996"/>
          </a:xfrm>
          <a:prstGeom prst="rect">
            <a:avLst/>
          </a:prstGeom>
          <a:solidFill>
            <a:srgbClr val="B8B8EE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</a:rPr>
              <a:t>I </a:t>
            </a:r>
            <a:r>
              <a:rPr lang="en-US" sz="2200" b="1" dirty="0">
                <a:solidFill>
                  <a:srgbClr val="0000FF"/>
                </a:solidFill>
                <a:latin typeface="Calibri" panose="020F0502020204030204" pitchFamily="34" charset="0"/>
              </a:rPr>
              <a:t>had been playing 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</a:rPr>
              <a:t>tennis for two hours when I sprained my ankle.</a:t>
            </a:r>
          </a:p>
        </p:txBody>
      </p:sp>
      <p:sp>
        <p:nvSpPr>
          <p:cNvPr id="19" name="Retângulo 8"/>
          <p:cNvSpPr/>
          <p:nvPr/>
        </p:nvSpPr>
        <p:spPr>
          <a:xfrm>
            <a:off x="4777296" y="3257108"/>
            <a:ext cx="3539120" cy="1107996"/>
          </a:xfrm>
          <a:prstGeom prst="rect">
            <a:avLst/>
          </a:prstGeom>
          <a:solidFill>
            <a:srgbClr val="B8B8EE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</a:rPr>
              <a:t>Jane </a:t>
            </a:r>
            <a:r>
              <a:rPr lang="en-US" sz="2200" b="1" dirty="0">
                <a:solidFill>
                  <a:srgbClr val="0000FF"/>
                </a:solidFill>
                <a:latin typeface="Calibri" panose="020F0502020204030204" pitchFamily="34" charset="0"/>
              </a:rPr>
              <a:t>had been studying 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</a:rPr>
              <a:t>for two years when she got a job as an actress.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683568" y="1412776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USE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Something that had been happening in preparation for something else.</a:t>
            </a:r>
          </a:p>
        </p:txBody>
      </p:sp>
      <p:sp>
        <p:nvSpPr>
          <p:cNvPr id="2" name="Rectangle 1"/>
          <p:cNvSpPr/>
          <p:nvPr/>
        </p:nvSpPr>
        <p:spPr>
          <a:xfrm>
            <a:off x="755576" y="3032956"/>
            <a:ext cx="3744416" cy="2677656"/>
          </a:xfrm>
          <a:prstGeom prst="rect">
            <a:avLst/>
          </a:prstGeom>
          <a:solidFill>
            <a:srgbClr val="B8B8EE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I </a:t>
            </a:r>
            <a:r>
              <a:rPr lang="en-US" b="1" dirty="0">
                <a:solidFill>
                  <a:srgbClr val="0000FF"/>
                </a:solidFill>
                <a:latin typeface="Calibri" panose="020F0502020204030204" pitchFamily="34" charset="0"/>
              </a:rPr>
              <a:t>had been practicing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for three days and was ready for the concert.</a:t>
            </a:r>
          </a:p>
          <a:p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Tom </a:t>
            </a:r>
            <a:r>
              <a:rPr lang="en-US" b="1" dirty="0">
                <a:solidFill>
                  <a:srgbClr val="0000FF"/>
                </a:solidFill>
                <a:latin typeface="Calibri" panose="020F0502020204030204" pitchFamily="34" charset="0"/>
              </a:rPr>
              <a:t>had been studying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hard and felt good about the test he was about to take.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2" r="6921" b="2143"/>
          <a:stretch/>
        </p:blipFill>
        <p:spPr bwMode="auto">
          <a:xfrm>
            <a:off x="4716016" y="3032956"/>
            <a:ext cx="3672408" cy="26776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Retângulo 2"/>
          <p:cNvSpPr/>
          <p:nvPr/>
        </p:nvSpPr>
        <p:spPr>
          <a:xfrm>
            <a:off x="682442" y="404664"/>
            <a:ext cx="777911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6000" b="1" dirty="0" err="1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Past</a:t>
            </a:r>
            <a:r>
              <a:rPr lang="pt-PT" sz="6000" b="1" dirty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PT" sz="6000" b="1" dirty="0" err="1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Perfect</a:t>
            </a:r>
            <a:r>
              <a:rPr lang="pt-PT" sz="6000" b="1" dirty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PT" sz="6000" b="1" dirty="0" err="1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Continuous</a:t>
            </a:r>
            <a:endParaRPr lang="pt-PT" sz="6000" b="1" dirty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dist="38100" dir="2640000" algn="bl" rotWithShape="0">
                  <a:schemeClr val="accent2">
                    <a:lumMod val="75000"/>
                  </a:schemeClr>
                </a:outerShdw>
              </a:effectLst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683568" y="1916832"/>
            <a:ext cx="67687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USE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Something that had been happening over a period of time in the past up until a later point in the past.</a:t>
            </a:r>
          </a:p>
        </p:txBody>
      </p:sp>
      <p:sp>
        <p:nvSpPr>
          <p:cNvPr id="2" name="Rectangle 1"/>
          <p:cNvSpPr/>
          <p:nvPr/>
        </p:nvSpPr>
        <p:spPr>
          <a:xfrm>
            <a:off x="4572000" y="3347041"/>
            <a:ext cx="3888432" cy="2677656"/>
          </a:xfrm>
          <a:prstGeom prst="rect">
            <a:avLst/>
          </a:prstGeom>
          <a:solidFill>
            <a:srgbClr val="B8B8EE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I </a:t>
            </a:r>
            <a:r>
              <a:rPr lang="en-US" b="1" dirty="0">
                <a:solidFill>
                  <a:srgbClr val="0000FF"/>
                </a:solidFill>
                <a:latin typeface="Calibri" panose="020F0502020204030204" pitchFamily="34" charset="0"/>
              </a:rPr>
              <a:t>had been playing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tennis for two hours when I sprained my ankle.</a:t>
            </a:r>
          </a:p>
          <a:p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alibri" panose="020F0502020204030204" pitchFamily="34" charset="0"/>
              </a:rPr>
              <a:t>Jane </a:t>
            </a:r>
            <a:r>
              <a:rPr lang="en-US" b="1" dirty="0">
                <a:solidFill>
                  <a:srgbClr val="0000FF"/>
                </a:solidFill>
                <a:latin typeface="Calibri" panose="020F0502020204030204" pitchFamily="34" charset="0"/>
              </a:rPr>
              <a:t>had been studying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for two years when she decided to join the army.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39" y="3383280"/>
            <a:ext cx="3483521" cy="26414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Retângulo 2"/>
          <p:cNvSpPr/>
          <p:nvPr/>
        </p:nvSpPr>
        <p:spPr>
          <a:xfrm>
            <a:off x="682442" y="620688"/>
            <a:ext cx="777911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6000" b="1" dirty="0" err="1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Past</a:t>
            </a:r>
            <a:r>
              <a:rPr lang="pt-PT" sz="6000" b="1" dirty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PT" sz="6000" b="1" dirty="0" err="1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Perfect</a:t>
            </a:r>
            <a:r>
              <a:rPr lang="pt-PT" sz="6000" b="1" dirty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PT" sz="6000" b="1" dirty="0" err="1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Continuous</a:t>
            </a:r>
            <a:endParaRPr lang="pt-PT" sz="6000" b="1" dirty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dist="38100" dir="2640000" algn="bl" rotWithShape="0">
                  <a:schemeClr val="accent2">
                    <a:lumMod val="75000"/>
                  </a:schemeClr>
                </a:outerShdw>
              </a:effectLst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683568" y="1445875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USE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In the third conditional to express imagined conditions.</a:t>
            </a:r>
          </a:p>
        </p:txBody>
      </p:sp>
      <p:sp>
        <p:nvSpPr>
          <p:cNvPr id="2" name="Rectangle 1"/>
          <p:cNvSpPr/>
          <p:nvPr/>
        </p:nvSpPr>
        <p:spPr>
          <a:xfrm>
            <a:off x="697022" y="3255483"/>
            <a:ext cx="4883089" cy="2308324"/>
          </a:xfrm>
          <a:prstGeom prst="rect">
            <a:avLst/>
          </a:prstGeom>
          <a:solidFill>
            <a:srgbClr val="B8B8EE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If I </a:t>
            </a:r>
            <a:r>
              <a:rPr lang="en-US" b="1" dirty="0">
                <a:solidFill>
                  <a:srgbClr val="0000FF"/>
                </a:solidFill>
                <a:latin typeface="Calibri" panose="020F0502020204030204" pitchFamily="34" charset="0"/>
              </a:rPr>
              <a:t>had been working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on that project, we would have got a good final mark.</a:t>
            </a:r>
          </a:p>
          <a:p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She would have been ready for the test if </a:t>
            </a:r>
            <a:r>
              <a:rPr lang="en-US" b="1" dirty="0">
                <a:solidFill>
                  <a:srgbClr val="0000FF"/>
                </a:solidFill>
                <a:latin typeface="Calibri" panose="020F0502020204030204" pitchFamily="34" charset="0"/>
              </a:rPr>
              <a:t>she had been preparing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diligently.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082" y="2492896"/>
            <a:ext cx="2554200" cy="383349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Retângulo 2"/>
          <p:cNvSpPr/>
          <p:nvPr/>
        </p:nvSpPr>
        <p:spPr>
          <a:xfrm>
            <a:off x="682442" y="404664"/>
            <a:ext cx="777911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6000" b="1" dirty="0" err="1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Past</a:t>
            </a:r>
            <a:r>
              <a:rPr lang="pt-PT" sz="6000" b="1" dirty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PT" sz="6000" b="1" dirty="0" err="1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Perfect</a:t>
            </a:r>
            <a:r>
              <a:rPr lang="pt-PT" sz="6000" b="1" dirty="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PT" sz="6000" b="1" dirty="0" err="1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dist="38100" dir="2640000" algn="bl" rotWithShape="0">
                    <a:schemeClr val="accent2">
                      <a:lumMod val="75000"/>
                    </a:schemeClr>
                  </a:outerShdw>
                </a:effectLst>
                <a:latin typeface="Calibri" panose="020F0502020204030204" pitchFamily="34" charset="0"/>
              </a:rPr>
              <a:t>Continuous</a:t>
            </a:r>
            <a:endParaRPr lang="pt-PT" sz="6000" b="1" dirty="0">
              <a:ln w="12700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dist="38100" dir="2640000" algn="bl" rotWithShape="0">
                  <a:schemeClr val="accent2">
                    <a:lumMod val="75000"/>
                  </a:schemeClr>
                </a:outerShdw>
              </a:effectLst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39552" y="1268760"/>
            <a:ext cx="7992888" cy="4721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4988" indent="-534988">
              <a:lnSpc>
                <a:spcPts val="2600"/>
              </a:lnSpc>
              <a:buFont typeface="+mj-lt"/>
              <a:buAutoNum type="arabicPeriod"/>
            </a:pPr>
            <a:r>
              <a:rPr lang="en-US" dirty="0" smtClean="0">
                <a:solidFill>
                  <a:schemeClr val="accent3"/>
                </a:solidFill>
                <a:latin typeface="Calibri" panose="020F0502020204030204" pitchFamily="34" charset="0"/>
                <a:cs typeface="Arial" pitchFamily="34" charset="0"/>
              </a:rPr>
              <a:t>I_________ (try)  to get tickets for that play for months before my friend finally got them.</a:t>
            </a:r>
          </a:p>
          <a:p>
            <a:pPr marL="534988" indent="-534988">
              <a:lnSpc>
                <a:spcPts val="1500"/>
              </a:lnSpc>
              <a:buFont typeface="+mj-lt"/>
              <a:buAutoNum type="arabicPeriod"/>
            </a:pPr>
            <a:endParaRPr lang="en-US" dirty="0" smtClean="0">
              <a:solidFill>
                <a:schemeClr val="bg1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534988" indent="-534988">
              <a:lnSpc>
                <a:spcPts val="2600"/>
              </a:lnSpc>
              <a:buFont typeface="+mj-lt"/>
              <a:buAutoNum type="arabicPeriod"/>
            </a:pPr>
            <a:r>
              <a:rPr lang="en-US" dirty="0" smtClean="0">
                <a:solidFill>
                  <a:schemeClr val="accent3"/>
                </a:solidFill>
                <a:latin typeface="Calibri" panose="020F0502020204030204" pitchFamily="34" charset="0"/>
                <a:cs typeface="Arial" pitchFamily="34" charset="0"/>
              </a:rPr>
              <a:t>When I arrived at the theatre, my friend ___________ (pick, already) up the tickets.</a:t>
            </a:r>
          </a:p>
          <a:p>
            <a:pPr marL="534988" indent="-534988">
              <a:lnSpc>
                <a:spcPts val="1500"/>
              </a:lnSpc>
              <a:buFont typeface="+mj-lt"/>
              <a:buAutoNum type="arabicPeriod"/>
            </a:pPr>
            <a:endParaRPr lang="en-US" dirty="0" smtClean="0">
              <a:solidFill>
                <a:schemeClr val="accent3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534988" indent="-534988">
              <a:lnSpc>
                <a:spcPts val="2600"/>
              </a:lnSpc>
              <a:buFont typeface="+mj-lt"/>
              <a:buAutoNum type="arabicPeriod"/>
            </a:pPr>
            <a:r>
              <a:rPr lang="en-US" dirty="0" smtClean="0">
                <a:solidFill>
                  <a:schemeClr val="accent3"/>
                </a:solidFill>
                <a:latin typeface="Calibri" panose="020F0502020204030204" pitchFamily="34" charset="0"/>
                <a:cs typeface="Arial" pitchFamily="34" charset="0"/>
              </a:rPr>
              <a:t>He was really angry because he __________(wait)  for more than half an hour when I arrived.</a:t>
            </a:r>
          </a:p>
          <a:p>
            <a:pPr marL="534988" indent="-534988">
              <a:lnSpc>
                <a:spcPts val="1500"/>
              </a:lnSpc>
              <a:buFont typeface="+mj-lt"/>
              <a:buAutoNum type="arabicPeriod"/>
            </a:pPr>
            <a:endParaRPr lang="en-US" dirty="0" smtClean="0">
              <a:solidFill>
                <a:schemeClr val="accent3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534988" indent="-534988">
              <a:lnSpc>
                <a:spcPts val="2600"/>
              </a:lnSpc>
              <a:buFont typeface="+mj-lt"/>
              <a:buAutoNum type="arabicPeriod"/>
            </a:pPr>
            <a:r>
              <a:rPr lang="en-US" dirty="0" smtClean="0">
                <a:solidFill>
                  <a:schemeClr val="accent3"/>
                </a:solidFill>
                <a:latin typeface="Calibri" panose="020F0502020204030204" pitchFamily="34" charset="0"/>
                <a:cs typeface="Arial" pitchFamily="34" charset="0"/>
              </a:rPr>
              <a:t>When </a:t>
            </a:r>
            <a:r>
              <a:rPr lang="en-US" dirty="0">
                <a:solidFill>
                  <a:schemeClr val="accent3"/>
                </a:solidFill>
                <a:latin typeface="Calibri" panose="020F0502020204030204" pitchFamily="34" charset="0"/>
                <a:cs typeface="Arial" pitchFamily="34" charset="0"/>
              </a:rPr>
              <a:t>the film started, I___________ (already, </a:t>
            </a:r>
            <a:r>
              <a:rPr lang="en-US" dirty="0" err="1">
                <a:solidFill>
                  <a:schemeClr val="accent3"/>
                </a:solidFill>
                <a:latin typeface="Calibri" panose="020F0502020204030204" pitchFamily="34" charset="0"/>
                <a:cs typeface="Arial" pitchFamily="34" charset="0"/>
              </a:rPr>
              <a:t>apologise</a:t>
            </a:r>
            <a:r>
              <a:rPr lang="en-US" dirty="0">
                <a:solidFill>
                  <a:schemeClr val="accent3"/>
                </a:solidFill>
                <a:latin typeface="Calibri" panose="020F0502020204030204" pitchFamily="34" charset="0"/>
                <a:cs typeface="Arial" pitchFamily="34" charset="0"/>
              </a:rPr>
              <a:t>)  to my </a:t>
            </a:r>
            <a:r>
              <a:rPr lang="en-US" dirty="0" smtClean="0">
                <a:solidFill>
                  <a:schemeClr val="accent3"/>
                </a:solidFill>
                <a:latin typeface="Calibri" panose="020F0502020204030204" pitchFamily="34" charset="0"/>
                <a:cs typeface="Arial" pitchFamily="34" charset="0"/>
              </a:rPr>
              <a:t>friend.</a:t>
            </a:r>
          </a:p>
          <a:p>
            <a:pPr marL="534988" indent="-534988">
              <a:lnSpc>
                <a:spcPts val="1500"/>
              </a:lnSpc>
              <a:buFont typeface="+mj-lt"/>
              <a:buAutoNum type="arabicPeriod"/>
            </a:pPr>
            <a:endParaRPr lang="en-US" dirty="0" smtClean="0">
              <a:solidFill>
                <a:schemeClr val="accent3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534988" indent="-534988">
              <a:lnSpc>
                <a:spcPts val="2600"/>
              </a:lnSpc>
              <a:buFont typeface="+mj-lt"/>
              <a:buAutoNum type="arabicPeriod"/>
            </a:pPr>
            <a:r>
              <a:rPr lang="en-US" dirty="0" smtClean="0">
                <a:solidFill>
                  <a:schemeClr val="accent3"/>
                </a:solidFill>
                <a:latin typeface="Calibri" panose="020F0502020204030204" pitchFamily="34" charset="0"/>
                <a:cs typeface="Arial" pitchFamily="34" charset="0"/>
              </a:rPr>
              <a:t>We</a:t>
            </a:r>
            <a:r>
              <a:rPr lang="en-US" dirty="0">
                <a:solidFill>
                  <a:schemeClr val="accent3"/>
                </a:solidFill>
                <a:latin typeface="Calibri" panose="020F0502020204030204" pitchFamily="34" charset="0"/>
                <a:cs typeface="Arial" pitchFamily="34" charset="0"/>
              </a:rPr>
              <a:t>______________ (watch) the film for about 20 minutes  when the lights went off</a:t>
            </a:r>
            <a:r>
              <a:rPr lang="en-US" dirty="0" smtClean="0">
                <a:solidFill>
                  <a:schemeClr val="accent3"/>
                </a:solidFill>
                <a:latin typeface="Calibri" panose="020F0502020204030204" pitchFamily="34" charset="0"/>
                <a:cs typeface="Arial" pitchFamily="34" charset="0"/>
              </a:rPr>
              <a:t>.</a:t>
            </a:r>
          </a:p>
          <a:p>
            <a:pPr marL="534988" indent="-534988">
              <a:lnSpc>
                <a:spcPts val="1500"/>
              </a:lnSpc>
              <a:buFont typeface="+mj-lt"/>
              <a:buAutoNum type="arabicPeriod"/>
            </a:pPr>
            <a:endParaRPr lang="en-US" dirty="0" smtClean="0">
              <a:solidFill>
                <a:schemeClr val="accent3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534988" indent="-534988">
              <a:lnSpc>
                <a:spcPts val="2600"/>
              </a:lnSpc>
              <a:buFont typeface="+mj-lt"/>
              <a:buAutoNum type="arabicPeriod"/>
            </a:pPr>
            <a:r>
              <a:rPr lang="en-US" dirty="0">
                <a:solidFill>
                  <a:schemeClr val="accent3"/>
                </a:solidFill>
                <a:latin typeface="Calibri" panose="020F0502020204030204" pitchFamily="34" charset="0"/>
                <a:cs typeface="Arial" pitchFamily="34" charset="0"/>
              </a:rPr>
              <a:t>He ______________ (marry) her two years before we met. </a:t>
            </a: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40869" y="461284"/>
            <a:ext cx="8262262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itchFamily="18" charset="0"/>
              </a:rPr>
              <a:t>Past Perfect or Past Perfect Continuous?</a:t>
            </a:r>
            <a:endParaRPr kumimoji="0" lang="en-US" sz="3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39552" y="1268760"/>
            <a:ext cx="7992888" cy="5388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4988" indent="-534988">
              <a:lnSpc>
                <a:spcPts val="2600"/>
              </a:lnSpc>
              <a:buFont typeface="+mj-lt"/>
              <a:buAutoNum type="arabicPeriod" startAt="7"/>
            </a:pPr>
            <a:r>
              <a:rPr lang="en-US" dirty="0" smtClean="0">
                <a:solidFill>
                  <a:schemeClr val="accent3"/>
                </a:solidFill>
                <a:latin typeface="Calibri" panose="020F0502020204030204" pitchFamily="34" charset="0"/>
                <a:cs typeface="Arial" pitchFamily="34" charset="0"/>
              </a:rPr>
              <a:t>I </a:t>
            </a:r>
            <a:r>
              <a:rPr lang="en-US" dirty="0">
                <a:solidFill>
                  <a:schemeClr val="accent3"/>
                </a:solidFill>
                <a:latin typeface="Calibri" panose="020F0502020204030204" pitchFamily="34" charset="0"/>
                <a:cs typeface="Arial" pitchFamily="34" charset="0"/>
              </a:rPr>
              <a:t>________________ (want / always)  to travel, so I </a:t>
            </a:r>
            <a:r>
              <a:rPr lang="en-US" dirty="0" smtClean="0">
                <a:solidFill>
                  <a:schemeClr val="accent3"/>
                </a:solidFill>
                <a:latin typeface="Calibri" panose="020F0502020204030204" pitchFamily="34" charset="0"/>
                <a:cs typeface="Arial" pitchFamily="34" charset="0"/>
              </a:rPr>
              <a:t>was </a:t>
            </a:r>
            <a:r>
              <a:rPr lang="en-US" dirty="0">
                <a:solidFill>
                  <a:schemeClr val="accent3"/>
                </a:solidFill>
                <a:latin typeface="Calibri" panose="020F0502020204030204" pitchFamily="34" charset="0"/>
                <a:cs typeface="Arial" pitchFamily="34" charset="0"/>
              </a:rPr>
              <a:t>delighted to go abroad with them. </a:t>
            </a:r>
          </a:p>
          <a:p>
            <a:pPr marL="534988" indent="-534988">
              <a:lnSpc>
                <a:spcPts val="1500"/>
              </a:lnSpc>
              <a:buFont typeface="+mj-lt"/>
              <a:buAutoNum type="arabicPeriod" startAt="7"/>
            </a:pPr>
            <a:endParaRPr lang="en-US" dirty="0">
              <a:solidFill>
                <a:schemeClr val="accent3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534988" indent="-534988">
              <a:lnSpc>
                <a:spcPts val="2600"/>
              </a:lnSpc>
              <a:buFont typeface="+mj-lt"/>
              <a:buAutoNum type="arabicPeriod" startAt="7"/>
            </a:pPr>
            <a:r>
              <a:rPr lang="en-US" dirty="0" smtClean="0">
                <a:solidFill>
                  <a:schemeClr val="accent3"/>
                </a:solidFill>
                <a:latin typeface="Calibri" panose="020F0502020204030204" pitchFamily="34" charset="0"/>
                <a:cs typeface="Arial" pitchFamily="34" charset="0"/>
              </a:rPr>
              <a:t>She </a:t>
            </a:r>
            <a:r>
              <a:rPr lang="en-US" dirty="0">
                <a:solidFill>
                  <a:schemeClr val="accent3"/>
                </a:solidFill>
                <a:latin typeface="Calibri" panose="020F0502020204030204" pitchFamily="34" charset="0"/>
                <a:cs typeface="Arial" pitchFamily="34" charset="0"/>
              </a:rPr>
              <a:t>was no stranger to him. They_____________ (be introduced)  to each other a few days before. </a:t>
            </a:r>
            <a:endParaRPr lang="en-US" dirty="0" smtClean="0">
              <a:solidFill>
                <a:schemeClr val="accent3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534988" indent="-534988">
              <a:lnSpc>
                <a:spcPts val="1500"/>
              </a:lnSpc>
              <a:buFont typeface="+mj-lt"/>
              <a:buAutoNum type="arabicPeriod" startAt="7"/>
            </a:pPr>
            <a:endParaRPr lang="en-US" dirty="0" smtClean="0">
              <a:solidFill>
                <a:schemeClr val="accent3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534988" lvl="0" indent="-534988">
              <a:lnSpc>
                <a:spcPts val="2600"/>
              </a:lnSpc>
              <a:buFont typeface="+mj-lt"/>
              <a:buAutoNum type="arabicPeriod" startAt="7"/>
            </a:pPr>
            <a:r>
              <a:rPr lang="en-US" dirty="0" smtClean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itchFamily="34" charset="0"/>
              </a:rPr>
              <a:t>We </a:t>
            </a:r>
            <a:r>
              <a:rPr lang="en-US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itchFamily="34" charset="0"/>
              </a:rPr>
              <a:t>________________(stay) at that B&amp;B since 1999. </a:t>
            </a:r>
          </a:p>
          <a:p>
            <a:pPr marL="534988" lvl="0" indent="-534988">
              <a:lnSpc>
                <a:spcPts val="1500"/>
              </a:lnSpc>
              <a:buFont typeface="+mj-lt"/>
              <a:buAutoNum type="arabicPeriod" startAt="7"/>
            </a:pPr>
            <a:endParaRPr lang="pt-PT" dirty="0">
              <a:solidFill>
                <a:schemeClr val="accent3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534988" lvl="0" indent="-534988" eaLnBrk="0" hangingPunct="0">
              <a:lnSpc>
                <a:spcPts val="2600"/>
              </a:lnSpc>
              <a:buFont typeface="+mj-lt"/>
              <a:buAutoNum type="arabicPeriod" startAt="7"/>
            </a:pPr>
            <a:r>
              <a:rPr lang="en-US" dirty="0" smtClean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itchFamily="34" charset="0"/>
              </a:rPr>
              <a:t>I</a:t>
            </a:r>
            <a:r>
              <a:rPr lang="en-US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itchFamily="34" charset="0"/>
              </a:rPr>
              <a:t>__________________ (stay / never)  in London before. </a:t>
            </a:r>
          </a:p>
          <a:p>
            <a:pPr marL="534988" lvl="0" indent="-534988" eaLnBrk="0" hangingPunct="0">
              <a:lnSpc>
                <a:spcPts val="2600"/>
              </a:lnSpc>
              <a:buFont typeface="+mj-lt"/>
              <a:buAutoNum type="arabicPeriod" startAt="7"/>
            </a:pPr>
            <a:endParaRPr lang="pt-PT" dirty="0">
              <a:solidFill>
                <a:schemeClr val="accent3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534988" lvl="0" indent="-534988" eaLnBrk="0" hangingPunct="0">
              <a:lnSpc>
                <a:spcPts val="2600"/>
              </a:lnSpc>
              <a:buFont typeface="+mj-lt"/>
              <a:buAutoNum type="arabicPeriod" startAt="7"/>
            </a:pPr>
            <a:r>
              <a:rPr lang="en-US" dirty="0" smtClean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itchFamily="34" charset="0"/>
              </a:rPr>
              <a:t>Did </a:t>
            </a:r>
            <a:r>
              <a:rPr lang="en-US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itchFamily="34" charset="0"/>
              </a:rPr>
              <a:t>I tell you that when I saw you, I </a:t>
            </a:r>
            <a:r>
              <a:rPr lang="en-US" dirty="0" err="1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itchFamily="34" charset="0"/>
              </a:rPr>
              <a:t>realised</a:t>
            </a:r>
            <a:r>
              <a:rPr lang="en-US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itchFamily="34" charset="0"/>
              </a:rPr>
              <a:t> that we___________ (meet / already)? </a:t>
            </a:r>
          </a:p>
          <a:p>
            <a:pPr marL="534988" lvl="0" indent="-534988" eaLnBrk="0" hangingPunct="0">
              <a:lnSpc>
                <a:spcPts val="1500"/>
              </a:lnSpc>
              <a:buFont typeface="+mj-lt"/>
              <a:buAutoNum type="arabicPeriod" startAt="7"/>
            </a:pPr>
            <a:endParaRPr lang="pt-PT" dirty="0">
              <a:solidFill>
                <a:schemeClr val="accent3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534988" lvl="0" indent="-534988" eaLnBrk="0" hangingPunct="0">
              <a:lnSpc>
                <a:spcPts val="2600"/>
              </a:lnSpc>
              <a:buFont typeface="+mj-lt"/>
              <a:buAutoNum type="arabicPeriod" startAt="7"/>
            </a:pPr>
            <a:r>
              <a:rPr lang="en-US" dirty="0" smtClean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itchFamily="34" charset="0"/>
              </a:rPr>
              <a:t>James </a:t>
            </a:r>
            <a:r>
              <a:rPr lang="en-US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itchFamily="34" charset="0"/>
              </a:rPr>
              <a:t>told me your parents____________ (buy)  the old cottage two years before you were born. </a:t>
            </a:r>
          </a:p>
          <a:p>
            <a:pPr marL="534988" lvl="0" indent="-534988" eaLnBrk="0" hangingPunct="0">
              <a:lnSpc>
                <a:spcPts val="1500"/>
              </a:lnSpc>
              <a:buFont typeface="+mj-lt"/>
              <a:buAutoNum type="arabicPeriod" startAt="7"/>
            </a:pPr>
            <a:endParaRPr lang="en-US" dirty="0">
              <a:solidFill>
                <a:schemeClr val="accent3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534988" lvl="0" indent="-534988" eaLnBrk="0" hangingPunct="0">
              <a:lnSpc>
                <a:spcPts val="2600"/>
              </a:lnSpc>
              <a:buFont typeface="+mj-lt"/>
              <a:buAutoNum type="arabicPeriod" startAt="7"/>
            </a:pPr>
            <a:r>
              <a:rPr lang="en-US" dirty="0" smtClean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itchFamily="34" charset="0"/>
              </a:rPr>
              <a:t>I </a:t>
            </a:r>
            <a:r>
              <a:rPr lang="en-US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itchFamily="34" charset="0"/>
              </a:rPr>
              <a:t>wish we_____________________ (buy)  it before</a:t>
            </a:r>
            <a:r>
              <a:rPr lang="en-US" dirty="0" smtClean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itchFamily="34" charset="0"/>
              </a:rPr>
              <a:t>.</a:t>
            </a:r>
            <a:endParaRPr lang="en-US" dirty="0">
              <a:solidFill>
                <a:schemeClr val="accent3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457200" indent="-457200">
              <a:lnSpc>
                <a:spcPts val="2600"/>
              </a:lnSpc>
              <a:buFont typeface="+mj-lt"/>
              <a:buAutoNum type="arabicPeriod" startAt="7"/>
            </a:pPr>
            <a:endParaRPr lang="en-US" dirty="0" smtClean="0">
              <a:solidFill>
                <a:schemeClr val="accent3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40869" y="461284"/>
            <a:ext cx="8262262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itchFamily="18" charset="0"/>
              </a:rPr>
              <a:t>Past Perfect or Past Perfect Continuous?</a:t>
            </a:r>
            <a:endParaRPr kumimoji="0" lang="en-US" sz="3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83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8386" y="3068960"/>
            <a:ext cx="8067228" cy="1800200"/>
          </a:xfrm>
        </p:spPr>
        <p:txBody>
          <a:bodyPr/>
          <a:lstStyle/>
          <a:p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Past Perfect and Past Perfect Continuous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359050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0000"/>
  <p:tag name="GENSWF_OUTPUT_FILE_NAME" val="past_p"/>
  <p:tag name="ISPRING_RESOURCE_PATHS_HASH_2" val="5c5b2fef189e79e4ccb57c511729f7ea4388916"/>
</p:tagLst>
</file>

<file path=ppt/theme/theme1.xml><?xml version="1.0" encoding="utf-8"?>
<a:theme xmlns:a="http://schemas.openxmlformats.org/drawingml/2006/main" name="TS010336811">
  <a:themeElements>
    <a:clrScheme name="Office Them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Mead Bold"/>
        <a:ea typeface=""/>
        <a:cs typeface=""/>
      </a:majorFont>
      <a:minorFont>
        <a:latin typeface="Mea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090874C-63AE-4E35-B2A1-BFA93021054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TS010336811</Template>
  <TotalTime>1193</TotalTime>
  <Words>725</Words>
  <Application>Microsoft Office PowerPoint</Application>
  <PresentationFormat>On-screen Show (4:3)</PresentationFormat>
  <Paragraphs>112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TS010336811</vt:lpstr>
      <vt:lpstr>Past Perfect and Past Perfect Continuous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Past Perfect and Past Perfect Continuous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</dc:title>
  <dc:creator>.</dc:creator>
  <cp:lastModifiedBy>ddcarvalho</cp:lastModifiedBy>
  <cp:revision>57</cp:revision>
  <dcterms:created xsi:type="dcterms:W3CDTF">2013-01-01T16:53:43Z</dcterms:created>
  <dcterms:modified xsi:type="dcterms:W3CDTF">2013-08-13T11:09:22Z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TC103368119990</vt:lpwstr>
  </property>
</Properties>
</file>