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58" r:id="rId3"/>
    <p:sldId id="261" r:id="rId4"/>
    <p:sldId id="259" r:id="rId5"/>
    <p:sldId id="272" r:id="rId6"/>
    <p:sldId id="262" r:id="rId7"/>
    <p:sldId id="263" r:id="rId8"/>
    <p:sldId id="264" r:id="rId9"/>
    <p:sldId id="260" r:id="rId10"/>
    <p:sldId id="265" r:id="rId11"/>
    <p:sldId id="267" r:id="rId12"/>
    <p:sldId id="273" r:id="rId13"/>
    <p:sldId id="274" r:id="rId14"/>
    <p:sldId id="275" r:id="rId15"/>
    <p:sldId id="271" r:id="rId16"/>
  </p:sldIdLst>
  <p:sldSz cx="9144000" cy="6858000" type="screen4x3"/>
  <p:notesSz cx="6858000" cy="9144000"/>
  <p:custDataLst>
    <p:tags r:id="rId18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754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00E2"/>
    <a:srgbClr val="0B68AD"/>
    <a:srgbClr val="0067B4"/>
    <a:srgbClr val="CC00FF"/>
    <a:srgbClr val="FFCC66"/>
    <a:srgbClr val="0000FF"/>
    <a:srgbClr val="CC0066"/>
    <a:srgbClr val="333300"/>
    <a:srgbClr val="422C16"/>
    <a:srgbClr val="0C788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811" autoAdjust="0"/>
    <p:restoredTop sz="94652" autoAdjust="0"/>
  </p:normalViewPr>
  <p:slideViewPr>
    <p:cSldViewPr>
      <p:cViewPr varScale="1">
        <p:scale>
          <a:sx n="87" d="100"/>
          <a:sy n="87" d="100"/>
        </p:scale>
        <p:origin x="-1344" y="-84"/>
      </p:cViewPr>
      <p:guideLst>
        <p:guide orient="horz" pos="75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43AE9F-9E15-47D7-BF3C-1AEC4976C126}" type="datetimeFigureOut">
              <a:rPr lang="pt-PT" smtClean="0"/>
              <a:t>13-08-2013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E0DCD79-4A90-4B1F-BA38-FF56E08471CA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047831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E0DCD79-4A90-4B1F-BA38-FF56E08471CA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4483914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777227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 userDrawn="1"/>
        </p:nvGrpSpPr>
        <p:grpSpPr>
          <a:xfrm>
            <a:off x="8051644" y="6327250"/>
            <a:ext cx="1092355" cy="530749"/>
            <a:chOff x="8051644" y="6327250"/>
            <a:chExt cx="1092355" cy="530749"/>
          </a:xfrm>
        </p:grpSpPr>
        <p:pic>
          <p:nvPicPr>
            <p:cNvPr id="2" name="Picture 1"/>
            <p:cNvPicPr>
              <a:picLocks noChangeAspect="1"/>
            </p:cNvPicPr>
            <p:nvPr userDrawn="1"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55106" y="6597664"/>
              <a:ext cx="788893" cy="26033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1644" y="6327250"/>
              <a:ext cx="1056860" cy="432139"/>
            </a:xfrm>
            <a:prstGeom prst="rect">
              <a:avLst/>
            </a:prstGeom>
          </p:spPr>
        </p:pic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ransition spd="slow">
    <p:push dir="u"/>
  </p:transition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0" r="321" b="16821"/>
          <a:stretch/>
        </p:blipFill>
        <p:spPr bwMode="auto">
          <a:xfrm>
            <a:off x="-5431" y="0"/>
            <a:ext cx="9154862" cy="4392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0" name="Rectangle 90"/>
          <p:cNvSpPr>
            <a:spLocks noGrp="1" noChangeArrowheads="1"/>
          </p:cNvSpPr>
          <p:nvPr>
            <p:ph type="ctrTitle" idx="4294967295"/>
          </p:nvPr>
        </p:nvSpPr>
        <p:spPr>
          <a:xfrm>
            <a:off x="251520" y="4581128"/>
            <a:ext cx="7164288" cy="1470025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s-UY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  <a:t>Present</a:t>
            </a:r>
            <a:r>
              <a:rPr lang="es-UY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  <a:t> Simple </a:t>
            </a:r>
            <a:br>
              <a:rPr lang="es-UY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</a:br>
            <a:r>
              <a:rPr lang="es-UY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  <a:t>and </a:t>
            </a:r>
            <a:r>
              <a:rPr lang="es-UY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  <a:t>Present</a:t>
            </a:r>
            <a:r>
              <a:rPr lang="es-UY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s-UY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  <a:t>Continuous</a:t>
            </a:r>
            <a:endParaRPr lang="es-ES" sz="54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331640" y="289902"/>
            <a:ext cx="2520280" cy="122413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</a:pPr>
            <a:r>
              <a:rPr lang="pt-P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Present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Simple</a:t>
            </a:r>
            <a:endParaRPr lang="pt-P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331640" y="2372614"/>
            <a:ext cx="2520280" cy="61206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Routines</a:t>
            </a:r>
            <a:endParaRPr lang="pt-PT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331640" y="3095964"/>
            <a:ext cx="2520280" cy="612068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Habits</a:t>
            </a:r>
            <a:endParaRPr lang="pt-PT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331640" y="3819314"/>
            <a:ext cx="2520280" cy="107583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00"/>
              </a:lnSpc>
            </a:pP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Permanent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situations</a:t>
            </a:r>
            <a:endParaRPr lang="pt-PT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331640" y="5006426"/>
            <a:ext cx="2520280" cy="108687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00"/>
              </a:lnSpc>
            </a:pP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General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truths</a:t>
            </a:r>
            <a:endParaRPr lang="pt-PT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5280828" y="289902"/>
            <a:ext cx="2520280" cy="1224136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800"/>
              </a:lnSpc>
            </a:pPr>
            <a:r>
              <a:rPr lang="pt-P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Present</a:t>
            </a:r>
            <a:r>
              <a:rPr lang="pt-PT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36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Continuous</a:t>
            </a:r>
            <a:endParaRPr lang="pt-PT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197569" y="2372615"/>
            <a:ext cx="2686799" cy="1049636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00"/>
              </a:lnSpc>
            </a:pP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Actions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in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progress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now</a:t>
            </a:r>
            <a:endParaRPr lang="pt-PT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197569" y="3541041"/>
            <a:ext cx="2686799" cy="1086870"/>
          </a:xfrm>
          <a:prstGeom prst="round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3400"/>
              </a:lnSpc>
            </a:pP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Arranged</a:t>
            </a:r>
            <a:r>
              <a:rPr lang="pt-PT" sz="3200" dirty="0" smtClean="0">
                <a:solidFill>
                  <a:schemeClr val="tx1"/>
                </a:solidFill>
                <a:latin typeface="Calibri" panose="020F0502020204030204" pitchFamily="34" charset="0"/>
              </a:rPr>
              <a:t> future </a:t>
            </a:r>
            <a:r>
              <a:rPr lang="pt-PT" sz="3200" dirty="0" err="1" smtClean="0">
                <a:solidFill>
                  <a:schemeClr val="tx1"/>
                </a:solidFill>
                <a:latin typeface="Calibri" panose="020F0502020204030204" pitchFamily="34" charset="0"/>
              </a:rPr>
              <a:t>plans</a:t>
            </a:r>
            <a:endParaRPr lang="pt-PT" sz="3200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591780" y="1514038"/>
            <a:ext cx="0" cy="858576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6540968" y="1514038"/>
            <a:ext cx="0" cy="858576"/>
          </a:xfrm>
          <a:prstGeom prst="straightConnector1">
            <a:avLst/>
          </a:prstGeom>
          <a:ln w="57150"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71661"/>
            <a:ext cx="8229600" cy="981075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n-GB" sz="6600" b="1" dirty="0" err="1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</a:rPr>
              <a:t>Stative</a:t>
            </a:r>
            <a:r>
              <a:rPr lang="en-GB" sz="6600" b="1" dirty="0" smtClean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Calibri" panose="020F0502020204030204" pitchFamily="34" charset="0"/>
              </a:rPr>
              <a:t> verbs</a:t>
            </a:r>
            <a:endParaRPr lang="pt-PT" sz="6600" b="1" dirty="0" smtClean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  <a:latin typeface="Calibri" panose="020F0502020204030204" pitchFamily="34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39552" y="1203080"/>
            <a:ext cx="6480720" cy="1296987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There are some verbs that we </a:t>
            </a:r>
            <a:r>
              <a:rPr lang="en-GB" sz="2400" b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do not </a:t>
            </a:r>
            <a:r>
              <a:rPr lang="en-GB" sz="2400" b="1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usually</a:t>
            </a:r>
            <a:r>
              <a:rPr lang="en-GB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use in the present continuous. These verbs are </a:t>
            </a:r>
            <a:r>
              <a:rPr lang="en-GB" sz="2400" b="1" i="1" dirty="0" smtClean="0">
                <a:solidFill>
                  <a:schemeClr val="bg1"/>
                </a:solidFill>
                <a:latin typeface="Calibri" panose="020F0502020204030204" pitchFamily="34" charset="0"/>
              </a:rPr>
              <a:t>usually</a:t>
            </a:r>
            <a:r>
              <a:rPr lang="en-GB" sz="2400" dirty="0" smtClean="0">
                <a:solidFill>
                  <a:schemeClr val="bg1"/>
                </a:solidFill>
                <a:latin typeface="Calibri" panose="020F0502020204030204" pitchFamily="34" charset="0"/>
              </a:rPr>
              <a:t> connected to the ideas of: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en-GB" sz="2400" dirty="0" smtClean="0">
              <a:solidFill>
                <a:schemeClr val="bg1"/>
              </a:solidFill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635896" y="2412860"/>
            <a:ext cx="3672408" cy="3711785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08000" anchor="ctr" anchorCtr="0">
            <a:spAutoFit/>
          </a:bodyPr>
          <a:lstStyle/>
          <a:p>
            <a:pPr marL="271463" lvl="0" indent="-27146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</a:rPr>
              <a:t>emotion:</a:t>
            </a:r>
            <a:r>
              <a:rPr kumimoji="0" lang="en-GB" sz="2400" b="0" i="0" u="none" strike="noStrike" kern="0" cap="none" spc="0" normalizeH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</a:rPr>
              <a:t> </a:t>
            </a:r>
            <a:r>
              <a:rPr lang="en-GB" sz="24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like</a:t>
            </a:r>
            <a:r>
              <a:rPr lang="en-GB" sz="24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, want, wish</a:t>
            </a:r>
          </a:p>
          <a:p>
            <a:pPr marL="271463" lvl="0" indent="-27146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</a:rPr>
              <a:t>mind: </a:t>
            </a:r>
            <a:r>
              <a:rPr lang="en-GB" sz="24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agree</a:t>
            </a:r>
            <a:r>
              <a:rPr lang="en-GB" sz="24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, believe, mean, know</a:t>
            </a:r>
          </a:p>
          <a:p>
            <a:pPr marL="271463" lvl="0" indent="-27146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</a:rPr>
              <a:t>appearance: </a:t>
            </a:r>
            <a:r>
              <a:rPr lang="en-GB" sz="24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look, like, resemble, seem</a:t>
            </a:r>
          </a:p>
          <a:p>
            <a:pPr marL="271463" lvl="0" indent="-27146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</a:rPr>
              <a:t>possession: </a:t>
            </a:r>
            <a:r>
              <a:rPr lang="en-GB" sz="24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belong, consist, contain, </a:t>
            </a:r>
            <a:r>
              <a:rPr lang="en-GB" sz="24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have, need</a:t>
            </a:r>
            <a:r>
              <a:rPr lang="en-GB" sz="24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, own</a:t>
            </a:r>
          </a:p>
          <a:p>
            <a:pPr marL="271463" lvl="0" indent="-27146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Arial" panose="020B0604020202020204" pitchFamily="34" charset="0"/>
              <a:buChar char="•"/>
            </a:pPr>
            <a:r>
              <a:rPr kumimoji="0" lang="en-GB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</a:rPr>
              <a:t>perception: </a:t>
            </a:r>
            <a:r>
              <a:rPr lang="en-GB" sz="24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see, </a:t>
            </a:r>
            <a:r>
              <a:rPr lang="en-GB" sz="2400" kern="0" dirty="0" smtClean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hear</a:t>
            </a:r>
            <a:r>
              <a:rPr lang="en-GB" sz="2400" kern="0" dirty="0">
                <a:solidFill>
                  <a:srgbClr val="000000"/>
                </a:solidFill>
                <a:latin typeface="Calibri" panose="020F0502020204030204" pitchFamily="34" charset="0"/>
                <a:cs typeface="Arial"/>
              </a:rPr>
              <a:t>, smell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96" y="2630824"/>
            <a:ext cx="3275856" cy="3275856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/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and Round Single Corner Rectangle 1"/>
          <p:cNvSpPr/>
          <p:nvPr/>
        </p:nvSpPr>
        <p:spPr>
          <a:xfrm>
            <a:off x="213683" y="1268760"/>
            <a:ext cx="7133048" cy="5112568"/>
          </a:xfrm>
          <a:prstGeom prst="snipRoundRect">
            <a:avLst>
              <a:gd name="adj1" fmla="val 7080"/>
              <a:gd name="adj2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188640"/>
            <a:ext cx="6336704" cy="981075"/>
          </a:xfrm>
          <a:prstGeom prst="rect">
            <a:avLst/>
          </a:prstGeom>
        </p:spPr>
        <p:txBody>
          <a:bodyPr/>
          <a:lstStyle/>
          <a:p>
            <a:pPr algn="l" eaLnBrk="1" hangingPunct="1"/>
            <a:r>
              <a:rPr lang="en-GB" sz="2800" b="1" dirty="0" smtClean="0">
                <a:solidFill>
                  <a:srgbClr val="FFCC66"/>
                </a:solidFill>
                <a:latin typeface="Calibri" panose="020F0502020204030204" pitchFamily="34" charset="0"/>
              </a:rPr>
              <a:t>Look at the sentences below. </a:t>
            </a:r>
            <a:r>
              <a:rPr lang="en-GB" sz="2800" b="1" dirty="0">
                <a:solidFill>
                  <a:srgbClr val="FFCC66"/>
                </a:solidFill>
                <a:latin typeface="Calibri" panose="020F0502020204030204" pitchFamily="34" charset="0"/>
              </a:rPr>
              <a:t/>
            </a:r>
            <a:br>
              <a:rPr lang="en-GB" sz="2800" b="1" dirty="0">
                <a:solidFill>
                  <a:srgbClr val="FFCC66"/>
                </a:solidFill>
                <a:latin typeface="Calibri" panose="020F0502020204030204" pitchFamily="34" charset="0"/>
              </a:rPr>
            </a:br>
            <a:r>
              <a:rPr lang="en-GB" sz="2800" b="1" dirty="0" smtClean="0">
                <a:solidFill>
                  <a:srgbClr val="FFCC66"/>
                </a:solidFill>
                <a:latin typeface="Calibri" panose="020F0502020204030204" pitchFamily="34" charset="0"/>
              </a:rPr>
              <a:t>In each pair one or both might be right.</a:t>
            </a:r>
            <a:endParaRPr lang="pt-PT" sz="2800" dirty="0" smtClean="0">
              <a:solidFill>
                <a:srgbClr val="FFCC66"/>
              </a:solidFill>
              <a:latin typeface="Calibri" panose="020F0502020204030204" pitchFamily="34" charset="0"/>
            </a:endParaRP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5616" y="1772816"/>
            <a:ext cx="6166968" cy="4452207"/>
          </a:xfrm>
          <a:prstGeom prst="rect">
            <a:avLst/>
          </a:prstGeom>
        </p:spPr>
        <p:txBody>
          <a:bodyPr/>
          <a:lstStyle/>
          <a:p>
            <a:pPr marL="609600" indent="-609600" eaLnBrk="1" hangingPunct="1">
              <a:lnSpc>
                <a:spcPts val="2600"/>
              </a:lnSpc>
              <a:buFont typeface="Wingdings" pitchFamily="2" charset="2"/>
              <a:buNone/>
              <a:defRPr/>
            </a:pPr>
            <a:r>
              <a:rPr lang="en-GB" sz="2400" b="1" dirty="0" smtClean="0">
                <a:latin typeface="Calibri" panose="020F0502020204030204" pitchFamily="34" charset="0"/>
              </a:rPr>
              <a:t>1a. </a:t>
            </a:r>
            <a:r>
              <a:rPr lang="en-GB" sz="2400" dirty="0" smtClean="0">
                <a:latin typeface="Calibri" panose="020F0502020204030204" pitchFamily="34" charset="0"/>
              </a:rPr>
              <a:t>I watch football at the moment.</a:t>
            </a:r>
          </a:p>
          <a:p>
            <a:pPr marL="609600" indent="-609600" eaLnBrk="1" hangingPunct="1">
              <a:lnSpc>
                <a:spcPts val="1000"/>
              </a:lnSpc>
              <a:buFont typeface="Wingdings" pitchFamily="2" charset="2"/>
              <a:buNone/>
              <a:defRPr/>
            </a:pPr>
            <a:endParaRPr lang="en-GB" sz="2400" dirty="0" smtClean="0"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2600"/>
              </a:lnSpc>
              <a:buFont typeface="Wingdings" pitchFamily="2" charset="2"/>
              <a:buNone/>
              <a:defRPr/>
            </a:pPr>
            <a:r>
              <a:rPr lang="en-GB" sz="2400" b="1" dirty="0" smtClean="0">
                <a:latin typeface="Calibri" panose="020F0502020204030204" pitchFamily="34" charset="0"/>
              </a:rPr>
              <a:t>1b. </a:t>
            </a:r>
            <a:r>
              <a:rPr lang="en-GB" sz="2400" dirty="0" smtClean="0">
                <a:latin typeface="Calibri" panose="020F0502020204030204" pitchFamily="34" charset="0"/>
              </a:rPr>
              <a:t>I’m watching football at the moment.</a:t>
            </a:r>
          </a:p>
          <a:p>
            <a:pPr marL="609600" indent="-609600" eaLnBrk="1" hangingPunct="1">
              <a:lnSpc>
                <a:spcPts val="1500"/>
              </a:lnSpc>
              <a:buFont typeface="Wingdings" pitchFamily="2" charset="2"/>
              <a:buNone/>
              <a:defRPr/>
            </a:pPr>
            <a:endParaRPr lang="en-GB" sz="2400" dirty="0" smtClean="0">
              <a:solidFill>
                <a:schemeClr val="accent4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1500"/>
              </a:lnSpc>
              <a:buFont typeface="Wingdings" pitchFamily="2" charset="2"/>
              <a:buNone/>
              <a:defRPr/>
            </a:pPr>
            <a:endParaRPr lang="en-GB" sz="2400" dirty="0" smtClean="0">
              <a:solidFill>
                <a:schemeClr val="accent4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2600"/>
              </a:lnSpc>
              <a:buFont typeface="Wingdings" pitchFamily="2" charset="2"/>
              <a:buNone/>
              <a:defRPr/>
            </a:pPr>
            <a:r>
              <a:rPr lang="en-GB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2a. </a:t>
            </a:r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My brother lives in Paris.</a:t>
            </a:r>
          </a:p>
          <a:p>
            <a:pPr marL="609600" indent="-609600" eaLnBrk="1" hangingPunct="1">
              <a:lnSpc>
                <a:spcPts val="1000"/>
              </a:lnSpc>
              <a:buFont typeface="Wingdings" pitchFamily="2" charset="2"/>
              <a:buNone/>
              <a:defRPr/>
            </a:pPr>
            <a:endParaRPr lang="en-GB" sz="2400" dirty="0" smtClean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2600"/>
              </a:lnSpc>
              <a:buFont typeface="Wingdings" pitchFamily="2" charset="2"/>
              <a:buNone/>
              <a:defRPr/>
            </a:pPr>
            <a:r>
              <a:rPr lang="en-GB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2b. </a:t>
            </a:r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My brother is living in Paris.</a:t>
            </a:r>
          </a:p>
          <a:p>
            <a:pPr marL="609600" indent="-609600" eaLnBrk="1" hangingPunct="1">
              <a:lnSpc>
                <a:spcPts val="1500"/>
              </a:lnSpc>
              <a:buFont typeface="Wingdings" pitchFamily="2" charset="2"/>
              <a:buNone/>
              <a:defRPr/>
            </a:pPr>
            <a:endParaRPr lang="en-GB" sz="24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1500"/>
              </a:lnSpc>
              <a:buFont typeface="Wingdings" pitchFamily="2" charset="2"/>
              <a:buNone/>
              <a:defRPr/>
            </a:pPr>
            <a:endParaRPr lang="en-GB" sz="24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2600"/>
              </a:lnSpc>
              <a:buFont typeface="Wingdings" pitchFamily="2" charset="2"/>
              <a:buNone/>
              <a:defRPr/>
            </a:pPr>
            <a:r>
              <a:rPr lang="en-GB" sz="2400" b="1" dirty="0" smtClean="0">
                <a:solidFill>
                  <a:srgbClr val="0067B4"/>
                </a:solidFill>
                <a:latin typeface="Calibri" panose="020F0502020204030204" pitchFamily="34" charset="0"/>
              </a:rPr>
              <a:t>3a. </a:t>
            </a:r>
            <a:r>
              <a:rPr lang="en-GB" sz="2400" dirty="0" smtClean="0">
                <a:solidFill>
                  <a:srgbClr val="0067B4"/>
                </a:solidFill>
                <a:latin typeface="Calibri" panose="020F0502020204030204" pitchFamily="34" charset="0"/>
              </a:rPr>
              <a:t>She’s the boss of the whole company.</a:t>
            </a:r>
          </a:p>
          <a:p>
            <a:pPr marL="609600" indent="-609600" eaLnBrk="1" hangingPunct="1">
              <a:lnSpc>
                <a:spcPts val="1000"/>
              </a:lnSpc>
              <a:buFont typeface="Wingdings" pitchFamily="2" charset="2"/>
              <a:buNone/>
              <a:defRPr/>
            </a:pPr>
            <a:endParaRPr lang="en-GB" sz="2400" dirty="0" smtClean="0">
              <a:solidFill>
                <a:srgbClr val="0067B4"/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2600"/>
              </a:lnSpc>
              <a:buFont typeface="Wingdings" pitchFamily="2" charset="2"/>
              <a:buNone/>
              <a:defRPr/>
            </a:pPr>
            <a:r>
              <a:rPr lang="en-GB" sz="2400" b="1" dirty="0" smtClean="0">
                <a:solidFill>
                  <a:srgbClr val="0067B4"/>
                </a:solidFill>
                <a:latin typeface="Calibri" panose="020F0502020204030204" pitchFamily="34" charset="0"/>
              </a:rPr>
              <a:t>3b. </a:t>
            </a:r>
            <a:r>
              <a:rPr lang="en-GB" sz="2400" dirty="0" smtClean="0">
                <a:solidFill>
                  <a:srgbClr val="0067B4"/>
                </a:solidFill>
                <a:latin typeface="Calibri" panose="020F0502020204030204" pitchFamily="34" charset="0"/>
              </a:rPr>
              <a:t>She’s being the boss of the whole company.</a:t>
            </a:r>
          </a:p>
          <a:p>
            <a:pPr marL="0" indent="0" eaLnBrk="1" hangingPunct="1">
              <a:lnSpc>
                <a:spcPts val="2600"/>
              </a:lnSpc>
              <a:buNone/>
              <a:defRPr/>
            </a:pPr>
            <a:endParaRPr lang="pt-PT" sz="2400" dirty="0" smtClean="0"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825169"/>
            <a:ext cx="732893" cy="4196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kumimoji="0" lang="en-GB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  <a:sym typeface="Wingdings"/>
              </a:rPr>
              <a:t></a:t>
            </a:r>
          </a:p>
          <a:p>
            <a:pPr>
              <a:lnSpc>
                <a:spcPts val="4000"/>
              </a:lnSpc>
            </a:pPr>
            <a:r>
              <a:rPr kumimoji="0" lang="en-GB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  <a:sym typeface="Wingdings"/>
              </a:rPr>
              <a:t></a:t>
            </a:r>
          </a:p>
          <a:p>
            <a:pPr>
              <a:lnSpc>
                <a:spcPts val="4000"/>
              </a:lnSpc>
            </a:pPr>
            <a:endParaRPr kumimoji="0" lang="en-GB" sz="4800" b="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/>
              <a:sym typeface="Wingdings"/>
            </a:endParaRPr>
          </a:p>
          <a:p>
            <a:pPr>
              <a:lnSpc>
                <a:spcPts val="4000"/>
              </a:lnSpc>
            </a:pPr>
            <a:r>
              <a:rPr lang="en-GB" sz="4800" dirty="0" smtClean="0">
                <a:solidFill>
                  <a:srgbClr val="00B050"/>
                </a:solidFill>
                <a:latin typeface="Calibri" panose="020F0502020204030204" pitchFamily="34" charset="0"/>
                <a:sym typeface="Wingdings"/>
              </a:rPr>
              <a:t></a:t>
            </a:r>
          </a:p>
          <a:p>
            <a:pPr>
              <a:lnSpc>
                <a:spcPts val="4000"/>
              </a:lnSpc>
            </a:pPr>
            <a:r>
              <a:rPr lang="en-GB" sz="4800" dirty="0" smtClean="0">
                <a:solidFill>
                  <a:srgbClr val="00B050"/>
                </a:solidFill>
                <a:latin typeface="Calibri" panose="020F0502020204030204" pitchFamily="34" charset="0"/>
                <a:sym typeface="Wingdings"/>
              </a:rPr>
              <a:t></a:t>
            </a:r>
          </a:p>
          <a:p>
            <a:pPr>
              <a:lnSpc>
                <a:spcPts val="4000"/>
              </a:lnSpc>
            </a:pPr>
            <a:endParaRPr lang="en-GB" sz="4800" dirty="0" smtClean="0">
              <a:solidFill>
                <a:srgbClr val="00B050"/>
              </a:solidFill>
              <a:latin typeface="Calibri" panose="020F0502020204030204" pitchFamily="34" charset="0"/>
              <a:sym typeface="Wingdings"/>
            </a:endParaRPr>
          </a:p>
          <a:p>
            <a:pPr lvl="0">
              <a:lnSpc>
                <a:spcPts val="4000"/>
              </a:lnSpc>
            </a:pPr>
            <a:r>
              <a:rPr lang="en-GB" sz="4800" dirty="0">
                <a:solidFill>
                  <a:srgbClr val="00B050"/>
                </a:solidFill>
                <a:latin typeface="Calibri" panose="020F0502020204030204" pitchFamily="34" charset="0"/>
                <a:sym typeface="Wingdings"/>
              </a:rPr>
              <a:t></a:t>
            </a:r>
          </a:p>
          <a:p>
            <a:pPr lvl="0">
              <a:lnSpc>
                <a:spcPts val="4000"/>
              </a:lnSpc>
            </a:pPr>
            <a:r>
              <a:rPr kumimoji="0" lang="en-GB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  <a:sym typeface="Wingdings"/>
              </a:rPr>
              <a:t>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3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38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38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38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146" grpId="0"/>
      <p:bldP spid="138243" grpId="0" uiExpand="1" build="p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nip and Round Single Corner Rectangle 1"/>
          <p:cNvSpPr/>
          <p:nvPr/>
        </p:nvSpPr>
        <p:spPr>
          <a:xfrm>
            <a:off x="213683" y="1268760"/>
            <a:ext cx="7133048" cy="5112568"/>
          </a:xfrm>
          <a:prstGeom prst="snipRoundRect">
            <a:avLst>
              <a:gd name="adj1" fmla="val 7080"/>
              <a:gd name="adj2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614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7544" y="188640"/>
            <a:ext cx="6336704" cy="981075"/>
          </a:xfrm>
          <a:prstGeom prst="rect">
            <a:avLst/>
          </a:prstGeom>
        </p:spPr>
        <p:txBody>
          <a:bodyPr/>
          <a:lstStyle/>
          <a:p>
            <a:pPr algn="l" eaLnBrk="1" hangingPunct="1"/>
            <a:r>
              <a:rPr lang="en-GB" sz="2800" b="1" dirty="0" smtClean="0">
                <a:solidFill>
                  <a:srgbClr val="FFCC66"/>
                </a:solidFill>
                <a:latin typeface="Calibri" panose="020F0502020204030204" pitchFamily="34" charset="0"/>
              </a:rPr>
              <a:t>Look at the sentences below. </a:t>
            </a:r>
            <a:r>
              <a:rPr lang="en-GB" sz="2800" b="1" dirty="0">
                <a:solidFill>
                  <a:srgbClr val="FFCC66"/>
                </a:solidFill>
                <a:latin typeface="Calibri" panose="020F0502020204030204" pitchFamily="34" charset="0"/>
              </a:rPr>
              <a:t/>
            </a:r>
            <a:br>
              <a:rPr lang="en-GB" sz="2800" b="1" dirty="0">
                <a:solidFill>
                  <a:srgbClr val="FFCC66"/>
                </a:solidFill>
                <a:latin typeface="Calibri" panose="020F0502020204030204" pitchFamily="34" charset="0"/>
              </a:rPr>
            </a:br>
            <a:r>
              <a:rPr lang="en-GB" sz="2800" b="1" dirty="0" smtClean="0">
                <a:solidFill>
                  <a:srgbClr val="FFCC66"/>
                </a:solidFill>
                <a:latin typeface="Calibri" panose="020F0502020204030204" pitchFamily="34" charset="0"/>
              </a:rPr>
              <a:t>In each pair one or both might be right.</a:t>
            </a:r>
            <a:endParaRPr lang="pt-PT" sz="2800" dirty="0" smtClean="0">
              <a:solidFill>
                <a:srgbClr val="FFCC66"/>
              </a:solidFill>
              <a:latin typeface="Calibri" panose="020F0502020204030204" pitchFamily="34" charset="0"/>
            </a:endParaRPr>
          </a:p>
        </p:txBody>
      </p:sp>
      <p:sp>
        <p:nvSpPr>
          <p:cNvPr id="138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115616" y="1772816"/>
            <a:ext cx="6166968" cy="4452207"/>
          </a:xfrm>
          <a:prstGeom prst="rect">
            <a:avLst/>
          </a:prstGeom>
        </p:spPr>
        <p:txBody>
          <a:bodyPr/>
          <a:lstStyle/>
          <a:p>
            <a:pPr marL="609600" indent="-609600" eaLnBrk="1" hangingPunct="1">
              <a:lnSpc>
                <a:spcPts val="2600"/>
              </a:lnSpc>
              <a:buFont typeface="Wingdings" pitchFamily="2" charset="2"/>
              <a:buNone/>
              <a:defRPr/>
            </a:pPr>
            <a:r>
              <a:rPr lang="en-GB" sz="2400" b="1" dirty="0" smtClean="0">
                <a:latin typeface="Calibri" panose="020F0502020204030204" pitchFamily="34" charset="0"/>
              </a:rPr>
              <a:t>4a. </a:t>
            </a:r>
            <a:r>
              <a:rPr lang="en-GB" sz="2400" dirty="0">
                <a:latin typeface="Calibri" panose="020F0502020204030204" pitchFamily="34" charset="0"/>
              </a:rPr>
              <a:t>John is really silly.</a:t>
            </a:r>
          </a:p>
          <a:p>
            <a:pPr marL="609600" indent="-609600" eaLnBrk="1" hangingPunct="1">
              <a:lnSpc>
                <a:spcPts val="1000"/>
              </a:lnSpc>
              <a:buFont typeface="Wingdings" pitchFamily="2" charset="2"/>
              <a:buNone/>
              <a:defRPr/>
            </a:pPr>
            <a:endParaRPr lang="en-GB" sz="2400" dirty="0" smtClean="0"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2600"/>
              </a:lnSpc>
              <a:buFont typeface="Wingdings" pitchFamily="2" charset="2"/>
              <a:buNone/>
              <a:defRPr/>
            </a:pPr>
            <a:r>
              <a:rPr lang="en-GB" sz="2400" b="1" dirty="0" smtClean="0">
                <a:latin typeface="Calibri" panose="020F0502020204030204" pitchFamily="34" charset="0"/>
              </a:rPr>
              <a:t>4b. </a:t>
            </a:r>
            <a:r>
              <a:rPr lang="en-US" sz="2400" dirty="0">
                <a:latin typeface="Calibri" panose="020F0502020204030204" pitchFamily="34" charset="0"/>
              </a:rPr>
              <a:t>John is being really silly.</a:t>
            </a:r>
            <a:endParaRPr lang="en-GB" sz="2400" dirty="0" smtClean="0">
              <a:solidFill>
                <a:schemeClr val="accent4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1500"/>
              </a:lnSpc>
              <a:buFont typeface="Wingdings" pitchFamily="2" charset="2"/>
              <a:buNone/>
              <a:defRPr/>
            </a:pPr>
            <a:endParaRPr lang="en-GB" sz="2400" dirty="0" smtClean="0">
              <a:solidFill>
                <a:schemeClr val="accent4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1500"/>
              </a:lnSpc>
              <a:buFont typeface="Wingdings" pitchFamily="2" charset="2"/>
              <a:buNone/>
              <a:defRPr/>
            </a:pPr>
            <a:endParaRPr lang="en-GB" sz="2400" dirty="0" smtClean="0">
              <a:solidFill>
                <a:schemeClr val="accent4">
                  <a:lumMod val="85000"/>
                  <a:lumOff val="15000"/>
                </a:schemeClr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2600"/>
              </a:lnSpc>
              <a:buFont typeface="Wingdings" pitchFamily="2" charset="2"/>
              <a:buNone/>
              <a:defRPr/>
            </a:pPr>
            <a:r>
              <a:rPr lang="en-GB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5a.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The Earth goes round the sun.</a:t>
            </a:r>
          </a:p>
          <a:p>
            <a:pPr marL="609600" indent="-609600" eaLnBrk="1" hangingPunct="1">
              <a:lnSpc>
                <a:spcPts val="1000"/>
              </a:lnSpc>
              <a:buFont typeface="Wingdings" pitchFamily="2" charset="2"/>
              <a:buNone/>
              <a:defRPr/>
            </a:pPr>
            <a:endParaRPr lang="en-GB" sz="2400" dirty="0" smtClean="0">
              <a:solidFill>
                <a:schemeClr val="accent5">
                  <a:lumMod val="75000"/>
                </a:schemeClr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2600"/>
              </a:lnSpc>
              <a:buFont typeface="Wingdings" pitchFamily="2" charset="2"/>
              <a:buNone/>
              <a:defRPr/>
            </a:pPr>
            <a:r>
              <a:rPr lang="en-GB" sz="2400" b="1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5b.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The Earth is going round the sun.</a:t>
            </a:r>
          </a:p>
          <a:p>
            <a:pPr marL="609600" indent="-609600" eaLnBrk="1" hangingPunct="1">
              <a:lnSpc>
                <a:spcPts val="1500"/>
              </a:lnSpc>
              <a:buFont typeface="Wingdings" pitchFamily="2" charset="2"/>
              <a:buNone/>
              <a:defRPr/>
            </a:pPr>
            <a:endParaRPr lang="en-GB" sz="24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1500"/>
              </a:lnSpc>
              <a:buFont typeface="Wingdings" pitchFamily="2" charset="2"/>
              <a:buNone/>
              <a:defRPr/>
            </a:pPr>
            <a:endParaRPr lang="en-GB" sz="2400" dirty="0" smtClean="0">
              <a:solidFill>
                <a:srgbClr val="0070C0"/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2600"/>
              </a:lnSpc>
              <a:buFont typeface="Wingdings" pitchFamily="2" charset="2"/>
              <a:buNone/>
              <a:defRPr/>
            </a:pPr>
            <a:r>
              <a:rPr lang="en-GB" sz="2400" b="1" dirty="0" smtClean="0">
                <a:solidFill>
                  <a:srgbClr val="0067B4"/>
                </a:solidFill>
                <a:latin typeface="Calibri" panose="020F0502020204030204" pitchFamily="34" charset="0"/>
              </a:rPr>
              <a:t>6a. </a:t>
            </a:r>
            <a:r>
              <a:rPr lang="en-US" sz="2400" dirty="0">
                <a:solidFill>
                  <a:srgbClr val="0067B4"/>
                </a:solidFill>
                <a:latin typeface="Calibri" panose="020F0502020204030204" pitchFamily="34" charset="0"/>
              </a:rPr>
              <a:t>This week I study for my exams.</a:t>
            </a:r>
          </a:p>
          <a:p>
            <a:pPr marL="609600" indent="-609600" eaLnBrk="1" hangingPunct="1">
              <a:lnSpc>
                <a:spcPts val="1000"/>
              </a:lnSpc>
              <a:buFont typeface="Wingdings" pitchFamily="2" charset="2"/>
              <a:buNone/>
              <a:defRPr/>
            </a:pPr>
            <a:endParaRPr lang="en-GB" sz="2400" dirty="0" smtClean="0">
              <a:solidFill>
                <a:srgbClr val="0067B4"/>
              </a:solidFill>
              <a:latin typeface="Calibri" panose="020F0502020204030204" pitchFamily="34" charset="0"/>
            </a:endParaRPr>
          </a:p>
          <a:p>
            <a:pPr marL="609600" indent="-609600" eaLnBrk="1" hangingPunct="1">
              <a:lnSpc>
                <a:spcPts val="2600"/>
              </a:lnSpc>
              <a:buFont typeface="Wingdings" pitchFamily="2" charset="2"/>
              <a:buNone/>
              <a:defRPr/>
            </a:pPr>
            <a:r>
              <a:rPr lang="en-GB" sz="2400" b="1" dirty="0" smtClean="0">
                <a:solidFill>
                  <a:srgbClr val="0067B4"/>
                </a:solidFill>
                <a:latin typeface="Calibri" panose="020F0502020204030204" pitchFamily="34" charset="0"/>
              </a:rPr>
              <a:t>6b. </a:t>
            </a:r>
            <a:r>
              <a:rPr lang="en-US" sz="2400" dirty="0">
                <a:solidFill>
                  <a:srgbClr val="0067B4"/>
                </a:solidFill>
                <a:latin typeface="Calibri" panose="020F0502020204030204" pitchFamily="34" charset="0"/>
              </a:rPr>
              <a:t>This week I’m studying for my exams</a:t>
            </a:r>
            <a:r>
              <a:rPr lang="en-US" sz="2400" dirty="0" smtClean="0">
                <a:solidFill>
                  <a:srgbClr val="0067B4"/>
                </a:solidFill>
                <a:latin typeface="Calibri" panose="020F0502020204030204" pitchFamily="34" charset="0"/>
              </a:rPr>
              <a:t>.</a:t>
            </a:r>
            <a:endParaRPr lang="en-US" sz="2400" dirty="0">
              <a:solidFill>
                <a:srgbClr val="0067B4"/>
              </a:solidFill>
              <a:latin typeface="Calibri" panose="020F050202020403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1825169"/>
            <a:ext cx="732893" cy="41960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ts val="4000"/>
              </a:lnSpc>
            </a:pPr>
            <a:r>
              <a:rPr lang="en-GB" sz="4800" kern="0" dirty="0">
                <a:solidFill>
                  <a:srgbClr val="00B050"/>
                </a:solidFill>
                <a:latin typeface="Calibri" panose="020F0502020204030204" pitchFamily="34" charset="0"/>
                <a:cs typeface="Arial"/>
                <a:sym typeface="Wingdings"/>
              </a:rPr>
              <a:t></a:t>
            </a:r>
          </a:p>
          <a:p>
            <a:pPr>
              <a:lnSpc>
                <a:spcPts val="4000"/>
              </a:lnSpc>
            </a:pPr>
            <a:r>
              <a:rPr kumimoji="0" lang="en-GB" sz="4800" b="0" i="0" u="none" strike="noStrike" kern="0" cap="none" spc="0" normalizeH="0" baseline="0" noProof="0" dirty="0" smtClean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  <a:sym typeface="Wingdings"/>
              </a:rPr>
              <a:t></a:t>
            </a:r>
          </a:p>
          <a:p>
            <a:pPr>
              <a:lnSpc>
                <a:spcPts val="4000"/>
              </a:lnSpc>
            </a:pPr>
            <a:endParaRPr kumimoji="0" lang="en-GB" sz="4800" b="0" i="0" u="none" strike="noStrike" kern="0" cap="none" spc="0" normalizeH="0" baseline="0" noProof="0" dirty="0" smtClean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Arial"/>
              <a:sym typeface="Wingdings"/>
            </a:endParaRPr>
          </a:p>
          <a:p>
            <a:pPr>
              <a:lnSpc>
                <a:spcPts val="4000"/>
              </a:lnSpc>
            </a:pPr>
            <a:r>
              <a:rPr lang="en-GB" sz="4800" dirty="0" smtClean="0">
                <a:solidFill>
                  <a:srgbClr val="00B050"/>
                </a:solidFill>
                <a:latin typeface="Calibri" panose="020F0502020204030204" pitchFamily="34" charset="0"/>
                <a:sym typeface="Wingdings"/>
              </a:rPr>
              <a:t></a:t>
            </a:r>
          </a:p>
          <a:p>
            <a:pPr lvl="0">
              <a:lnSpc>
                <a:spcPts val="4000"/>
              </a:lnSpc>
            </a:pPr>
            <a:r>
              <a:rPr lang="en-GB" sz="4800" kern="0" dirty="0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Wingdings"/>
              </a:rPr>
              <a:t></a:t>
            </a:r>
          </a:p>
          <a:p>
            <a:pPr>
              <a:lnSpc>
                <a:spcPts val="4000"/>
              </a:lnSpc>
            </a:pPr>
            <a:endParaRPr lang="en-GB" sz="4800" dirty="0" smtClean="0">
              <a:solidFill>
                <a:srgbClr val="00B050"/>
              </a:solidFill>
              <a:latin typeface="Calibri" panose="020F0502020204030204" pitchFamily="34" charset="0"/>
              <a:sym typeface="Wingdings"/>
            </a:endParaRPr>
          </a:p>
          <a:p>
            <a:pPr lvl="0">
              <a:lnSpc>
                <a:spcPts val="4000"/>
              </a:lnSpc>
            </a:pPr>
            <a:r>
              <a:rPr lang="en-GB" sz="4800" kern="0" dirty="0">
                <a:solidFill>
                  <a:srgbClr val="C00000"/>
                </a:solidFill>
                <a:latin typeface="Calibri" panose="020F0502020204030204" pitchFamily="34" charset="0"/>
                <a:cs typeface="Arial"/>
                <a:sym typeface="Wingdings"/>
              </a:rPr>
              <a:t></a:t>
            </a:r>
          </a:p>
          <a:p>
            <a:pPr>
              <a:lnSpc>
                <a:spcPts val="4000"/>
              </a:lnSpc>
            </a:pPr>
            <a:r>
              <a:rPr lang="en-GB" sz="4800" dirty="0">
                <a:solidFill>
                  <a:srgbClr val="00B050"/>
                </a:solidFill>
                <a:latin typeface="Calibri" panose="020F0502020204030204" pitchFamily="34" charset="0"/>
                <a:sym typeface="Wingdings"/>
              </a:rPr>
              <a:t></a:t>
            </a:r>
          </a:p>
        </p:txBody>
      </p:sp>
    </p:spTree>
    <p:extLst>
      <p:ext uri="{BB962C8B-B14F-4D97-AF65-F5344CB8AC3E}">
        <p14:creationId xmlns:p14="http://schemas.microsoft.com/office/powerpoint/2010/main" val="14963738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8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8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82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3824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3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382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38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38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3824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38243" grpId="0" uiExpand="1" build="p"/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13184" y="332656"/>
            <a:ext cx="7499176" cy="1656184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en-GB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Look at the following sentences. </a:t>
            </a:r>
            <a: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/>
            </a:r>
            <a:br>
              <a:rPr lang="en-GB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en-GB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For each one choose between the </a:t>
            </a:r>
            <a:br>
              <a:rPr lang="en-GB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</a:br>
            <a:r>
              <a:rPr lang="en-GB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present simple </a:t>
            </a:r>
            <a:r>
              <a:rPr lang="en-GB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 the </a:t>
            </a:r>
            <a:r>
              <a:rPr lang="en-GB" b="1" dirty="0" smtClean="0">
                <a:solidFill>
                  <a:schemeClr val="accent5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present continuous</a:t>
            </a:r>
            <a:r>
              <a:rPr lang="en-GB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.</a:t>
            </a:r>
            <a:r>
              <a:rPr lang="en-GB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420888"/>
            <a:ext cx="3944541" cy="273638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2" name="Rectangle 1"/>
          <p:cNvSpPr/>
          <p:nvPr/>
        </p:nvSpPr>
        <p:spPr>
          <a:xfrm>
            <a:off x="4427984" y="2967319"/>
            <a:ext cx="3528392" cy="1643527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lvl="0">
              <a:lnSpc>
                <a:spcPct val="90000"/>
              </a:lnSpc>
              <a:spcBef>
                <a:spcPct val="20000"/>
              </a:spcBef>
            </a:pPr>
            <a:r>
              <a:rPr kumimoji="0" lang="en-GB" sz="28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Arial"/>
              </a:rPr>
              <a:t>Be careful, some verbs can change their meaning depending on the situation. 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5" presetClass="entr" presetSubtype="0" fill="hold" grpId="1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 build="p"/>
      <p:bldP spid="2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79512" y="188640"/>
            <a:ext cx="6768752" cy="5904656"/>
          </a:xfrm>
          <a:prstGeom prst="roundRect">
            <a:avLst>
              <a:gd name="adj" fmla="val 4448"/>
            </a:avLst>
          </a:prstGeom>
          <a:solidFill>
            <a:schemeClr val="lt1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819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2840" y="333375"/>
            <a:ext cx="6861448" cy="5687194"/>
          </a:xfrm>
          <a:prstGeom prst="rect">
            <a:avLst/>
          </a:prstGeom>
        </p:spPr>
        <p:txBody>
          <a:bodyPr/>
          <a:lstStyle/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sz="2400" dirty="0" smtClean="0">
                <a:solidFill>
                  <a:srgbClr val="0B68AD"/>
                </a:solidFill>
                <a:latin typeface="Calibri" panose="020F0502020204030204" pitchFamily="34" charset="0"/>
              </a:rPr>
              <a:t>I’m not believing a word you say.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sz="2400" dirty="0" smtClean="0">
                <a:solidFill>
                  <a:srgbClr val="0B68AD"/>
                </a:solidFill>
                <a:latin typeface="Calibri" panose="020F0502020204030204" pitchFamily="34" charset="0"/>
              </a:rPr>
              <a:t>I don’t believe a word you say.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GB" sz="900" dirty="0" smtClean="0">
              <a:latin typeface="Calibri" panose="020F0502020204030204" pitchFamily="34" charset="0"/>
            </a:endParaRP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‘What are you thinking about?’ ‘My family.’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sz="2400" dirty="0" smtClean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‘What do you think about?’ ‘My family.’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GB" sz="900" dirty="0" smtClean="0">
              <a:latin typeface="Calibri" panose="020F0502020204030204" pitchFamily="34" charset="0"/>
            </a:endParaRP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sz="24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What do you think of Wayne’s new bike?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sz="2400" dirty="0" smtClean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What are you thinking of Wayne’s new bike?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GB" sz="900" dirty="0" smtClean="0">
              <a:latin typeface="Calibri" panose="020F0502020204030204" pitchFamily="34" charset="0"/>
            </a:endParaRP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I’m seeing him. He’s coming through the gate.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sz="24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I see him. He’s coming through the gate.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GB" sz="900" dirty="0" smtClean="0">
              <a:latin typeface="Calibri" panose="020F0502020204030204" pitchFamily="34" charset="0"/>
            </a:endParaRP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sz="2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The doctor’s seeing Mr Jones at the moment.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sz="2400" dirty="0" smtClean="0">
                <a:solidFill>
                  <a:srgbClr val="7030A0"/>
                </a:solidFill>
                <a:latin typeface="Calibri" panose="020F0502020204030204" pitchFamily="34" charset="0"/>
              </a:rPr>
              <a:t>The doctor sees Mr Jones at the moment.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GB" sz="900" dirty="0" smtClean="0">
              <a:latin typeface="Calibri" panose="020F0502020204030204" pitchFamily="34" charset="0"/>
            </a:endParaRP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sz="2400" dirty="0" smtClean="0">
                <a:solidFill>
                  <a:srgbClr val="B700E2"/>
                </a:solidFill>
                <a:latin typeface="Calibri" panose="020F0502020204030204" pitchFamily="34" charset="0"/>
              </a:rPr>
              <a:t>Wait a minute. I’m tasting the soup.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GB" sz="2400" dirty="0" smtClean="0">
                <a:solidFill>
                  <a:srgbClr val="B700E2"/>
                </a:solidFill>
                <a:latin typeface="Calibri" panose="020F0502020204030204" pitchFamily="34" charset="0"/>
              </a:rPr>
              <a:t>Wait a minute. I taste the soup.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19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19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19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19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19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819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000"/>
                            </p:stCondLst>
                            <p:childTnLst>
                              <p:par>
                                <p:cTn id="7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194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179512" y="188640"/>
            <a:ext cx="6768752" cy="5904656"/>
          </a:xfrm>
          <a:prstGeom prst="roundRect">
            <a:avLst>
              <a:gd name="adj" fmla="val 4448"/>
            </a:avLst>
          </a:prstGeom>
          <a:solidFill>
            <a:schemeClr val="lt1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02840" y="333375"/>
            <a:ext cx="6861448" cy="5687194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  <a:cs typeface="+mn-cs"/>
              </a:defRPr>
            </a:lvl9pPr>
          </a:lstStyle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kern="0" dirty="0">
                <a:solidFill>
                  <a:srgbClr val="0B68AD"/>
                </a:solidFill>
                <a:latin typeface="Calibri" panose="020F0502020204030204" pitchFamily="34" charset="0"/>
              </a:rPr>
              <a:t>He’s earning a lot of money at the moment.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kern="0" dirty="0">
                <a:solidFill>
                  <a:srgbClr val="0B68AD"/>
                </a:solidFill>
                <a:latin typeface="Calibri" panose="020F0502020204030204" pitchFamily="34" charset="0"/>
              </a:rPr>
              <a:t>He earns a lot of money at the moment.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GB" sz="900" kern="0" dirty="0" smtClean="0">
              <a:latin typeface="Calibri" panose="020F0502020204030204" pitchFamily="34" charset="0"/>
            </a:endParaRP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kern="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Warning: these cakes are containing nuts.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kern="0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</a:rPr>
              <a:t>Warning: these cakes contain nuts.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GB" sz="900" kern="0" dirty="0" smtClean="0">
              <a:latin typeface="Calibri" panose="020F0502020204030204" pitchFamily="34" charset="0"/>
            </a:endParaRP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kern="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I’m not understanding my girlfriend sometimes.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kern="0" dirty="0">
                <a:solidFill>
                  <a:schemeClr val="accent3">
                    <a:lumMod val="50000"/>
                  </a:schemeClr>
                </a:solidFill>
                <a:latin typeface="Calibri" panose="020F0502020204030204" pitchFamily="34" charset="0"/>
              </a:rPr>
              <a:t>I don’t understand my girlfriend sometimes.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GB" sz="900" kern="0" dirty="0" smtClean="0">
              <a:latin typeface="Calibri" panose="020F0502020204030204" pitchFamily="34" charset="0"/>
            </a:endParaRP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money’s belonging to me, I earned it.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</a:rPr>
              <a:t>The money belongs to me, I earned it.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GB" sz="900" kern="0" dirty="0" smtClean="0">
              <a:latin typeface="Calibri" panose="020F0502020204030204" pitchFamily="34" charset="0"/>
            </a:endParaRP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kern="0" dirty="0">
                <a:solidFill>
                  <a:srgbClr val="7030A0"/>
                </a:solidFill>
                <a:latin typeface="Calibri" panose="020F0502020204030204" pitchFamily="34" charset="0"/>
              </a:rPr>
              <a:t>I’m sorry, I’m not knowing where he is.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kern="0" dirty="0">
                <a:solidFill>
                  <a:srgbClr val="7030A0"/>
                </a:solidFill>
                <a:latin typeface="Calibri" panose="020F0502020204030204" pitchFamily="34" charset="0"/>
              </a:rPr>
              <a:t>I’m sorry, I don’t know where he is.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endParaRPr lang="en-GB" sz="900" kern="0" dirty="0" smtClean="0">
              <a:latin typeface="Calibri" panose="020F0502020204030204" pitchFamily="34" charset="0"/>
            </a:endParaRP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kern="0" dirty="0">
                <a:solidFill>
                  <a:srgbClr val="B700E2"/>
                </a:solidFill>
                <a:latin typeface="Calibri" panose="020F0502020204030204" pitchFamily="34" charset="0"/>
              </a:rPr>
              <a:t>I hate smoked fish. It tastes horrible.</a:t>
            </a:r>
          </a:p>
          <a:p>
            <a:pPr marL="536575" indent="-536575" eaLnBrk="1" hangingPunct="1">
              <a:lnSpc>
                <a:spcPct val="90000"/>
              </a:lnSpc>
              <a:buFont typeface="Wingdings" pitchFamily="2" charset="2"/>
              <a:buAutoNum type="arabicPeriod"/>
            </a:pPr>
            <a:r>
              <a:rPr lang="en-US" sz="2400" kern="0" dirty="0">
                <a:solidFill>
                  <a:srgbClr val="B700E2"/>
                </a:solidFill>
                <a:latin typeface="Calibri" panose="020F0502020204030204" pitchFamily="34" charset="0"/>
              </a:rPr>
              <a:t>I hate smoked fish. It’s tasting horrible.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ítulo 5"/>
          <p:cNvSpPr>
            <a:spLocks noGrp="1"/>
          </p:cNvSpPr>
          <p:nvPr>
            <p:ph type="title" idx="4294967295"/>
          </p:nvPr>
        </p:nvSpPr>
        <p:spPr>
          <a:xfrm>
            <a:off x="457200" y="115888"/>
            <a:ext cx="8229600" cy="864840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pt-PT" sz="4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Choose</a:t>
            </a:r>
            <a:r>
              <a:rPr lang="pt-PT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4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the</a:t>
            </a:r>
            <a:r>
              <a:rPr lang="pt-PT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4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correct</a:t>
            </a:r>
            <a:r>
              <a:rPr lang="pt-PT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pt-PT" sz="4800" b="1" dirty="0" err="1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answer</a:t>
            </a:r>
            <a:r>
              <a:rPr lang="pt-PT" sz="4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.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3019014"/>
              </p:ext>
            </p:extLst>
          </p:nvPr>
        </p:nvGraphicFramePr>
        <p:xfrm>
          <a:off x="161510" y="1196752"/>
          <a:ext cx="8820980" cy="4058578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{00A15C55-8517-42AA-B614-E9B94910E393}</a:tableStyleId>
              </a:tblPr>
              <a:tblGrid>
                <a:gridCol w="4338482"/>
                <a:gridCol w="4482498"/>
              </a:tblGrid>
              <a:tr h="2520280">
                <a:tc>
                  <a:txBody>
                    <a:bodyPr/>
                    <a:lstStyle/>
                    <a:p>
                      <a:pPr marL="358775" indent="-358775" eaLnBrk="1" hangingPunct="1">
                        <a:buFont typeface="Wingdings" pitchFamily="2" charset="2"/>
                        <a:buAutoNum type="arabicPeriod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What do you do?</a:t>
                      </a:r>
                    </a:p>
                    <a:p>
                      <a:pPr marL="628650" indent="-2667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I’m an architect.</a:t>
                      </a:r>
                    </a:p>
                    <a:p>
                      <a:pPr marL="628650" indent="-2667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I’m designing a new factory.</a:t>
                      </a:r>
                    </a:p>
                    <a:p>
                      <a:pPr marL="358775" indent="-358775" eaLnBrk="1" hangingPunct="1"/>
                      <a:endParaRPr lang="en-GB" sz="9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pPr marL="358775" indent="-358775" eaLnBrk="1" hangingPunct="1">
                        <a:buFont typeface="Wingdings" pitchFamily="2" charset="2"/>
                        <a:buAutoNum type="arabicPeriod" startAt="2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What are you doing?</a:t>
                      </a:r>
                    </a:p>
                    <a:p>
                      <a:pPr marL="628650" indent="-2667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I’m a teacher.</a:t>
                      </a:r>
                    </a:p>
                    <a:p>
                      <a:pPr marL="628650" indent="-2667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I’m trying to fix this toaster.</a:t>
                      </a:r>
                      <a:endParaRPr lang="en-GB" sz="2400" b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58775" indent="-358775" eaLnBrk="1" hangingPunct="1">
                        <a:buFont typeface="Wingdings" pitchFamily="2" charset="2"/>
                        <a:buAutoNum type="arabicPeriod" startAt="3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What’s Jimmy doing?</a:t>
                      </a:r>
                    </a:p>
                    <a:p>
                      <a:pPr marL="628650" indent="-2667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He watches the match on TV.</a:t>
                      </a:r>
                    </a:p>
                    <a:p>
                      <a:pPr marL="628650" indent="-2667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He’s watching the match on TV.</a:t>
                      </a:r>
                    </a:p>
                    <a:p>
                      <a:pPr marL="358775" indent="-358775" eaLnBrk="1" hangingPunct="1"/>
                      <a:endParaRPr lang="en-GB" sz="900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  <a:p>
                      <a:pPr marL="358775" indent="-358775" eaLnBrk="1" hangingPunct="1">
                        <a:buFont typeface="Wingdings" pitchFamily="2" charset="2"/>
                        <a:buAutoNum type="arabicPeriod" startAt="4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Where do you come from?</a:t>
                      </a:r>
                    </a:p>
                    <a:p>
                      <a:pPr marL="628650" indent="-2667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I’m Spanish.</a:t>
                      </a:r>
                    </a:p>
                    <a:p>
                      <a:pPr marL="628650" indent="-2667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I’m coming from Kansas.</a:t>
                      </a:r>
                      <a:endParaRPr lang="en-GB" sz="2400" b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/>
                </a:tc>
              </a:tr>
              <a:tr h="1269658">
                <a:tc gridSpan="2">
                  <a:txBody>
                    <a:bodyPr/>
                    <a:lstStyle/>
                    <a:p>
                      <a:pPr marL="358775" indent="-358775" eaLnBrk="1" hangingPunct="1">
                        <a:buFont typeface="Wingdings" pitchFamily="2" charset="2"/>
                        <a:buAutoNum type="arabicPeriod" startAt="5"/>
                      </a:pPr>
                      <a:r>
                        <a:rPr lang="en-GB" sz="2400" dirty="0" smtClean="0">
                          <a:latin typeface="Calibri" panose="020F0502020204030204" pitchFamily="34" charset="0"/>
                        </a:rPr>
                        <a:t>What’s the weather like today?</a:t>
                      </a:r>
                    </a:p>
                    <a:p>
                      <a:pPr marL="628650" indent="-2667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 smtClean="0">
                          <a:latin typeface="Calibri" panose="020F0502020204030204" pitchFamily="34" charset="0"/>
                        </a:rPr>
                        <a:t>It gets warmer.</a:t>
                      </a:r>
                    </a:p>
                    <a:p>
                      <a:pPr marL="628650" indent="-266700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 smtClean="0">
                          <a:latin typeface="Calibri" panose="020F0502020204030204" pitchFamily="34" charset="0"/>
                        </a:rPr>
                        <a:t>It’s getting warmer.</a:t>
                      </a:r>
                      <a:endParaRPr lang="en-GB" sz="2400" b="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</a:endParaRPr>
                    </a:p>
                  </a:txBody>
                  <a:tcPr anchor="ctr" anchorCtr="1"/>
                </a:tc>
                <a:tc hMerge="1">
                  <a:txBody>
                    <a:bodyPr/>
                    <a:lstStyle/>
                    <a:p>
                      <a:endParaRPr lang="pt-PT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009789"/>
              </p:ext>
            </p:extLst>
          </p:nvPr>
        </p:nvGraphicFramePr>
        <p:xfrm>
          <a:off x="179512" y="1196752"/>
          <a:ext cx="8784976" cy="4206240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tableStyleId>{00A15C55-8517-42AA-B614-E9B94910E393}</a:tableStyleId>
              </a:tblPr>
              <a:tblGrid>
                <a:gridCol w="4392488"/>
                <a:gridCol w="4392488"/>
              </a:tblGrid>
              <a:tr h="370840">
                <a:tc>
                  <a:txBody>
                    <a:bodyPr/>
                    <a:lstStyle/>
                    <a:p>
                      <a:pPr marL="358775" indent="-358775" eaLnBrk="1" hangingPunct="1">
                        <a:buFont typeface="Wingdings" pitchFamily="2" charset="2"/>
                        <a:buAutoNum type="arabicPeriod" startAt="6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You’ve got paint in your hair.</a:t>
                      </a:r>
                    </a:p>
                    <a:p>
                      <a:pPr marL="623888" indent="-265113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Yes, we paint the kitchen this week.</a:t>
                      </a:r>
                    </a:p>
                    <a:p>
                      <a:pPr marL="623888" indent="-265113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Yes, we’re painting the kitchen this week.</a:t>
                      </a:r>
                      <a:endParaRPr lang="en-GB" sz="2400" b="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58775" indent="-358775" eaLnBrk="1" hangingPunct="1">
                        <a:buFont typeface="Wingdings" pitchFamily="2" charset="2"/>
                        <a:buAutoNum type="arabicPeriod" startAt="7"/>
                      </a:pPr>
                      <a:r>
                        <a:rPr lang="en-GB" sz="24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What about your grandmother?</a:t>
                      </a:r>
                    </a:p>
                    <a:p>
                      <a:pPr marL="623888" indent="-265113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Oh, she was born in Belfast. She still lives there.</a:t>
                      </a:r>
                    </a:p>
                    <a:p>
                      <a:pPr marL="623888" indent="-265113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kern="1200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Calibri" panose="020F0502020204030204" pitchFamily="34" charset="0"/>
                        </a:rPr>
                        <a:t>Oh, she was born in Belfast. She’s still living there.</a:t>
                      </a:r>
                      <a:endParaRPr lang="en-GB" sz="2400" b="0" kern="1200" dirty="0" smtClean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358775" indent="-358775" eaLnBrk="1" hangingPunct="1">
                        <a:buFont typeface="Wingdings" pitchFamily="2" charset="2"/>
                        <a:buAutoNum type="arabicPeriod" startAt="8"/>
                      </a:pPr>
                      <a:r>
                        <a:rPr lang="en-GB" sz="2400" dirty="0" smtClean="0">
                          <a:latin typeface="Calibri" panose="020F0502020204030204" pitchFamily="34" charset="0"/>
                        </a:rPr>
                        <a:t>Where’s Bill?</a:t>
                      </a:r>
                    </a:p>
                    <a:p>
                      <a:pPr marL="623888" indent="-265113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kern="1200" dirty="0" smtClean="0">
                          <a:latin typeface="Calibri" panose="020F0502020204030204" pitchFamily="34" charset="0"/>
                        </a:rPr>
                        <a:t>He comes from York. Maybe his train’s late.</a:t>
                      </a:r>
                    </a:p>
                    <a:p>
                      <a:pPr marL="623888" indent="-265113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kern="1200" dirty="0" smtClean="0">
                          <a:latin typeface="Calibri" panose="020F0502020204030204" pitchFamily="34" charset="0"/>
                        </a:rPr>
                        <a:t>He’s coming from York. Maybe his train’s late.</a:t>
                      </a:r>
                      <a:endParaRPr lang="en-GB" sz="2400" b="0" kern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358775" indent="-358775" eaLnBrk="1" hangingPunct="1">
                        <a:buFont typeface="Wingdings" pitchFamily="2" charset="2"/>
                        <a:buAutoNum type="arabicPeriod" startAt="9"/>
                      </a:pPr>
                      <a:r>
                        <a:rPr lang="en-GB" sz="2400" dirty="0" smtClean="0">
                          <a:latin typeface="Calibri" panose="020F0502020204030204" pitchFamily="34" charset="0"/>
                        </a:rPr>
                        <a:t>Why are you</a:t>
                      </a:r>
                      <a:r>
                        <a:rPr lang="en-GB" sz="2400" baseline="0" dirty="0" smtClean="0">
                          <a:latin typeface="Calibri" panose="020F0502020204030204" pitchFamily="34" charset="0"/>
                        </a:rPr>
                        <a:t> taking the bus</a:t>
                      </a:r>
                      <a:r>
                        <a:rPr lang="en-GB" sz="2400" dirty="0" smtClean="0">
                          <a:latin typeface="Calibri" panose="020F0502020204030204" pitchFamily="34" charset="0"/>
                        </a:rPr>
                        <a:t>?</a:t>
                      </a:r>
                    </a:p>
                    <a:p>
                      <a:pPr marL="623888" indent="-265113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kern="1200" dirty="0" smtClean="0">
                          <a:latin typeface="Calibri" panose="020F0502020204030204" pitchFamily="34" charset="0"/>
                        </a:rPr>
                        <a:t>I take the bus because my wife has the car.</a:t>
                      </a:r>
                    </a:p>
                    <a:p>
                      <a:pPr marL="623888" indent="-265113" eaLnBrk="1" hangingPunct="1">
                        <a:buFont typeface="Arial" panose="020B0604020202020204" pitchFamily="34" charset="0"/>
                        <a:buChar char="•"/>
                      </a:pPr>
                      <a:r>
                        <a:rPr lang="en-GB" sz="2400" kern="1200" dirty="0" smtClean="0">
                          <a:latin typeface="Calibri" panose="020F0502020204030204" pitchFamily="34" charset="0"/>
                        </a:rPr>
                        <a:t>I’m taking the bus because my wife has the car.</a:t>
                      </a:r>
                      <a:endParaRPr lang="en-GB" sz="2400" b="0" kern="1200" dirty="0" smtClean="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Título 5"/>
          <p:cNvSpPr txBox="1">
            <a:spLocks/>
          </p:cNvSpPr>
          <p:nvPr/>
        </p:nvSpPr>
        <p:spPr>
          <a:xfrm>
            <a:off x="457200" y="115888"/>
            <a:ext cx="8229600" cy="86484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pt-PT" sz="4800" b="1" kern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Choose the correct answer.</a:t>
            </a:r>
            <a:endParaRPr lang="pt-PT" sz="4800" b="1" kern="0" dirty="0" smtClean="0"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/>
          <p:cNvSpPr/>
          <p:nvPr/>
        </p:nvSpPr>
        <p:spPr>
          <a:xfrm>
            <a:off x="213683" y="1628800"/>
            <a:ext cx="7133048" cy="4752528"/>
          </a:xfrm>
          <a:prstGeom prst="snipRoundRect">
            <a:avLst>
              <a:gd name="adj1" fmla="val 7080"/>
              <a:gd name="adj2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122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260648"/>
            <a:ext cx="7236296" cy="1584027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ts val="3000"/>
              </a:lnSpc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Complete the sentences with the correct forms of the verbs in brackets. Use the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simple present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 the </a:t>
            </a:r>
            <a:r>
              <a:rPr lang="en-US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present continuous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tense.</a:t>
            </a: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1988840"/>
            <a:ext cx="669674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1950" indent="-361950" eaLnBrk="1" hangingPunct="1">
              <a:buFont typeface="+mj-lt"/>
              <a:buAutoNum type="arabicPeriod"/>
            </a:pPr>
            <a:r>
              <a:rPr lang="en-US" sz="2400" dirty="0" smtClean="0">
                <a:latin typeface="Calibri" panose="020F0502020204030204" pitchFamily="34" charset="0"/>
              </a:rPr>
              <a:t>My brother __________________________ (like) this CD very much.</a:t>
            </a:r>
          </a:p>
          <a:p>
            <a:pPr marL="361950" indent="-361950" eaLnBrk="1" hangingPunct="1">
              <a:buFont typeface="+mj-lt"/>
              <a:buAutoNum type="arabicPeriod"/>
            </a:pPr>
            <a:endParaRPr lang="en-US" sz="2400" dirty="0" smtClean="0">
              <a:latin typeface="Calibri" panose="020F0502020204030204" pitchFamily="34" charset="0"/>
            </a:endParaRPr>
          </a:p>
          <a:p>
            <a:pPr marL="361950" indent="-361950" eaLnBrk="1" hangingPunct="1">
              <a:buFont typeface="+mj-lt"/>
              <a:buAutoNum type="arabicPeriod"/>
            </a:pPr>
            <a:r>
              <a:rPr lang="en-US" sz="2400" dirty="0" smtClean="0">
                <a:latin typeface="Calibri" panose="020F0502020204030204" pitchFamily="34" charset="0"/>
              </a:rPr>
              <a:t>He __________________________ (travel) to China this summer.</a:t>
            </a:r>
          </a:p>
          <a:p>
            <a:pPr marL="361950" indent="-361950" eaLnBrk="1" hangingPunct="1">
              <a:buFont typeface="+mj-lt"/>
              <a:buAutoNum type="arabicPeriod"/>
            </a:pPr>
            <a:endParaRPr lang="en-US" sz="2400" dirty="0" smtClean="0">
              <a:latin typeface="Calibri" panose="020F0502020204030204" pitchFamily="34" charset="0"/>
            </a:endParaRPr>
          </a:p>
          <a:p>
            <a:pPr marL="361950" indent="-361950" eaLnBrk="1" hangingPunct="1">
              <a:buFont typeface="+mj-lt"/>
              <a:buAutoNum type="arabicPeriod"/>
            </a:pPr>
            <a:r>
              <a:rPr lang="en-US" sz="2400" dirty="0" smtClean="0">
                <a:latin typeface="Calibri" panose="020F0502020204030204" pitchFamily="34" charset="0"/>
              </a:rPr>
              <a:t>We __________________________ (go) to lunch now. Would you like to join us?</a:t>
            </a:r>
          </a:p>
          <a:p>
            <a:pPr marL="361950" indent="-361950" eaLnBrk="1" hangingPunct="1">
              <a:buFont typeface="+mj-lt"/>
              <a:buAutoNum type="arabicPeriod"/>
            </a:pPr>
            <a:endParaRPr lang="en-US" sz="2400" dirty="0" smtClean="0">
              <a:latin typeface="Calibri" panose="020F0502020204030204" pitchFamily="34" charset="0"/>
            </a:endParaRPr>
          </a:p>
          <a:p>
            <a:pPr marL="361950" indent="-361950" eaLnBrk="1" hangingPunct="1">
              <a:buFont typeface="+mj-lt"/>
              <a:buAutoNum type="arabicPeriod"/>
            </a:pPr>
            <a:r>
              <a:rPr lang="en-US" sz="2400" dirty="0" smtClean="0">
                <a:latin typeface="Calibri" panose="020F0502020204030204" pitchFamily="34" charset="0"/>
              </a:rPr>
              <a:t>We always __________________________ (visit) Grandma on Sundays. </a:t>
            </a: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290" grpId="0" build="p"/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/>
          <p:cNvSpPr/>
          <p:nvPr/>
        </p:nvSpPr>
        <p:spPr>
          <a:xfrm>
            <a:off x="213683" y="1628800"/>
            <a:ext cx="7133048" cy="4752528"/>
          </a:xfrm>
          <a:prstGeom prst="snipRoundRect">
            <a:avLst>
              <a:gd name="adj1" fmla="val 7080"/>
              <a:gd name="adj2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122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260648"/>
            <a:ext cx="7236296" cy="1584027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ts val="3000"/>
              </a:lnSpc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Complete the sentences with the correct forms of the verbs in brackets. Use the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simple present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 the </a:t>
            </a:r>
            <a:r>
              <a:rPr lang="en-US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present continuous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tense.</a:t>
            </a: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1988840"/>
            <a:ext cx="669674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5"/>
            </a:pPr>
            <a:r>
              <a:rPr lang="en-US" sz="2400" dirty="0">
                <a:latin typeface="Calibri" panose="020F0502020204030204" pitchFamily="34" charset="0"/>
              </a:rPr>
              <a:t>In this photo, we __________________________ (play) volleyball on the beach</a:t>
            </a:r>
            <a:r>
              <a:rPr lang="en-US" sz="2400" dirty="0" smtClean="0">
                <a:latin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5"/>
            </a:pPr>
            <a:endParaRPr lang="en-US" sz="2400" dirty="0">
              <a:latin typeface="Calibri" panose="020F0502020204030204" pitchFamily="34" charset="0"/>
            </a:endParaRP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5"/>
            </a:pPr>
            <a:r>
              <a:rPr lang="en-US" sz="2400" dirty="0" smtClean="0">
                <a:latin typeface="Calibri" panose="020F0502020204030204" pitchFamily="34" charset="0"/>
              </a:rPr>
              <a:t>I </a:t>
            </a:r>
            <a:r>
              <a:rPr lang="en-US" sz="2400" dirty="0">
                <a:latin typeface="Calibri" panose="020F0502020204030204" pitchFamily="34" charset="0"/>
              </a:rPr>
              <a:t>__________________________ (play) tennis every day. </a:t>
            </a:r>
            <a:endParaRPr lang="en-US" sz="2400" dirty="0" smtClean="0">
              <a:latin typeface="Calibri" panose="020F0502020204030204" pitchFamily="34" charset="0"/>
            </a:endParaRP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5"/>
            </a:pPr>
            <a:endParaRPr lang="en-US" sz="2400" dirty="0">
              <a:latin typeface="Calibri" panose="020F0502020204030204" pitchFamily="34" charset="0"/>
            </a:endParaRP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5"/>
            </a:pPr>
            <a:r>
              <a:rPr lang="en-US" sz="2400" dirty="0" smtClean="0">
                <a:latin typeface="Calibri" panose="020F0502020204030204" pitchFamily="34" charset="0"/>
              </a:rPr>
              <a:t>My </a:t>
            </a:r>
            <a:r>
              <a:rPr lang="en-US" sz="2400" dirty="0">
                <a:latin typeface="Calibri" panose="020F0502020204030204" pitchFamily="34" charset="0"/>
              </a:rPr>
              <a:t>father can’t come to the phone now. He __________________________ (take) a shower</a:t>
            </a:r>
            <a:r>
              <a:rPr lang="en-US" sz="2400" dirty="0" smtClean="0">
                <a:latin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5"/>
            </a:pPr>
            <a:endParaRPr lang="en-US" sz="2400" dirty="0">
              <a:latin typeface="Calibri" panose="020F0502020204030204" pitchFamily="34" charset="0"/>
            </a:endParaRP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5"/>
            </a:pPr>
            <a:r>
              <a:rPr lang="en-US" sz="2400" dirty="0" smtClean="0">
                <a:latin typeface="Calibri" panose="020F0502020204030204" pitchFamily="34" charset="0"/>
              </a:rPr>
              <a:t>My </a:t>
            </a:r>
            <a:r>
              <a:rPr lang="en-US" sz="2400" dirty="0">
                <a:latin typeface="Calibri" panose="020F0502020204030204" pitchFamily="34" charset="0"/>
              </a:rPr>
              <a:t>father __________________________ (work) as an accountant in a big company.</a:t>
            </a:r>
          </a:p>
        </p:txBody>
      </p:sp>
    </p:spTree>
    <p:extLst>
      <p:ext uri="{BB962C8B-B14F-4D97-AF65-F5344CB8AC3E}">
        <p14:creationId xmlns:p14="http://schemas.microsoft.com/office/powerpoint/2010/main" val="240302425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290" grpId="0" build="p"/>
      <p:bldP spid="2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/>
          <p:cNvSpPr/>
          <p:nvPr/>
        </p:nvSpPr>
        <p:spPr>
          <a:xfrm>
            <a:off x="213683" y="1628800"/>
            <a:ext cx="7133048" cy="4752528"/>
          </a:xfrm>
          <a:prstGeom prst="snipRoundRect">
            <a:avLst>
              <a:gd name="adj1" fmla="val 7080"/>
              <a:gd name="adj2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122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260648"/>
            <a:ext cx="7236296" cy="1584027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ts val="3000"/>
              </a:lnSpc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Complete the sentences with the correct forms of the verbs in brackets. Use the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simple present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 the </a:t>
            </a:r>
            <a:r>
              <a:rPr lang="en-US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present continuous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tense.</a:t>
            </a: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1988840"/>
            <a:ext cx="6696744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9"/>
            </a:pPr>
            <a:r>
              <a:rPr lang="en-US" sz="2400" dirty="0">
                <a:latin typeface="Calibri" panose="020F0502020204030204" pitchFamily="34" charset="0"/>
              </a:rPr>
              <a:t>I think this pen __________________________ (cost) $80</a:t>
            </a:r>
            <a:r>
              <a:rPr lang="en-US" sz="2400" dirty="0" smtClean="0">
                <a:latin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9"/>
            </a:pPr>
            <a:endParaRPr lang="en-US" sz="2400" dirty="0">
              <a:latin typeface="Calibri" panose="020F0502020204030204" pitchFamily="34" charset="0"/>
            </a:endParaRP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9"/>
            </a:pPr>
            <a:r>
              <a:rPr lang="en-US" sz="2400" dirty="0" smtClean="0">
                <a:latin typeface="Calibri" panose="020F0502020204030204" pitchFamily="34" charset="0"/>
              </a:rPr>
              <a:t>I </a:t>
            </a:r>
            <a:r>
              <a:rPr lang="en-US" sz="2400" dirty="0">
                <a:latin typeface="Calibri" panose="020F0502020204030204" pitchFamily="34" charset="0"/>
              </a:rPr>
              <a:t>can’t play online games now. My brother ____________ (use) the computer to do his homework</a:t>
            </a:r>
            <a:r>
              <a:rPr lang="en-US" sz="2400" dirty="0" smtClean="0">
                <a:latin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9"/>
            </a:pPr>
            <a:endParaRPr lang="en-US" sz="2400" dirty="0">
              <a:latin typeface="Calibri" panose="020F0502020204030204" pitchFamily="34" charset="0"/>
            </a:endParaRP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9"/>
            </a:pPr>
            <a:r>
              <a:rPr lang="en-US" sz="2400" dirty="0" smtClean="0">
                <a:latin typeface="Calibri" panose="020F0502020204030204" pitchFamily="34" charset="0"/>
              </a:rPr>
              <a:t>A</a:t>
            </a:r>
            <a:r>
              <a:rPr lang="en-US" sz="2400" dirty="0">
                <a:latin typeface="Calibri" panose="020F0502020204030204" pitchFamily="34" charset="0"/>
              </a:rPr>
              <a:t>: ______________ you ___________________ (do) your homework now?</a:t>
            </a:r>
          </a:p>
          <a:p>
            <a:pPr defTabSz="450850" eaLnBrk="1" hangingPunct="1">
              <a:lnSpc>
                <a:spcPts val="2600"/>
              </a:lnSpc>
            </a:pPr>
            <a:r>
              <a:rPr lang="en-US" sz="2400" dirty="0" smtClean="0">
                <a:latin typeface="Calibri" panose="020F0502020204030204" pitchFamily="34" charset="0"/>
              </a:rPr>
              <a:t>	B</a:t>
            </a:r>
            <a:r>
              <a:rPr lang="en-US" sz="2400" dirty="0">
                <a:latin typeface="Calibri" panose="020F0502020204030204" pitchFamily="34" charset="0"/>
              </a:rPr>
              <a:t>: Yes, I __________________________.</a:t>
            </a:r>
          </a:p>
        </p:txBody>
      </p:sp>
    </p:spTree>
    <p:extLst>
      <p:ext uri="{BB962C8B-B14F-4D97-AF65-F5344CB8AC3E}">
        <p14:creationId xmlns:p14="http://schemas.microsoft.com/office/powerpoint/2010/main" val="30618956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75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290" grpId="0" build="p"/>
      <p:bldP spid="2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nip and Round Single Corner Rectangle 3"/>
          <p:cNvSpPr/>
          <p:nvPr/>
        </p:nvSpPr>
        <p:spPr>
          <a:xfrm>
            <a:off x="213683" y="1628800"/>
            <a:ext cx="7133048" cy="4752528"/>
          </a:xfrm>
          <a:prstGeom prst="snipRoundRect">
            <a:avLst>
              <a:gd name="adj1" fmla="val 7080"/>
              <a:gd name="adj2" fmla="val 16667"/>
            </a:avLst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PT" dirty="0">
              <a:latin typeface="Calibri" panose="020F0502020204030204" pitchFamily="34" charset="0"/>
            </a:endParaRPr>
          </a:p>
        </p:txBody>
      </p:sp>
      <p:sp>
        <p:nvSpPr>
          <p:cNvPr id="12290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23528" y="260648"/>
            <a:ext cx="7236296" cy="1584027"/>
          </a:xfrm>
          <a:prstGeom prst="rect">
            <a:avLst/>
          </a:prstGeom>
        </p:spPr>
        <p:txBody>
          <a:bodyPr/>
          <a:lstStyle/>
          <a:p>
            <a:pPr marL="0" indent="0" eaLnBrk="1" hangingPunct="1">
              <a:lnSpc>
                <a:spcPts val="3000"/>
              </a:lnSpc>
              <a:buFontTx/>
              <a:buNone/>
            </a:pP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Complete the sentences with the correct forms of the verbs in brackets. Use the </a:t>
            </a:r>
            <a:r>
              <a:rPr lang="en-US" sz="2800" b="1" dirty="0" smtClean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simple present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or the </a:t>
            </a:r>
            <a:r>
              <a:rPr lang="en-US" sz="2800" b="1" dirty="0" smtClean="0">
                <a:solidFill>
                  <a:srgbClr val="92D05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present continuous </a:t>
            </a:r>
            <a:r>
              <a:rPr lang="en-US" sz="2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</a:rPr>
              <a:t>tense.</a:t>
            </a:r>
            <a:endParaRPr lang="en-GB" sz="28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 panose="020F0502020204030204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23528" y="1988840"/>
            <a:ext cx="6696744" cy="34265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12"/>
            </a:pPr>
            <a:r>
              <a:rPr lang="en-US" sz="2400" dirty="0">
                <a:latin typeface="Calibri" panose="020F0502020204030204" pitchFamily="34" charset="0"/>
              </a:rPr>
              <a:t>This photo was taken when I was three. My father _____________ (carry) me on his shoulders</a:t>
            </a:r>
            <a:r>
              <a:rPr lang="en-US" sz="2400" dirty="0" smtClean="0">
                <a:latin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12"/>
            </a:pPr>
            <a:endParaRPr lang="en-US" sz="2400" dirty="0">
              <a:latin typeface="Calibri" panose="020F0502020204030204" pitchFamily="34" charset="0"/>
            </a:endParaRP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12"/>
            </a:pPr>
            <a:r>
              <a:rPr lang="en-US" sz="2400" dirty="0" smtClean="0">
                <a:latin typeface="Calibri" panose="020F0502020204030204" pitchFamily="34" charset="0"/>
              </a:rPr>
              <a:t>People </a:t>
            </a:r>
            <a:r>
              <a:rPr lang="en-US" sz="2400" dirty="0">
                <a:latin typeface="Calibri" panose="020F0502020204030204" pitchFamily="34" charset="0"/>
              </a:rPr>
              <a:t>______________ always ___________________ (buy) new mobile phones</a:t>
            </a:r>
            <a:r>
              <a:rPr lang="en-US" sz="2400" dirty="0" smtClean="0">
                <a:latin typeface="Calibri" panose="020F0502020204030204" pitchFamily="34" charset="0"/>
              </a:rPr>
              <a:t>.</a:t>
            </a: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12"/>
            </a:pPr>
            <a:endParaRPr lang="en-US" sz="2400" dirty="0">
              <a:latin typeface="Calibri" panose="020F0502020204030204" pitchFamily="34" charset="0"/>
            </a:endParaRPr>
          </a:p>
          <a:p>
            <a:pPr marL="457200" indent="-457200" eaLnBrk="1" hangingPunct="1">
              <a:lnSpc>
                <a:spcPts val="2600"/>
              </a:lnSpc>
              <a:buFont typeface="+mj-lt"/>
              <a:buAutoNum type="arabicPeriod" startAt="12"/>
            </a:pPr>
            <a:r>
              <a:rPr lang="en-US" sz="2400" dirty="0" smtClean="0">
                <a:latin typeface="Calibri" panose="020F0502020204030204" pitchFamily="34" charset="0"/>
              </a:rPr>
              <a:t>Can </a:t>
            </a:r>
            <a:r>
              <a:rPr lang="en-US" sz="2400" dirty="0">
                <a:latin typeface="Calibri" panose="020F0502020204030204" pitchFamily="34" charset="0"/>
              </a:rPr>
              <a:t>you see Anna? She ____________________ (stand) at the bus stop.</a:t>
            </a:r>
          </a:p>
        </p:txBody>
      </p:sp>
    </p:spTree>
    <p:extLst>
      <p:ext uri="{BB962C8B-B14F-4D97-AF65-F5344CB8AC3E}">
        <p14:creationId xmlns:p14="http://schemas.microsoft.com/office/powerpoint/2010/main" val="326573667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2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2290" grpId="0" build="p"/>
      <p:bldP spid="2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330" r="321" b="16821"/>
          <a:stretch/>
        </p:blipFill>
        <p:spPr bwMode="auto">
          <a:xfrm>
            <a:off x="-5431" y="0"/>
            <a:ext cx="9154862" cy="43924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50" name="Rectangle 90"/>
          <p:cNvSpPr>
            <a:spLocks noGrp="1" noChangeArrowheads="1"/>
          </p:cNvSpPr>
          <p:nvPr>
            <p:ph type="ctrTitle" idx="4294967295"/>
          </p:nvPr>
        </p:nvSpPr>
        <p:spPr>
          <a:xfrm>
            <a:off x="251520" y="4581128"/>
            <a:ext cx="7164288" cy="1470025"/>
          </a:xfrm>
          <a:prstGeom prst="rect">
            <a:avLst/>
          </a:prstGeom>
        </p:spPr>
        <p:txBody>
          <a:bodyPr/>
          <a:lstStyle/>
          <a:p>
            <a:pPr eaLnBrk="1" hangingPunct="1"/>
            <a:r>
              <a:rPr lang="es-UY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  <a:t>Present</a:t>
            </a:r>
            <a:r>
              <a:rPr lang="es-UY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  <a:t> Simple </a:t>
            </a:r>
            <a:br>
              <a:rPr lang="es-UY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</a:br>
            <a:r>
              <a:rPr lang="es-UY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  <a:t>and </a:t>
            </a:r>
            <a:r>
              <a:rPr lang="es-UY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  <a:t>Present</a:t>
            </a:r>
            <a:r>
              <a:rPr lang="es-UY" sz="54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  <a:t> </a:t>
            </a:r>
            <a:r>
              <a:rPr lang="es-UY" sz="5400" b="1" dirty="0" err="1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Calibri" panose="020F0502020204030204" pitchFamily="34" charset="0"/>
              </a:rPr>
              <a:t>Continuous</a:t>
            </a:r>
            <a:endParaRPr lang="es-ES" sz="5400" b="1" dirty="0" smtClean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353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present"/>
  <p:tag name="ISPRING_RESOURCE_PATHS_HASH_2" val="9348874f436522a1f26081734464d036dc974b0"/>
</p:tagLst>
</file>

<file path=ppt/theme/theme1.xml><?xml version="1.0" encoding="utf-8"?>
<a:theme xmlns:a="http://schemas.openxmlformats.org/drawingml/2006/main" name="Diseño predeterminado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3725</TotalTime>
  <Words>944</Words>
  <Application>Microsoft Office PowerPoint</Application>
  <PresentationFormat>On-screen Show (4:3)</PresentationFormat>
  <Paragraphs>158</Paragraphs>
  <Slides>15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Diseño predeterminado</vt:lpstr>
      <vt:lpstr>Present Simple  and Present Continuous</vt:lpstr>
      <vt:lpstr>PowerPoint Presentation</vt:lpstr>
      <vt:lpstr>Stative verbs</vt:lpstr>
      <vt:lpstr>Look at the sentences below.  In each pair one or both might be right.</vt:lpstr>
      <vt:lpstr>Look at the sentences below.  In each pair one or both might be right.</vt:lpstr>
      <vt:lpstr>PowerPoint Presentation</vt:lpstr>
      <vt:lpstr>PowerPoint Presentation</vt:lpstr>
      <vt:lpstr>PowerPoint Presentation</vt:lpstr>
      <vt:lpstr>Choose the correct answer.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Present Simple  and Present Continuous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Mariajose</dc:creator>
  <cp:lastModifiedBy>ddcarvalho</cp:lastModifiedBy>
  <cp:revision>583</cp:revision>
  <dcterms:created xsi:type="dcterms:W3CDTF">2010-05-23T14:28:12Z</dcterms:created>
  <dcterms:modified xsi:type="dcterms:W3CDTF">2013-08-13T08:41:08Z</dcterms:modified>
</cp:coreProperties>
</file>