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7"/>
  </p:notesMasterIdLst>
  <p:sldIdLst>
    <p:sldId id="291" r:id="rId2"/>
    <p:sldId id="293" r:id="rId3"/>
    <p:sldId id="260" r:id="rId4"/>
    <p:sldId id="262" r:id="rId5"/>
    <p:sldId id="265" r:id="rId6"/>
    <p:sldId id="266" r:id="rId7"/>
    <p:sldId id="268" r:id="rId8"/>
    <p:sldId id="294" r:id="rId9"/>
    <p:sldId id="295" r:id="rId10"/>
    <p:sldId id="296" r:id="rId11"/>
    <p:sldId id="297" r:id="rId12"/>
    <p:sldId id="298" r:id="rId13"/>
    <p:sldId id="299" r:id="rId14"/>
    <p:sldId id="300" r:id="rId15"/>
    <p:sldId id="301" r:id="rId16"/>
  </p:sldIdLst>
  <p:sldSz cx="9144000" cy="6858000" type="screen4x3"/>
  <p:notesSz cx="6858000" cy="9144000"/>
  <p:custDataLst>
    <p:tags r:id="rId18"/>
  </p:custDataLst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  <a:srgbClr val="362050"/>
    <a:srgbClr val="0801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62" autoAdjust="0"/>
    <p:restoredTop sz="94660"/>
  </p:normalViewPr>
  <p:slideViewPr>
    <p:cSldViewPr>
      <p:cViewPr>
        <p:scale>
          <a:sx n="90" d="100"/>
          <a:sy n="90" d="100"/>
        </p:scale>
        <p:origin x="-129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804003B-6437-4CEE-9CE4-A84C1222644E}" type="datetimeFigureOut">
              <a:rPr lang="pt-PT"/>
              <a:pPr>
                <a:defRPr/>
              </a:pPr>
              <a:t>13-08-2013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PT" noProof="0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noProof="0" smtClean="0"/>
              <a:t>Clique para editar os estilos</a:t>
            </a:r>
          </a:p>
          <a:p>
            <a:pPr lvl="1"/>
            <a:r>
              <a:rPr lang="pt-PT" noProof="0" smtClean="0"/>
              <a:t>Segundo nível</a:t>
            </a:r>
          </a:p>
          <a:p>
            <a:pPr lvl="2"/>
            <a:r>
              <a:rPr lang="pt-PT" noProof="0" smtClean="0"/>
              <a:t>Terceiro nível</a:t>
            </a:r>
          </a:p>
          <a:p>
            <a:pPr lvl="3"/>
            <a:r>
              <a:rPr lang="pt-PT" noProof="0" smtClean="0"/>
              <a:t>Quarto nível</a:t>
            </a:r>
          </a:p>
          <a:p>
            <a:pPr lvl="4"/>
            <a:r>
              <a:rPr lang="pt-PT" noProof="0" smtClean="0"/>
              <a:t>Quinto nível</a:t>
            </a:r>
            <a:endParaRPr lang="pt-PT" noProof="0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EEE5013-23C4-4B7E-8B02-5E8C77961EB6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166261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EE5013-23C4-4B7E-8B02-5E8C77961EB6}" type="slidenum">
              <a:rPr lang="pt-PT" smtClean="0"/>
              <a:pPr>
                <a:defRPr/>
              </a:pPr>
              <a:t>1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EE5013-23C4-4B7E-8B02-5E8C77961EB6}" type="slidenum">
              <a:rPr lang="pt-PT" smtClean="0"/>
              <a:pPr>
                <a:defRPr/>
              </a:pPr>
              <a:t>2</a:t>
            </a:fld>
            <a:endParaRPr 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EE5013-23C4-4B7E-8B02-5E8C77961EB6}" type="slidenum">
              <a:rPr lang="pt-PT" smtClean="0"/>
              <a:pPr>
                <a:defRPr/>
              </a:pPr>
              <a:t>3</a:t>
            </a:fld>
            <a:endParaRPr lang="pt-P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EE5013-23C4-4B7E-8B02-5E8C77961EB6}" type="slidenum">
              <a:rPr lang="pt-PT" smtClean="0"/>
              <a:pPr>
                <a:defRPr/>
              </a:pPr>
              <a:t>4</a:t>
            </a:fld>
            <a:endParaRPr lang="pt-P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EE5013-23C4-4B7E-8B02-5E8C77961EB6}" type="slidenum">
              <a:rPr lang="pt-PT" smtClean="0"/>
              <a:pPr>
                <a:defRPr/>
              </a:pPr>
              <a:t>5</a:t>
            </a:fld>
            <a:endParaRPr lang="pt-P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EE5013-23C4-4B7E-8B02-5E8C77961EB6}" type="slidenum">
              <a:rPr lang="pt-PT" smtClean="0"/>
              <a:pPr>
                <a:defRPr/>
              </a:pPr>
              <a:t>6</a:t>
            </a:fld>
            <a:endParaRPr lang="pt-P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EE5013-23C4-4B7E-8B02-5E8C77961EB6}" type="slidenum">
              <a:rPr lang="pt-PT" smtClean="0"/>
              <a:pPr>
                <a:defRPr/>
              </a:pPr>
              <a:t>7</a:t>
            </a:fld>
            <a:endParaRPr lang="pt-P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EE5013-23C4-4B7E-8B02-5E8C77961EB6}" type="slidenum">
              <a:rPr lang="pt-PT" smtClean="0"/>
              <a:pPr>
                <a:defRPr/>
              </a:pPr>
              <a:t>8</a:t>
            </a:fld>
            <a:endParaRPr lang="pt-P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EE5013-23C4-4B7E-8B02-5E8C77961EB6}" type="slidenum">
              <a:rPr lang="pt-PT" smtClean="0"/>
              <a:pPr>
                <a:defRPr/>
              </a:pPr>
              <a:t>9</a:t>
            </a:fld>
            <a:endParaRPr lang="pt-P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EE5013-23C4-4B7E-8B02-5E8C77961EB6}" type="slidenum">
              <a:rPr lang="pt-PT" smtClean="0"/>
              <a:pPr>
                <a:defRPr/>
              </a:pPr>
              <a:t>10</a:t>
            </a:fld>
            <a:endParaRPr lang="pt-P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EE5013-23C4-4B7E-8B02-5E8C77961EB6}" type="slidenum">
              <a:rPr lang="pt-PT" smtClean="0"/>
              <a:pPr>
                <a:defRPr/>
              </a:pPr>
              <a:t>11</a:t>
            </a:fld>
            <a:endParaRPr lang="pt-P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EE5013-23C4-4B7E-8B02-5E8C77961EB6}" type="slidenum">
              <a:rPr lang="pt-PT" smtClean="0"/>
              <a:pPr>
                <a:defRPr/>
              </a:pPr>
              <a:t>12</a:t>
            </a:fld>
            <a:endParaRPr lang="pt-P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EE5013-23C4-4B7E-8B02-5E8C77961EB6}" type="slidenum">
              <a:rPr lang="pt-PT" smtClean="0"/>
              <a:pPr>
                <a:defRPr/>
              </a:pPr>
              <a:t>13</a:t>
            </a:fld>
            <a:endParaRPr lang="pt-PT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EE5013-23C4-4B7E-8B02-5E8C77961EB6}" type="slidenum">
              <a:rPr lang="pt-PT" smtClean="0"/>
              <a:pPr>
                <a:defRPr/>
              </a:pPr>
              <a:t>14</a:t>
            </a:fld>
            <a:endParaRPr lang="pt-P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EE5013-23C4-4B7E-8B02-5E8C77961EB6}" type="slidenum">
              <a:rPr lang="pt-PT" smtClean="0"/>
              <a:pPr>
                <a:defRPr/>
              </a:pPr>
              <a:t>15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550B7-9EDC-41CC-917A-F9DD9644D4D2}" type="datetimeFigureOut">
              <a:rPr lang="pt-PT"/>
              <a:pPr>
                <a:defRPr/>
              </a:pPr>
              <a:t>13-08-2013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280839-9225-4FA9-A791-A68D7B0672A7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AF70E1-4F2B-46CA-9ED7-A09773358CB7}" type="datetimeFigureOut">
              <a:rPr lang="pt-PT"/>
              <a:pPr>
                <a:defRPr/>
              </a:pPr>
              <a:t>13-08-2013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906F2-29DD-4605-A603-DDD149846ED2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252063-3E6C-4A5A-A04A-552B17E2B153}" type="datetimeFigureOut">
              <a:rPr lang="pt-PT"/>
              <a:pPr>
                <a:defRPr/>
              </a:pPr>
              <a:t>13-08-2013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B62062-2F9D-4389-97F6-3FB7BE4F4E8F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098F7E-3B55-4C12-B1DC-DBFF9B9D2BA2}" type="datetimeFigureOut">
              <a:rPr lang="pt-PT"/>
              <a:pPr>
                <a:defRPr/>
              </a:pPr>
              <a:t>13-08-2013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BE338B-CC19-4C39-86B1-43DA0691A7A7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ECE55C-84F8-4A68-A70D-653C8B268057}" type="datetimeFigureOut">
              <a:rPr lang="pt-PT"/>
              <a:pPr>
                <a:defRPr/>
              </a:pPr>
              <a:t>13-08-2013</a:t>
            </a:fld>
            <a:endParaRPr lang="pt-PT"/>
          </a:p>
        </p:txBody>
      </p:sp>
      <p:sp>
        <p:nvSpPr>
          <p:cNvPr id="8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323004-5436-46B0-8CD8-77454C1D36CF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81469B-CF2C-4300-ABAB-32B134CE01BB}" type="datetimeFigureOut">
              <a:rPr lang="pt-PT"/>
              <a:pPr>
                <a:defRPr/>
              </a:pPr>
              <a:t>13-08-2013</a:t>
            </a:fld>
            <a:endParaRPr lang="pt-PT"/>
          </a:p>
        </p:txBody>
      </p:sp>
      <p:sp>
        <p:nvSpPr>
          <p:cNvPr id="4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3518D9-6C10-4EB5-9F62-F1103C1A7664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4A42DC-1C21-450F-990E-D0BC5B41AAF4}" type="datetimeFigureOut">
              <a:rPr lang="pt-PT"/>
              <a:pPr>
                <a:defRPr/>
              </a:pPr>
              <a:t>13-08-2013</a:t>
            </a:fld>
            <a:endParaRPr lang="pt-PT"/>
          </a:p>
        </p:txBody>
      </p:sp>
      <p:sp>
        <p:nvSpPr>
          <p:cNvPr id="3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DF279C-97C1-464B-AFA2-B76C3BC444EC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98F1A0-0BEC-44BF-AB12-9D6720A90A59}" type="datetimeFigureOut">
              <a:rPr lang="pt-PT"/>
              <a:pPr>
                <a:defRPr/>
              </a:pPr>
              <a:t>13-08-2013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32497-23E6-430E-9FC7-CD3F84CBAC3B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960269-FEC3-4BBB-A07D-08590869DBAA}" type="datetimeFigureOut">
              <a:rPr lang="pt-PT"/>
              <a:pPr>
                <a:defRPr/>
              </a:pPr>
              <a:t>13-08-2013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E57A01-B74E-4B58-90B4-0313FC248BA7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CD80DD-9B80-4119-8F56-4599F63A032D}" type="datetimeFigureOut">
              <a:rPr lang="pt-PT"/>
              <a:pPr>
                <a:defRPr/>
              </a:pPr>
              <a:t>13-08-2013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8EC76B-AE5D-47C9-85CA-77CA812605DA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9D8214-BE7C-4356-8F0C-7E57A0F66285}" type="datetimeFigureOut">
              <a:rPr lang="pt-PT"/>
              <a:pPr>
                <a:defRPr/>
              </a:pPr>
              <a:t>13-08-2013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42340E-98DE-4730-A70A-37D8EB4BD3DD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/>
            </a:gs>
            <a:gs pos="6000">
              <a:srgbClr val="000000"/>
            </a:gs>
            <a:gs pos="41000">
              <a:srgbClr val="0A128C"/>
            </a:gs>
            <a:gs pos="82001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Posição do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 estilo</a:t>
            </a:r>
          </a:p>
        </p:txBody>
      </p:sp>
      <p:sp>
        <p:nvSpPr>
          <p:cNvPr id="1027" name="Marcador de Posição do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2900DB4-89EE-4F6C-B9FD-CCC1741D4B70}" type="datetimeFigureOut">
              <a:rPr lang="pt-PT"/>
              <a:pPr>
                <a:defRPr/>
              </a:pPr>
              <a:t>13-08-2013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827F850-E813-4017-8402-792A8D25E643}" type="slidenum">
              <a:rPr lang="pt-PT"/>
              <a:pPr>
                <a:defRPr/>
              </a:pPr>
              <a:t>‹#›</a:t>
            </a:fld>
            <a:endParaRPr lang="pt-PT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7790334" y="6419850"/>
            <a:ext cx="1259632" cy="438150"/>
            <a:chOff x="7884368" y="6453336"/>
            <a:chExt cx="1259632" cy="438150"/>
          </a:xfrm>
          <a:effectLst>
            <a:outerShdw blurRad="50800" dist="38100" dir="16200000" rotWithShape="0">
              <a:prstClr val="black">
                <a:alpha val="19000"/>
              </a:prstClr>
            </a:outerShdw>
          </a:effectLst>
        </p:grpSpPr>
        <p:sp>
          <p:nvSpPr>
            <p:cNvPr id="8" name="Round Same Side Corner Rectangle 7"/>
            <p:cNvSpPr/>
            <p:nvPr userDrawn="1"/>
          </p:nvSpPr>
          <p:spPr>
            <a:xfrm>
              <a:off x="7884368" y="6470079"/>
              <a:ext cx="1259632" cy="404664"/>
            </a:xfrm>
            <a:prstGeom prst="round2SameRect">
              <a:avLst>
                <a:gd name="adj1" fmla="val 29081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>
                <a:latin typeface="Calibri" panose="020F0502020204030204" pitchFamily="34" charset="0"/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78403" y="6453336"/>
              <a:ext cx="1071563" cy="438150"/>
            </a:xfrm>
            <a:prstGeom prst="rect">
              <a:avLst/>
            </a:prstGeom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millionaireacts.com/wp-content/uploads/2010/04/who-wants-to-be-a-millionaire-game-299x300.jpg"/>
          <p:cNvPicPr>
            <a:picLocks noChangeAspect="1" noChangeArrowheads="1"/>
          </p:cNvPicPr>
          <p:nvPr/>
        </p:nvPicPr>
        <p:blipFill>
          <a:blip r:embed="rId5" cstate="print"/>
          <a:srcRect b="4878"/>
          <a:stretch>
            <a:fillRect/>
          </a:stretch>
        </p:blipFill>
        <p:spPr bwMode="auto">
          <a:xfrm>
            <a:off x="1656577" y="260648"/>
            <a:ext cx="5884975" cy="5616624"/>
          </a:xfrm>
          <a:prstGeom prst="rect">
            <a:avLst/>
          </a:prstGeom>
          <a:noFill/>
        </p:spPr>
      </p:pic>
      <p:pic>
        <p:nvPicPr>
          <p:cNvPr id="5" name="Millionaire Interactive 2.0 - New Clocks - Quality Test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4419600" y="3040856"/>
            <a:ext cx="304800" cy="304800"/>
          </a:xfrm>
          <a:prstGeom prst="rect">
            <a:avLst/>
          </a:prstGeom>
        </p:spPr>
      </p:pic>
      <p:sp>
        <p:nvSpPr>
          <p:cNvPr id="6" name="Elipse 5"/>
          <p:cNvSpPr/>
          <p:nvPr/>
        </p:nvSpPr>
        <p:spPr>
          <a:xfrm>
            <a:off x="1763688" y="2636912"/>
            <a:ext cx="5688632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solidFill>
                  <a:schemeClr val="accent6">
                    <a:lumMod val="75000"/>
                  </a:schemeClr>
                </a:solidFill>
              </a:rPr>
              <a:t>Tech ace</a:t>
            </a:r>
            <a:endParaRPr lang="pt-PT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87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780928"/>
            <a:ext cx="9144000" cy="684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Marcador de Posição de Conteúdo 2"/>
          <p:cNvSpPr txBox="1">
            <a:spLocks/>
          </p:cNvSpPr>
          <p:nvPr/>
        </p:nvSpPr>
        <p:spPr>
          <a:xfrm>
            <a:off x="1100531" y="2931621"/>
            <a:ext cx="6730213" cy="38319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2200" dirty="0" smtClean="0">
                <a:solidFill>
                  <a:schemeClr val="bg1"/>
                </a:solidFill>
              </a:rPr>
              <a:t>Solar power generates electricity from what source?</a:t>
            </a:r>
            <a:endParaRPr lang="pt-PT" sz="2200" b="1" spc="50" dirty="0">
              <a:ln w="12700" cmpd="sng">
                <a:solidFill>
                  <a:srgbClr val="002060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rgbClr val="362050"/>
                </a:glow>
              </a:effectLst>
              <a:latin typeface="Segoe Print" pitchFamily="2" charset="0"/>
            </a:endParaRP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221088"/>
            <a:ext cx="473710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/>
          <p:cNvSpPr txBox="1"/>
          <p:nvPr/>
        </p:nvSpPr>
        <p:spPr>
          <a:xfrm>
            <a:off x="848134" y="4221088"/>
            <a:ext cx="2695575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A</a:t>
            </a:r>
            <a:r>
              <a:rPr lang="pt-PT" sz="20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The moon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89450" y="4202068"/>
            <a:ext cx="473710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CaixaDeTexto 16"/>
          <p:cNvSpPr txBox="1"/>
          <p:nvPr/>
        </p:nvSpPr>
        <p:spPr>
          <a:xfrm>
            <a:off x="5305030" y="4202068"/>
            <a:ext cx="2525713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B: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Machines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084763"/>
            <a:ext cx="4737100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5084763"/>
            <a:ext cx="4572000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CaixaDeTexto 20"/>
          <p:cNvSpPr txBox="1"/>
          <p:nvPr/>
        </p:nvSpPr>
        <p:spPr>
          <a:xfrm>
            <a:off x="5436096" y="5105370"/>
            <a:ext cx="1871663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D: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The wind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38100" y="5086350"/>
            <a:ext cx="4814888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CaixaDeTexto 18"/>
          <p:cNvSpPr txBox="1"/>
          <p:nvPr/>
        </p:nvSpPr>
        <p:spPr>
          <a:xfrm>
            <a:off x="848134" y="5126038"/>
            <a:ext cx="26642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C: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The sun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3" name="Millionaire Interactive 2.0 - New Clocks - Quality Tes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-1332656" y="95997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32872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15" grpId="0"/>
      <p:bldP spid="17" grpId="0"/>
      <p:bldP spid="21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20638" y="2780928"/>
            <a:ext cx="9164638" cy="935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Marcador de Posição de Conteúdo 2"/>
          <p:cNvSpPr txBox="1">
            <a:spLocks/>
          </p:cNvSpPr>
          <p:nvPr/>
        </p:nvSpPr>
        <p:spPr>
          <a:xfrm>
            <a:off x="1473917" y="2888593"/>
            <a:ext cx="6175527" cy="72008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2200" dirty="0" smtClean="0">
                <a:solidFill>
                  <a:schemeClr val="bg1"/>
                </a:solidFill>
              </a:rPr>
              <a:t>In what year did the first phone made by Steve </a:t>
            </a:r>
            <a:r>
              <a:rPr lang="en-US" sz="2200" dirty="0" err="1" smtClean="0">
                <a:solidFill>
                  <a:schemeClr val="bg1"/>
                </a:solidFill>
              </a:rPr>
              <a:t>Jobs’s</a:t>
            </a:r>
            <a:r>
              <a:rPr lang="en-US" sz="2200" dirty="0" smtClean="0">
                <a:solidFill>
                  <a:schemeClr val="bg1"/>
                </a:solidFill>
              </a:rPr>
              <a:t> company become available? </a:t>
            </a:r>
            <a:endParaRPr lang="pt-PT" sz="2200" b="1" spc="50" dirty="0">
              <a:ln w="12700" cmpd="sng">
                <a:solidFill>
                  <a:srgbClr val="002060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rgbClr val="362050"/>
                </a:glow>
              </a:effectLst>
              <a:latin typeface="+mj-lt"/>
            </a:endParaRP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23813" y="4149725"/>
            <a:ext cx="4737101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/>
          <p:cNvSpPr txBox="1"/>
          <p:nvPr/>
        </p:nvSpPr>
        <p:spPr>
          <a:xfrm>
            <a:off x="723900" y="4183063"/>
            <a:ext cx="3241675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A: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2006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65638" y="4149725"/>
            <a:ext cx="473710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Imagem 17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013176"/>
            <a:ext cx="4737101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CaixaDeTexto 18"/>
          <p:cNvSpPr txBox="1"/>
          <p:nvPr/>
        </p:nvSpPr>
        <p:spPr>
          <a:xfrm>
            <a:off x="755650" y="5084763"/>
            <a:ext cx="3240088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C: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2005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984" y="5000954"/>
            <a:ext cx="4716016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CaixaDeTexto 20"/>
          <p:cNvSpPr txBox="1"/>
          <p:nvPr/>
        </p:nvSpPr>
        <p:spPr>
          <a:xfrm>
            <a:off x="5235575" y="5084763"/>
            <a:ext cx="3240088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D: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2008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40238" y="4143375"/>
            <a:ext cx="4814887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CaixaDeTexto 16"/>
          <p:cNvSpPr txBox="1"/>
          <p:nvPr/>
        </p:nvSpPr>
        <p:spPr>
          <a:xfrm>
            <a:off x="5213350" y="4183063"/>
            <a:ext cx="3462338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B: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2007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3" name="Millionaire Interactive 2.0 - New Clocks - Quality Tes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-1332656" y="95997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32872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15" grpId="0"/>
      <p:bldP spid="19" grpId="0"/>
      <p:bldP spid="21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20638" y="2997200"/>
            <a:ext cx="9164638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Marcador de Posição de Conteúdo 2"/>
          <p:cNvSpPr txBox="1">
            <a:spLocks/>
          </p:cNvSpPr>
          <p:nvPr/>
        </p:nvSpPr>
        <p:spPr>
          <a:xfrm>
            <a:off x="1043608" y="3089980"/>
            <a:ext cx="7128792" cy="37055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2200" dirty="0" smtClean="0">
                <a:solidFill>
                  <a:schemeClr val="bg1"/>
                </a:solidFill>
              </a:rPr>
              <a:t>In terms of computing, what does CPU stand for?</a:t>
            </a:r>
            <a:endParaRPr lang="pt-PT" sz="2200" b="1" spc="50" dirty="0">
              <a:ln w="12700" cmpd="sng">
                <a:solidFill>
                  <a:srgbClr val="002060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rgbClr val="362050"/>
                </a:glow>
              </a:effectLst>
              <a:latin typeface="Segoe Print" pitchFamily="2" charset="0"/>
            </a:endParaRP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23813" y="4149725"/>
            <a:ext cx="4737101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/>
          <p:cNvSpPr txBox="1"/>
          <p:nvPr/>
        </p:nvSpPr>
        <p:spPr>
          <a:xfrm>
            <a:off x="723900" y="4183063"/>
            <a:ext cx="3241675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A: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pt-PT" sz="2000" dirty="0" smtClean="0">
                <a:solidFill>
                  <a:schemeClr val="bg1"/>
                </a:solidFill>
              </a:rPr>
              <a:t>Cellular Processing Unit</a:t>
            </a:r>
            <a:endParaRPr lang="pt-PT" sz="2000" dirty="0">
              <a:solidFill>
                <a:schemeClr val="bg1"/>
              </a:solidFill>
            </a:endParaRPr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06900" y="4164043"/>
            <a:ext cx="473710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CaixaDeTexto 16"/>
          <p:cNvSpPr txBox="1"/>
          <p:nvPr/>
        </p:nvSpPr>
        <p:spPr>
          <a:xfrm>
            <a:off x="5213350" y="4183063"/>
            <a:ext cx="3240088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B: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pt-PT" sz="2000" dirty="0" smtClean="0">
                <a:solidFill>
                  <a:schemeClr val="bg1"/>
                </a:solidFill>
              </a:rPr>
              <a:t>Central Process Unit</a:t>
            </a:r>
            <a:endParaRPr lang="pt-PT" sz="2000" dirty="0">
              <a:solidFill>
                <a:schemeClr val="bg1"/>
              </a:solidFill>
            </a:endParaRP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085184"/>
            <a:ext cx="4737101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CaixaDeTexto 18"/>
          <p:cNvSpPr txBox="1"/>
          <p:nvPr/>
        </p:nvSpPr>
        <p:spPr>
          <a:xfrm>
            <a:off x="755650" y="5084763"/>
            <a:ext cx="3240088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C: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pt-PT" sz="2000" dirty="0" smtClean="0">
                <a:solidFill>
                  <a:schemeClr val="bg1"/>
                </a:solidFill>
              </a:rPr>
              <a:t>Central Promoting Unit</a:t>
            </a:r>
            <a:endParaRPr lang="pt-PT" sz="2000" dirty="0">
              <a:solidFill>
                <a:schemeClr val="bg1"/>
              </a:solidFill>
            </a:endParaRP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87863" y="5049838"/>
            <a:ext cx="4737100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87863" y="5064911"/>
            <a:ext cx="4644008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CaixaDeTexto 20"/>
          <p:cNvSpPr txBox="1"/>
          <p:nvPr/>
        </p:nvSpPr>
        <p:spPr>
          <a:xfrm>
            <a:off x="5253038" y="5095875"/>
            <a:ext cx="3240087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D: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Central Processing Unit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4" name="Millionaire Interactive 2.0 - New Clocks - Quality Tes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-1332656" y="95997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3287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15" grpId="0"/>
      <p:bldP spid="17" grpId="0"/>
      <p:bldP spid="19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" y="2492896"/>
            <a:ext cx="9164638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Marcador de Posição de Conteúdo 2"/>
          <p:cNvSpPr txBox="1">
            <a:spLocks/>
          </p:cNvSpPr>
          <p:nvPr/>
        </p:nvSpPr>
        <p:spPr>
          <a:xfrm>
            <a:off x="1344055" y="2722075"/>
            <a:ext cx="6552728" cy="41848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2200" dirty="0" smtClean="0">
                <a:solidFill>
                  <a:schemeClr val="bg1"/>
                </a:solidFill>
              </a:rPr>
              <a:t>The most famous Japanese video game company was first founded in… </a:t>
            </a:r>
            <a:endParaRPr lang="pt-PT" sz="2200" b="1" spc="50" dirty="0">
              <a:ln w="12700" cmpd="sng">
                <a:solidFill>
                  <a:srgbClr val="002060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rgbClr val="362050"/>
                </a:glow>
              </a:effectLst>
              <a:latin typeface="Segoe Print" pitchFamily="2" charset="0"/>
            </a:endParaRP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149080"/>
            <a:ext cx="4737101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/>
          <p:cNvSpPr txBox="1"/>
          <p:nvPr/>
        </p:nvSpPr>
        <p:spPr>
          <a:xfrm>
            <a:off x="723900" y="4183063"/>
            <a:ext cx="3241675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A: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1990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65638" y="4149725"/>
            <a:ext cx="473710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Imagem 17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013176"/>
            <a:ext cx="4737101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CaixaDeTexto 18"/>
          <p:cNvSpPr txBox="1"/>
          <p:nvPr/>
        </p:nvSpPr>
        <p:spPr>
          <a:xfrm>
            <a:off x="755650" y="5084763"/>
            <a:ext cx="3240088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C:</a:t>
            </a:r>
            <a:r>
              <a:rPr lang="pt-PT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1988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6069" y="5013175"/>
            <a:ext cx="4737100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CaixaDeTexto 20"/>
          <p:cNvSpPr txBox="1"/>
          <p:nvPr/>
        </p:nvSpPr>
        <p:spPr>
          <a:xfrm>
            <a:off x="5235575" y="5084763"/>
            <a:ext cx="3240088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D:</a:t>
            </a:r>
            <a:r>
              <a:rPr lang="pt-PT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1991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48175" y="4149725"/>
            <a:ext cx="4814888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CaixaDeTexto 16"/>
          <p:cNvSpPr txBox="1"/>
          <p:nvPr/>
        </p:nvSpPr>
        <p:spPr>
          <a:xfrm>
            <a:off x="5076056" y="4183063"/>
            <a:ext cx="39091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B</a:t>
            </a:r>
            <a:r>
              <a:rPr lang="pt-PT" sz="20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: 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1889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4" name="Millionaire Interactive 2.0 - New Clocks - Quality Tes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-1332656" y="95997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3287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15" grpId="0"/>
      <p:bldP spid="19" grpId="0"/>
      <p:bldP spid="21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20638" y="2492897"/>
            <a:ext cx="9144001" cy="1007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Marcador de Posição de Conteúdo 2"/>
          <p:cNvSpPr txBox="1">
            <a:spLocks/>
          </p:cNvSpPr>
          <p:nvPr/>
        </p:nvSpPr>
        <p:spPr>
          <a:xfrm>
            <a:off x="1128382" y="2708920"/>
            <a:ext cx="6718962" cy="43204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2200" dirty="0" smtClean="0">
                <a:solidFill>
                  <a:schemeClr val="bg1"/>
                </a:solidFill>
              </a:rPr>
              <a:t>The Hubble Space Telescope is named after which American astronomer?</a:t>
            </a:r>
            <a:endParaRPr lang="pt-PT" sz="2200" b="1" spc="50" dirty="0">
              <a:ln w="12700" cmpd="sng">
                <a:solidFill>
                  <a:srgbClr val="002060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rgbClr val="362050"/>
                </a:glow>
              </a:effectLst>
              <a:latin typeface="Segoe Print" pitchFamily="2" charset="0"/>
            </a:endParaRP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149080"/>
            <a:ext cx="4737101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/>
          <p:cNvSpPr txBox="1"/>
          <p:nvPr/>
        </p:nvSpPr>
        <p:spPr>
          <a:xfrm>
            <a:off x="723900" y="4183063"/>
            <a:ext cx="3241675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A: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pt-PT" sz="2000" dirty="0" smtClean="0">
                <a:solidFill>
                  <a:schemeClr val="bg1"/>
                </a:solidFill>
                <a:latin typeface="+mj-lt"/>
              </a:rPr>
              <a:t>Edward Hubble</a:t>
            </a:r>
            <a:endParaRPr lang="pt-PT" sz="20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65638" y="4149725"/>
            <a:ext cx="473710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CaixaDeTexto 16"/>
          <p:cNvSpPr txBox="1"/>
          <p:nvPr/>
        </p:nvSpPr>
        <p:spPr>
          <a:xfrm>
            <a:off x="5213350" y="4183063"/>
            <a:ext cx="3319463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B.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Robert Hubble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588" y="5049838"/>
            <a:ext cx="4737101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87863" y="5049838"/>
            <a:ext cx="4737100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CaixaDeTexto 20"/>
          <p:cNvSpPr txBox="1"/>
          <p:nvPr/>
        </p:nvSpPr>
        <p:spPr>
          <a:xfrm>
            <a:off x="5292725" y="5084763"/>
            <a:ext cx="3240088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D:</a:t>
            </a:r>
            <a:r>
              <a:rPr lang="pt-PT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pt-PT" sz="2000" dirty="0" smtClean="0">
                <a:solidFill>
                  <a:schemeClr val="bg1"/>
                </a:solidFill>
                <a:latin typeface="+mj-lt"/>
              </a:rPr>
              <a:t>George Hubble</a:t>
            </a:r>
            <a:endParaRPr lang="pt-PT" sz="20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61913" y="5056188"/>
            <a:ext cx="4814888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CaixaDeTexto 18"/>
          <p:cNvSpPr txBox="1"/>
          <p:nvPr/>
        </p:nvSpPr>
        <p:spPr>
          <a:xfrm>
            <a:off x="723900" y="5084763"/>
            <a:ext cx="37020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C: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Edwin Hubble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3" name="Millionaire Interactive 2.0 - New Clocks - Quality Tes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-1332656" y="95997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32872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15" grpId="0"/>
      <p:bldP spid="17" grpId="0"/>
      <p:bldP spid="21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20638" y="2564905"/>
            <a:ext cx="9144001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Marcador de Posição de Conteúdo 2"/>
          <p:cNvSpPr txBox="1">
            <a:spLocks/>
          </p:cNvSpPr>
          <p:nvPr/>
        </p:nvSpPr>
        <p:spPr>
          <a:xfrm>
            <a:off x="1535535" y="2708920"/>
            <a:ext cx="5904656" cy="34953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2200" dirty="0" smtClean="0">
                <a:solidFill>
                  <a:schemeClr val="bg1"/>
                </a:solidFill>
              </a:rPr>
              <a:t>Firefox, Opera, Chrome, Safari and Explorer are types of what?</a:t>
            </a:r>
            <a:endParaRPr lang="pt-PT" sz="2200" b="1" spc="50" dirty="0">
              <a:ln w="12700" cmpd="sng">
                <a:solidFill>
                  <a:srgbClr val="002060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rgbClr val="362050"/>
                </a:glow>
              </a:effectLst>
              <a:latin typeface="Segoe Print" pitchFamily="2" charset="0"/>
            </a:endParaRP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23813" y="4149725"/>
            <a:ext cx="4737101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/>
          <p:cNvSpPr txBox="1"/>
          <p:nvPr/>
        </p:nvSpPr>
        <p:spPr>
          <a:xfrm>
            <a:off x="1547813" y="4183063"/>
            <a:ext cx="2479675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A: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web </a:t>
            </a:r>
            <a:r>
              <a:rPr lang="pt-PT" sz="2000" dirty="0" err="1" smtClean="0">
                <a:solidFill>
                  <a:schemeClr val="bg1"/>
                </a:solidFill>
                <a:latin typeface="+mn-lt"/>
              </a:rPr>
              <a:t>machines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65638" y="4149725"/>
            <a:ext cx="473710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Imagem 17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588" y="5049838"/>
            <a:ext cx="4737101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CaixaDeTexto 18"/>
          <p:cNvSpPr txBox="1"/>
          <p:nvPr/>
        </p:nvSpPr>
        <p:spPr>
          <a:xfrm>
            <a:off x="1547813" y="5084763"/>
            <a:ext cx="2663825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C</a:t>
            </a: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: 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web modems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87863" y="5049838"/>
            <a:ext cx="4737100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CaixaDeTexto 20"/>
          <p:cNvSpPr txBox="1"/>
          <p:nvPr/>
        </p:nvSpPr>
        <p:spPr>
          <a:xfrm>
            <a:off x="5308241" y="5069651"/>
            <a:ext cx="2576512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D:</a:t>
            </a:r>
            <a:r>
              <a:rPr lang="pt-PT" sz="2000" dirty="0">
                <a:solidFill>
                  <a:schemeClr val="bg1"/>
                </a:solidFill>
                <a:latin typeface="+mn-lt"/>
              </a:rPr>
              <a:t> 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web links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07347" y="4116772"/>
            <a:ext cx="4716016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CaixaDeTexto 16"/>
          <p:cNvSpPr txBox="1"/>
          <p:nvPr/>
        </p:nvSpPr>
        <p:spPr>
          <a:xfrm>
            <a:off x="5308241" y="4129045"/>
            <a:ext cx="309634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B</a:t>
            </a:r>
            <a:r>
              <a:rPr lang="pt-PT" sz="2000" dirty="0">
                <a:solidFill>
                  <a:schemeClr val="bg1"/>
                </a:solidFill>
                <a:latin typeface="+mn-lt"/>
              </a:rPr>
              <a:t>: 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web browsers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4" name="Millionaire Interactive 2.0 - New Clocks - Quality Tes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-1332656" y="95997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3287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15" grpId="0"/>
      <p:bldP spid="19" grpId="0"/>
      <p:bldP spid="21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708920"/>
            <a:ext cx="9144000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Marcador de Posição de Conteúdo 2"/>
          <p:cNvSpPr txBox="1">
            <a:spLocks/>
          </p:cNvSpPr>
          <p:nvPr/>
        </p:nvSpPr>
        <p:spPr>
          <a:xfrm>
            <a:off x="1030117" y="2848293"/>
            <a:ext cx="6730213" cy="38319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2200" dirty="0" smtClean="0">
                <a:solidFill>
                  <a:schemeClr val="bg1"/>
                </a:solidFill>
              </a:rPr>
              <a:t>The technologically advanced humanoid robot ASIMO was made by which car company?</a:t>
            </a:r>
            <a:endParaRPr lang="pt-PT" sz="2200" b="1" spc="50" dirty="0">
              <a:ln w="12700" cmpd="sng">
                <a:solidFill>
                  <a:srgbClr val="002060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rgbClr val="362050"/>
                </a:glow>
              </a:effectLst>
              <a:latin typeface="Segoe Print" pitchFamily="2" charset="0"/>
            </a:endParaRP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221088"/>
            <a:ext cx="473710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/>
          <p:cNvSpPr txBox="1"/>
          <p:nvPr/>
        </p:nvSpPr>
        <p:spPr>
          <a:xfrm>
            <a:off x="827584" y="4221088"/>
            <a:ext cx="19032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A</a:t>
            </a:r>
            <a:r>
              <a:rPr lang="pt-PT" sz="20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Mercedes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89450" y="4202068"/>
            <a:ext cx="473710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CaixaDeTexto 16"/>
          <p:cNvSpPr txBox="1"/>
          <p:nvPr/>
        </p:nvSpPr>
        <p:spPr>
          <a:xfrm>
            <a:off x="5223505" y="4168745"/>
            <a:ext cx="2525713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B: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Renault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084763"/>
            <a:ext cx="4737100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5084763"/>
            <a:ext cx="4572000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CaixaDeTexto 20"/>
          <p:cNvSpPr txBox="1"/>
          <p:nvPr/>
        </p:nvSpPr>
        <p:spPr>
          <a:xfrm>
            <a:off x="5364088" y="5086350"/>
            <a:ext cx="1871663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D: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Ford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38100" y="5086350"/>
            <a:ext cx="4814888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CaixaDeTexto 18"/>
          <p:cNvSpPr txBox="1"/>
          <p:nvPr/>
        </p:nvSpPr>
        <p:spPr>
          <a:xfrm>
            <a:off x="951111" y="5084763"/>
            <a:ext cx="16561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C: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Honda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3" name="Millionaire Interactive 2.0 - New Clocks - Quality Tes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-1332656" y="95997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32872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15" grpId="0"/>
      <p:bldP spid="17" grpId="0"/>
      <p:bldP spid="21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20638" y="2996952"/>
            <a:ext cx="9164638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Marcador de Posição de Conteúdo 2"/>
          <p:cNvSpPr txBox="1">
            <a:spLocks/>
          </p:cNvSpPr>
          <p:nvPr/>
        </p:nvSpPr>
        <p:spPr>
          <a:xfrm>
            <a:off x="1285322" y="3068489"/>
            <a:ext cx="6175527" cy="57606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2200" dirty="0" smtClean="0">
                <a:solidFill>
                  <a:schemeClr val="bg1"/>
                </a:solidFill>
              </a:rPr>
              <a:t>In terms of computing, what does ROM stand for?</a:t>
            </a:r>
            <a:endParaRPr lang="pt-PT" sz="2200" b="1" spc="50" dirty="0">
              <a:ln w="12700" cmpd="sng">
                <a:solidFill>
                  <a:srgbClr val="002060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rgbClr val="362050"/>
                </a:glow>
              </a:effectLst>
              <a:latin typeface="+mj-lt"/>
            </a:endParaRP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23813" y="4149725"/>
            <a:ext cx="4737101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/>
          <p:cNvSpPr txBox="1"/>
          <p:nvPr/>
        </p:nvSpPr>
        <p:spPr>
          <a:xfrm>
            <a:off x="723900" y="4183063"/>
            <a:ext cx="3241675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A: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Roll on memory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65638" y="4149725"/>
            <a:ext cx="473710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Imagem 17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013176"/>
            <a:ext cx="4737101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CaixaDeTexto 18"/>
          <p:cNvSpPr txBox="1"/>
          <p:nvPr/>
        </p:nvSpPr>
        <p:spPr>
          <a:xfrm>
            <a:off x="755650" y="5084763"/>
            <a:ext cx="3240088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C: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Right on memo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73089" y="5032914"/>
            <a:ext cx="4716016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CaixaDeTexto 20"/>
          <p:cNvSpPr txBox="1"/>
          <p:nvPr/>
        </p:nvSpPr>
        <p:spPr>
          <a:xfrm>
            <a:off x="5235575" y="5084763"/>
            <a:ext cx="3240088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D: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Reach only memory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40238" y="4143375"/>
            <a:ext cx="4814887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CaixaDeTexto 16"/>
          <p:cNvSpPr txBox="1"/>
          <p:nvPr/>
        </p:nvSpPr>
        <p:spPr>
          <a:xfrm>
            <a:off x="5213350" y="4183063"/>
            <a:ext cx="3462338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B: </a:t>
            </a:r>
            <a:r>
              <a:rPr lang="pt-PT" sz="2000" dirty="0" err="1" smtClean="0">
                <a:solidFill>
                  <a:schemeClr val="bg1"/>
                </a:solidFill>
                <a:latin typeface="+mn-lt"/>
              </a:rPr>
              <a:t>Read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only memory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3" name="Millionaire Interactive 2.0 - New Clocks - Quality Tes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-1332656" y="95997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32872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15" grpId="0"/>
      <p:bldP spid="19" grpId="0"/>
      <p:bldP spid="21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20638" y="2997200"/>
            <a:ext cx="9164638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Marcador de Posição de Conteúdo 2"/>
          <p:cNvSpPr txBox="1">
            <a:spLocks/>
          </p:cNvSpPr>
          <p:nvPr/>
        </p:nvSpPr>
        <p:spPr>
          <a:xfrm>
            <a:off x="1043608" y="3089980"/>
            <a:ext cx="7128792" cy="37055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2200" dirty="0" smtClean="0">
                <a:solidFill>
                  <a:schemeClr val="bg1"/>
                </a:solidFill>
              </a:rPr>
              <a:t>What is the Earth’s primary source of energy?</a:t>
            </a:r>
            <a:endParaRPr lang="pt-PT" sz="2200" b="1" spc="50" dirty="0">
              <a:ln w="12700" cmpd="sng">
                <a:solidFill>
                  <a:srgbClr val="002060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rgbClr val="362050"/>
                </a:glow>
              </a:effectLst>
              <a:latin typeface="Segoe Print" pitchFamily="2" charset="0"/>
            </a:endParaRP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23813" y="4149725"/>
            <a:ext cx="4737101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/>
          <p:cNvSpPr txBox="1"/>
          <p:nvPr/>
        </p:nvSpPr>
        <p:spPr>
          <a:xfrm>
            <a:off x="723900" y="4183063"/>
            <a:ext cx="3241675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A: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pt-PT" sz="2000" dirty="0" smtClean="0">
                <a:solidFill>
                  <a:schemeClr val="bg1"/>
                </a:solidFill>
              </a:rPr>
              <a:t>The moon</a:t>
            </a:r>
            <a:endParaRPr lang="pt-PT" sz="2000" dirty="0">
              <a:solidFill>
                <a:schemeClr val="bg1"/>
              </a:solidFill>
            </a:endParaRPr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53446" y="4164043"/>
            <a:ext cx="473710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CaixaDeTexto 16"/>
          <p:cNvSpPr txBox="1"/>
          <p:nvPr/>
        </p:nvSpPr>
        <p:spPr>
          <a:xfrm>
            <a:off x="5213350" y="4183063"/>
            <a:ext cx="3240088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B: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pt-PT" sz="2000" dirty="0" smtClean="0">
                <a:solidFill>
                  <a:schemeClr val="bg1"/>
                </a:solidFill>
              </a:rPr>
              <a:t>The stars</a:t>
            </a:r>
            <a:endParaRPr lang="pt-PT" sz="2000" dirty="0">
              <a:solidFill>
                <a:schemeClr val="bg1"/>
              </a:solidFill>
            </a:endParaRP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085184"/>
            <a:ext cx="4737101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CaixaDeTexto 18"/>
          <p:cNvSpPr txBox="1"/>
          <p:nvPr/>
        </p:nvSpPr>
        <p:spPr>
          <a:xfrm>
            <a:off x="755650" y="5084763"/>
            <a:ext cx="3240088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C: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pt-PT" sz="2000" dirty="0" smtClean="0">
                <a:solidFill>
                  <a:schemeClr val="bg1"/>
                </a:solidFill>
              </a:rPr>
              <a:t>The climate</a:t>
            </a:r>
            <a:endParaRPr lang="pt-PT" sz="2000" dirty="0">
              <a:solidFill>
                <a:schemeClr val="bg1"/>
              </a:solidFill>
            </a:endParaRP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87863" y="5049838"/>
            <a:ext cx="4737100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53446" y="5057835"/>
            <a:ext cx="4780871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CaixaDeTexto 20"/>
          <p:cNvSpPr txBox="1"/>
          <p:nvPr/>
        </p:nvSpPr>
        <p:spPr>
          <a:xfrm>
            <a:off x="5253038" y="5095875"/>
            <a:ext cx="3240087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D: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The sun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4" name="Millionaire Interactive 2.0 - New Clocks - Quality Tes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-1332656" y="95997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3287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15" grpId="0"/>
      <p:bldP spid="17" grpId="0"/>
      <p:bldP spid="19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636912"/>
            <a:ext cx="9164638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Marcador de Posição de Conteúdo 2"/>
          <p:cNvSpPr txBox="1">
            <a:spLocks/>
          </p:cNvSpPr>
          <p:nvPr/>
        </p:nvSpPr>
        <p:spPr>
          <a:xfrm>
            <a:off x="665135" y="2801279"/>
            <a:ext cx="8143932" cy="50120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2200" dirty="0" smtClean="0">
                <a:solidFill>
                  <a:schemeClr val="bg1"/>
                </a:solidFill>
              </a:rPr>
              <a:t>IBM is a well known computer and information technology</a:t>
            </a: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2200" dirty="0" smtClean="0">
                <a:solidFill>
                  <a:schemeClr val="bg1"/>
                </a:solidFill>
              </a:rPr>
              <a:t>company, what does IBM stand for?</a:t>
            </a:r>
            <a:endParaRPr lang="pt-PT" sz="2200" b="1" spc="50" dirty="0">
              <a:ln w="12700" cmpd="sng">
                <a:solidFill>
                  <a:srgbClr val="002060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rgbClr val="362050"/>
                </a:glow>
              </a:effectLst>
              <a:latin typeface="Segoe Print" pitchFamily="2" charset="0"/>
            </a:endParaRP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149080"/>
            <a:ext cx="4737101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/>
          <p:cNvSpPr txBox="1"/>
          <p:nvPr/>
        </p:nvSpPr>
        <p:spPr>
          <a:xfrm>
            <a:off x="723900" y="4183063"/>
            <a:ext cx="3683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A: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International Bionic Matter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65638" y="4149725"/>
            <a:ext cx="473710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Imagem 17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013176"/>
            <a:ext cx="4737101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CaixaDeTexto 18"/>
          <p:cNvSpPr txBox="1"/>
          <p:nvPr/>
        </p:nvSpPr>
        <p:spPr>
          <a:xfrm>
            <a:off x="755650" y="5084763"/>
            <a:ext cx="36512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C:</a:t>
            </a:r>
            <a:r>
              <a:rPr lang="pt-PT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International </a:t>
            </a:r>
            <a:r>
              <a:rPr lang="pt-PT" sz="2000" dirty="0" err="1" smtClean="0">
                <a:solidFill>
                  <a:schemeClr val="bg1"/>
                </a:solidFill>
                <a:latin typeface="+mn-lt"/>
              </a:rPr>
              <a:t>Binary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pt-PT" sz="2000" dirty="0" err="1" smtClean="0">
                <a:solidFill>
                  <a:schemeClr val="bg1"/>
                </a:solidFill>
                <a:latin typeface="+mn-lt"/>
              </a:rPr>
              <a:t>Matter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76308" y="5013176"/>
            <a:ext cx="4737100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CaixaDeTexto 20"/>
          <p:cNvSpPr txBox="1"/>
          <p:nvPr/>
        </p:nvSpPr>
        <p:spPr>
          <a:xfrm>
            <a:off x="4931568" y="5052803"/>
            <a:ext cx="36877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D:</a:t>
            </a:r>
            <a:r>
              <a:rPr lang="pt-PT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International Binary Machine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48175" y="4149725"/>
            <a:ext cx="4814888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CaixaDeTexto 16"/>
          <p:cNvSpPr txBox="1"/>
          <p:nvPr/>
        </p:nvSpPr>
        <p:spPr>
          <a:xfrm>
            <a:off x="4787900" y="4183063"/>
            <a:ext cx="419735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B</a:t>
            </a:r>
            <a:r>
              <a:rPr lang="pt-PT" sz="20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: 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International Business Machines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4" name="Millionaire Interactive 2.0 - New Clocks - Quality Tes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-1332656" y="95997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3287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15" grpId="0"/>
      <p:bldP spid="19" grpId="0"/>
      <p:bldP spid="21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20638" y="2924175"/>
            <a:ext cx="9144001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Marcador de Posição de Conteúdo 2"/>
          <p:cNvSpPr txBox="1">
            <a:spLocks/>
          </p:cNvSpPr>
          <p:nvPr/>
        </p:nvSpPr>
        <p:spPr>
          <a:xfrm>
            <a:off x="827584" y="3017972"/>
            <a:ext cx="7488832" cy="43204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2200" dirty="0" smtClean="0">
                <a:solidFill>
                  <a:schemeClr val="bg1"/>
                </a:solidFill>
              </a:rPr>
              <a:t>Along with whom did Bill Gates found Microsoft?</a:t>
            </a:r>
            <a:endParaRPr lang="pt-PT" sz="2200" b="1" spc="50" dirty="0">
              <a:ln w="12700" cmpd="sng">
                <a:solidFill>
                  <a:srgbClr val="002060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rgbClr val="362050"/>
                </a:glow>
              </a:effectLst>
              <a:latin typeface="Segoe Print" pitchFamily="2" charset="0"/>
            </a:endParaRP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149080"/>
            <a:ext cx="4737101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/>
          <p:cNvSpPr txBox="1"/>
          <p:nvPr/>
        </p:nvSpPr>
        <p:spPr>
          <a:xfrm>
            <a:off x="723900" y="4183063"/>
            <a:ext cx="3241675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A: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pt-PT" sz="2000" dirty="0" smtClean="0">
                <a:solidFill>
                  <a:schemeClr val="bg1"/>
                </a:solidFill>
                <a:latin typeface="+mj-lt"/>
              </a:rPr>
              <a:t>Steve Jobs</a:t>
            </a:r>
            <a:endParaRPr lang="pt-PT" sz="20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65638" y="4149725"/>
            <a:ext cx="473710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CaixaDeTexto 16"/>
          <p:cNvSpPr txBox="1"/>
          <p:nvPr/>
        </p:nvSpPr>
        <p:spPr>
          <a:xfrm>
            <a:off x="5213350" y="4183063"/>
            <a:ext cx="3319463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B.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Robert  </a:t>
            </a:r>
            <a:r>
              <a:rPr lang="pt-PT" sz="2000" dirty="0" err="1" smtClean="0">
                <a:solidFill>
                  <a:schemeClr val="bg1"/>
                </a:solidFill>
                <a:latin typeface="+mn-lt"/>
              </a:rPr>
              <a:t>Zemakis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588" y="5049838"/>
            <a:ext cx="4737101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87863" y="5049838"/>
            <a:ext cx="4737100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CaixaDeTexto 20"/>
          <p:cNvSpPr txBox="1"/>
          <p:nvPr/>
        </p:nvSpPr>
        <p:spPr>
          <a:xfrm>
            <a:off x="5292725" y="5084763"/>
            <a:ext cx="3240088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D:</a:t>
            </a:r>
            <a:r>
              <a:rPr lang="pt-PT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George  Randy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61913" y="5056188"/>
            <a:ext cx="4814888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CaixaDeTexto 18"/>
          <p:cNvSpPr txBox="1"/>
          <p:nvPr/>
        </p:nvSpPr>
        <p:spPr>
          <a:xfrm>
            <a:off x="723900" y="5075208"/>
            <a:ext cx="23034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C: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Paul Allen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3" name="Millionaire Interactive 2.0 - New Clocks - Quality Tes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-1332656" y="95997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32872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15" grpId="0"/>
      <p:bldP spid="17" grpId="0"/>
      <p:bldP spid="21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20638" y="2564905"/>
            <a:ext cx="9144001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Marcador de Posição de Conteúdo 2"/>
          <p:cNvSpPr txBox="1">
            <a:spLocks/>
          </p:cNvSpPr>
          <p:nvPr/>
        </p:nvSpPr>
        <p:spPr>
          <a:xfrm>
            <a:off x="971600" y="2809880"/>
            <a:ext cx="7200850" cy="34953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2200" dirty="0" smtClean="0">
                <a:solidFill>
                  <a:schemeClr val="bg1"/>
                </a:solidFill>
              </a:rPr>
              <a:t>What science fiction writer wrote the three laws of robotics?</a:t>
            </a:r>
            <a:endParaRPr lang="pt-PT" sz="2200" b="1" spc="50" dirty="0">
              <a:ln w="12700" cmpd="sng">
                <a:solidFill>
                  <a:srgbClr val="002060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rgbClr val="362050"/>
                </a:glow>
              </a:effectLst>
              <a:latin typeface="Segoe Print" pitchFamily="2" charset="0"/>
            </a:endParaRP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23813" y="4149725"/>
            <a:ext cx="4737101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/>
          <p:cNvSpPr txBox="1"/>
          <p:nvPr/>
        </p:nvSpPr>
        <p:spPr>
          <a:xfrm>
            <a:off x="977692" y="4164646"/>
            <a:ext cx="2479675" cy="67710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A: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Edwin Abbot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65638" y="4149725"/>
            <a:ext cx="473710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Imagem 17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588" y="5049838"/>
            <a:ext cx="4737101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CaixaDeTexto 18"/>
          <p:cNvSpPr txBox="1"/>
          <p:nvPr/>
        </p:nvSpPr>
        <p:spPr>
          <a:xfrm>
            <a:off x="1012824" y="5084763"/>
            <a:ext cx="2663825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C: 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Kevin Anderson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87863" y="5049838"/>
            <a:ext cx="4737100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CaixaDeTexto 20"/>
          <p:cNvSpPr txBox="1"/>
          <p:nvPr/>
        </p:nvSpPr>
        <p:spPr>
          <a:xfrm>
            <a:off x="5595938" y="5084763"/>
            <a:ext cx="2576512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D:</a:t>
            </a:r>
            <a:r>
              <a:rPr lang="pt-PT" sz="2000" dirty="0">
                <a:solidFill>
                  <a:schemeClr val="bg1"/>
                </a:solidFill>
                <a:latin typeface="+mn-lt"/>
              </a:rPr>
              <a:t> 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Robert Adams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59809" y="4104463"/>
            <a:ext cx="4716016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CaixaDeTexto 16"/>
          <p:cNvSpPr txBox="1"/>
          <p:nvPr/>
        </p:nvSpPr>
        <p:spPr>
          <a:xfrm>
            <a:off x="5364088" y="4129045"/>
            <a:ext cx="23763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B</a:t>
            </a:r>
            <a:r>
              <a:rPr lang="pt-PT" sz="2000" dirty="0">
                <a:solidFill>
                  <a:schemeClr val="bg1"/>
                </a:solidFill>
                <a:latin typeface="+mn-lt"/>
              </a:rPr>
              <a:t>: 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Isaac Asimov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4" name="Millionaire Interactive 2.0 - New Clocks - Quality Tes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-1332656" y="95997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3287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15" grpId="0"/>
      <p:bldP spid="19" grpId="0"/>
      <p:bldP spid="21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997200"/>
            <a:ext cx="9144000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Marcador de Posição de Conteúdo 2"/>
          <p:cNvSpPr txBox="1">
            <a:spLocks/>
          </p:cNvSpPr>
          <p:nvPr/>
        </p:nvSpPr>
        <p:spPr>
          <a:xfrm>
            <a:off x="1043608" y="3039892"/>
            <a:ext cx="6730213" cy="38319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2200" dirty="0" smtClean="0">
                <a:solidFill>
                  <a:schemeClr val="bg1"/>
                </a:solidFill>
              </a:rPr>
              <a:t>What does the abbreviation WWW stand for?</a:t>
            </a:r>
            <a:endParaRPr lang="pt-PT" sz="2200" b="1" spc="50" dirty="0">
              <a:ln w="12700" cmpd="sng">
                <a:solidFill>
                  <a:srgbClr val="002060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rgbClr val="362050"/>
                </a:glow>
              </a:effectLst>
              <a:latin typeface="Segoe Print" pitchFamily="2" charset="0"/>
            </a:endParaRP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221088"/>
            <a:ext cx="473710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/>
          <p:cNvSpPr txBox="1"/>
          <p:nvPr/>
        </p:nvSpPr>
        <p:spPr>
          <a:xfrm>
            <a:off x="848134" y="4240108"/>
            <a:ext cx="2695575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A</a:t>
            </a:r>
            <a:r>
              <a:rPr lang="pt-PT" sz="20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Wide World Web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52071" y="4202068"/>
            <a:ext cx="473710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CaixaDeTexto 16"/>
          <p:cNvSpPr txBox="1"/>
          <p:nvPr/>
        </p:nvSpPr>
        <p:spPr>
          <a:xfrm>
            <a:off x="5300791" y="4221088"/>
            <a:ext cx="2525713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B: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Web World Wide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084763"/>
            <a:ext cx="4737100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5084763"/>
            <a:ext cx="4572000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CaixaDeTexto 20"/>
          <p:cNvSpPr txBox="1"/>
          <p:nvPr/>
        </p:nvSpPr>
        <p:spPr>
          <a:xfrm>
            <a:off x="5300791" y="5084763"/>
            <a:ext cx="27271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D: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Web Wide World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38100" y="5086350"/>
            <a:ext cx="4814888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CaixaDeTexto 18"/>
          <p:cNvSpPr txBox="1"/>
          <p:nvPr/>
        </p:nvSpPr>
        <p:spPr>
          <a:xfrm>
            <a:off x="899777" y="5113928"/>
            <a:ext cx="25922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C: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World Wide Web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3" name="Millionaire Interactive 2.0 - New Clocks - Quality Tes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-1332656" y="95997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32872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15" grpId="0"/>
      <p:bldP spid="17" grpId="0"/>
      <p:bldP spid="21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20638" y="2996952"/>
            <a:ext cx="9164638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Marcador de Posição de Conteúdo 2"/>
          <p:cNvSpPr txBox="1">
            <a:spLocks/>
          </p:cNvSpPr>
          <p:nvPr/>
        </p:nvSpPr>
        <p:spPr>
          <a:xfrm>
            <a:off x="1473917" y="3104493"/>
            <a:ext cx="6175527" cy="50405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pt-PT" sz="2200" b="1" spc="50" dirty="0" err="1" smtClean="0">
                <a:ln w="12700" cmpd="sng">
                  <a:solidFill>
                    <a:srgbClr val="002060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rgbClr val="362050"/>
                  </a:glow>
                </a:effectLst>
              </a:rPr>
              <a:t>What</a:t>
            </a:r>
            <a:r>
              <a:rPr lang="pt-PT" sz="2200" b="1" spc="50" dirty="0" smtClean="0">
                <a:ln w="12700" cmpd="sng">
                  <a:solidFill>
                    <a:srgbClr val="002060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rgbClr val="362050"/>
                  </a:glow>
                </a:effectLst>
              </a:rPr>
              <a:t> does </a:t>
            </a:r>
            <a:r>
              <a:rPr lang="pt-PT" sz="2200" b="1" spc="50" dirty="0" err="1" smtClean="0">
                <a:ln w="12700" cmpd="sng">
                  <a:solidFill>
                    <a:srgbClr val="002060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rgbClr val="362050"/>
                  </a:glow>
                </a:effectLst>
              </a:rPr>
              <a:t>the</a:t>
            </a:r>
            <a:r>
              <a:rPr lang="pt-PT" sz="2200" b="1" spc="50" dirty="0" smtClean="0">
                <a:ln w="12700" cmpd="sng">
                  <a:solidFill>
                    <a:srgbClr val="002060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rgbClr val="362050"/>
                  </a:glow>
                </a:effectLst>
              </a:rPr>
              <a:t> </a:t>
            </a:r>
            <a:r>
              <a:rPr lang="pt-PT" sz="2200" b="1" spc="50" dirty="0" err="1" smtClean="0">
                <a:ln w="12700" cmpd="sng">
                  <a:solidFill>
                    <a:srgbClr val="002060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rgbClr val="362050"/>
                  </a:glow>
                </a:effectLst>
              </a:rPr>
              <a:t>abbreviation</a:t>
            </a:r>
            <a:r>
              <a:rPr lang="pt-PT" sz="2200" b="1" spc="50" dirty="0" smtClean="0">
                <a:ln w="12700" cmpd="sng">
                  <a:solidFill>
                    <a:srgbClr val="002060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rgbClr val="362050"/>
                  </a:glow>
                </a:effectLst>
              </a:rPr>
              <a:t> URL stand for?</a:t>
            </a:r>
            <a:endParaRPr lang="pt-PT" sz="2200" b="1" spc="50" dirty="0">
              <a:ln w="12700" cmpd="sng">
                <a:solidFill>
                  <a:srgbClr val="002060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rgbClr val="362050"/>
                </a:glow>
              </a:effectLst>
            </a:endParaRP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23813" y="4149725"/>
            <a:ext cx="4737101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/>
          <p:cNvSpPr txBox="1"/>
          <p:nvPr/>
        </p:nvSpPr>
        <p:spPr>
          <a:xfrm>
            <a:off x="723900" y="4183063"/>
            <a:ext cx="3241675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A: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Universal Router </a:t>
            </a:r>
            <a:r>
              <a:rPr lang="pt-PT" sz="2000" dirty="0" err="1" smtClean="0">
                <a:solidFill>
                  <a:schemeClr val="bg1"/>
                </a:solidFill>
                <a:latin typeface="+mn-lt"/>
              </a:rPr>
              <a:t>Launch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65638" y="4149725"/>
            <a:ext cx="473710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Imagem 17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013176"/>
            <a:ext cx="4737101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CaixaDeTexto 18"/>
          <p:cNvSpPr txBox="1"/>
          <p:nvPr/>
        </p:nvSpPr>
        <p:spPr>
          <a:xfrm>
            <a:off x="721630" y="5012866"/>
            <a:ext cx="352831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C: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Universal </a:t>
            </a:r>
            <a:r>
              <a:rPr lang="pt-PT" sz="2000" dirty="0" err="1" smtClean="0">
                <a:solidFill>
                  <a:schemeClr val="bg1"/>
                </a:solidFill>
                <a:latin typeface="+mn-lt"/>
              </a:rPr>
              <a:t>Recording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Laptop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76180" y="4993053"/>
            <a:ext cx="4716016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CaixaDeTexto 20"/>
          <p:cNvSpPr txBox="1"/>
          <p:nvPr/>
        </p:nvSpPr>
        <p:spPr>
          <a:xfrm>
            <a:off x="4932040" y="5032680"/>
            <a:ext cx="361563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D: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pt-PT" sz="2000" dirty="0" err="1" smtClean="0">
                <a:solidFill>
                  <a:schemeClr val="bg1"/>
                </a:solidFill>
                <a:latin typeface="+mn-lt"/>
              </a:rPr>
              <a:t>Uniform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pt-PT" sz="2000" dirty="0" err="1" smtClean="0">
                <a:solidFill>
                  <a:schemeClr val="bg1"/>
                </a:solidFill>
                <a:latin typeface="+mn-lt"/>
              </a:rPr>
              <a:t>Reactivating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Light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40238" y="4143375"/>
            <a:ext cx="4814887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CaixaDeTexto 16"/>
          <p:cNvSpPr txBox="1"/>
          <p:nvPr/>
        </p:nvSpPr>
        <p:spPr>
          <a:xfrm>
            <a:off x="4932040" y="4183063"/>
            <a:ext cx="3462338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B: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pt-PT" sz="2000" dirty="0" err="1" smtClean="0">
                <a:solidFill>
                  <a:schemeClr val="bg1"/>
                </a:solidFill>
                <a:latin typeface="+mn-lt"/>
              </a:rPr>
              <a:t>Uniform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pt-PT" sz="2000" dirty="0" err="1" smtClean="0">
                <a:solidFill>
                  <a:schemeClr val="bg1"/>
                </a:solidFill>
                <a:latin typeface="+mn-lt"/>
              </a:rPr>
              <a:t>Resource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pt-PT" sz="2000" dirty="0" err="1" smtClean="0">
                <a:solidFill>
                  <a:schemeClr val="bg1"/>
                </a:solidFill>
                <a:latin typeface="+mn-lt"/>
              </a:rPr>
              <a:t>Locator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3" name="Millionaire Interactive 2.0 - New Clocks - Quality Tes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-1332656" y="95997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32872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15" grpId="0"/>
      <p:bldP spid="19" grpId="0"/>
      <p:bldP spid="21" grpId="0"/>
      <p:bldP spid="1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RATE_QUIZZES" val="0"/>
  <p:tag name="ISPRING_SCORM_PASSING_SCORE" val="0.0000000000"/>
  <p:tag name="GENSWF_OUTPUT_FILE_NAME" val="tech"/>
  <p:tag name="ISPRING_RESOURCE_PATHS_HASH_2" val="44a361197ef03aff3471ba1f3ec037dc29cb20"/>
</p:tagLst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1000</TotalTime>
  <Words>405</Words>
  <Application>Microsoft Office PowerPoint</Application>
  <PresentationFormat>On-screen Show (4:3)</PresentationFormat>
  <Paragraphs>87</Paragraphs>
  <Slides>15</Slides>
  <Notes>15</Notes>
  <HiddenSlides>0</HiddenSlides>
  <MMClips>15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Recurso</dc:title>
  <dc:creator>Micaela</dc:creator>
  <cp:lastModifiedBy>ddcarvalho</cp:lastModifiedBy>
  <cp:revision>118</cp:revision>
  <dcterms:created xsi:type="dcterms:W3CDTF">2011-01-24T21:42:26Z</dcterms:created>
  <dcterms:modified xsi:type="dcterms:W3CDTF">2013-08-13T09:32:08Z</dcterms:modified>
</cp:coreProperties>
</file>