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0" r:id="rId3"/>
    <p:sldId id="258" r:id="rId4"/>
    <p:sldId id="257" r:id="rId5"/>
    <p:sldId id="259" r:id="rId6"/>
    <p:sldId id="261" r:id="rId7"/>
  </p:sldIdLst>
  <p:sldSz cx="9144000" cy="6858000" type="screen4x3"/>
  <p:notesSz cx="6858000" cy="9144000"/>
  <p:custDataLst>
    <p:tags r:id="rId9"/>
  </p:custDataLst>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26E"/>
    <a:srgbClr val="D9FBA3"/>
    <a:srgbClr val="EDF6F7"/>
    <a:srgbClr val="FDA1B5"/>
    <a:srgbClr val="E2D5BC"/>
    <a:srgbClr val="FF9F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94" autoAdjust="0"/>
    <p:restoredTop sz="94652" autoAdjust="0"/>
  </p:normalViewPr>
  <p:slideViewPr>
    <p:cSldViewPr>
      <p:cViewPr varScale="1">
        <p:scale>
          <a:sx n="87" d="100"/>
          <a:sy n="87" d="100"/>
        </p:scale>
        <p:origin x="-153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71A4FD-014D-426E-9543-48E61C30F847}" type="datetimeFigureOut">
              <a:rPr lang="pt-PT" smtClean="0"/>
              <a:t>13-08-2013</a:t>
            </a:fld>
            <a:endParaRPr lang="pt-P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P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C551B-82F0-4A39-A7C1-D4C713067CF9}" type="slidenum">
              <a:rPr lang="pt-PT" smtClean="0"/>
              <a:t>‹#›</a:t>
            </a:fld>
            <a:endParaRPr lang="pt-PT"/>
          </a:p>
        </p:txBody>
      </p:sp>
    </p:spTree>
    <p:extLst>
      <p:ext uri="{BB962C8B-B14F-4D97-AF65-F5344CB8AC3E}">
        <p14:creationId xmlns:p14="http://schemas.microsoft.com/office/powerpoint/2010/main" val="392666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a:p>
        </p:txBody>
      </p:sp>
      <p:sp>
        <p:nvSpPr>
          <p:cNvPr id="4" name="Slide Number Placeholder 3"/>
          <p:cNvSpPr>
            <a:spLocks noGrp="1"/>
          </p:cNvSpPr>
          <p:nvPr>
            <p:ph type="sldNum" sz="quarter" idx="10"/>
          </p:nvPr>
        </p:nvSpPr>
        <p:spPr/>
        <p:txBody>
          <a:bodyPr/>
          <a:lstStyle/>
          <a:p>
            <a:fld id="{71DC551B-82F0-4A39-A7C1-D4C713067CF9}" type="slidenum">
              <a:rPr lang="pt-PT" smtClean="0"/>
              <a:t>1</a:t>
            </a:fld>
            <a:endParaRPr lang="pt-PT"/>
          </a:p>
        </p:txBody>
      </p:sp>
    </p:spTree>
    <p:extLst>
      <p:ext uri="{BB962C8B-B14F-4D97-AF65-F5344CB8AC3E}">
        <p14:creationId xmlns:p14="http://schemas.microsoft.com/office/powerpoint/2010/main" val="900779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a:prstGeom prst="rect">
            <a:avLst/>
          </a:prstGeom>
        </p:spPr>
        <p:txBody>
          <a:bodyPr/>
          <a:lstStyle>
            <a:lvl1pPr>
              <a:defRPr>
                <a:latin typeface="Calibri" panose="020F0502020204030204" pitchFamily="34" charset="0"/>
              </a:defRPr>
            </a:lvl1pPr>
          </a:lstStyle>
          <a:p>
            <a:r>
              <a:rPr lang="pt-BR" dirty="0" smtClean="0"/>
              <a:t>Clique para editar o estilo do título mestre</a:t>
            </a:r>
            <a:endParaRPr lang="pt-PT" dirty="0"/>
          </a:p>
        </p:txBody>
      </p:sp>
      <p:sp>
        <p:nvSpPr>
          <p:cNvPr id="3" name="Subtítulo 2"/>
          <p:cNvSpPr>
            <a:spLocks noGrp="1"/>
          </p:cNvSpPr>
          <p:nvPr>
            <p:ph type="subTitle" idx="1"/>
          </p:nvPr>
        </p:nvSpPr>
        <p:spPr>
          <a:xfrm>
            <a:off x="1371600" y="3886200"/>
            <a:ext cx="6400800" cy="1752600"/>
          </a:xfrm>
          <a:prstGeom prst="rect">
            <a:avLst/>
          </a:prstGeom>
        </p:spPr>
        <p:txBody>
          <a:bodyPr/>
          <a:lstStyle>
            <a:lvl1pPr marL="0" indent="0" algn="ctr">
              <a:buNone/>
              <a:defRPr>
                <a:latin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dirty="0" smtClean="0"/>
              <a:t>Clique para editar o estilo do subtítulo mestre</a:t>
            </a:r>
            <a:endParaRPr lang="pt-PT"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atin typeface="Calibri" panose="020F0502020204030204" pitchFamily="34" charset="0"/>
              </a:defRPr>
            </a:lvl1pPr>
          </a:lstStyle>
          <a:p>
            <a:pPr>
              <a:defRPr/>
            </a:pPr>
            <a:endParaRPr lang="es-E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atin typeface="Calibri" panose="020F0502020204030204" pitchFamily="34" charset="0"/>
              </a:defRPr>
            </a:lvl1pPr>
          </a:lstStyle>
          <a:p>
            <a:pPr>
              <a:defRPr/>
            </a:pPr>
            <a:endParaRPr lang="es-E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atin typeface="Calibri" panose="020F0502020204030204" pitchFamily="34" charset="0"/>
              </a:defRPr>
            </a:lvl1pPr>
          </a:lstStyle>
          <a:p>
            <a:pPr>
              <a:defRPr/>
            </a:pPr>
            <a:fld id="{F3306966-E563-4E7E-9411-029852C03B03}" type="slidenum">
              <a:rPr lang="es-ES" smtClean="0"/>
              <a:pPr>
                <a:defRPr/>
              </a:pPr>
              <a:t>‹#›</a:t>
            </a:fld>
            <a:endParaRPr lang="es-ES" dirty="0"/>
          </a:p>
        </p:txBody>
      </p:sp>
    </p:spTree>
    <p:extLst>
      <p:ext uri="{BB962C8B-B14F-4D97-AF65-F5344CB8AC3E}">
        <p14:creationId xmlns:p14="http://schemas.microsoft.com/office/powerpoint/2010/main" val="3413651941"/>
      </p:ext>
    </p:extLst>
  </p:cSld>
  <p:clrMapOvr>
    <a:masterClrMapping/>
  </p:clrMapOvr>
  <p:transition spd="med">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lvl1pPr>
              <a:defRPr>
                <a:latin typeface="Calibri" panose="020F0502020204030204" pitchFamily="34" charset="0"/>
              </a:defRPr>
            </a:lvl1pPr>
          </a:lstStyle>
          <a:p>
            <a:r>
              <a:rPr lang="pt-BR" dirty="0" smtClean="0"/>
              <a:t>Clique para editar o estilo do título mestre</a:t>
            </a:r>
            <a:endParaRPr lang="pt-PT" dirty="0"/>
          </a:p>
        </p:txBody>
      </p:sp>
      <p:sp>
        <p:nvSpPr>
          <p:cNvPr id="3" name="Espaço Reservado para Conteúdo 2"/>
          <p:cNvSpPr>
            <a:spLocks noGrp="1"/>
          </p:cNvSpPr>
          <p:nvPr>
            <p:ph idx="1"/>
          </p:nvPr>
        </p:nvSpPr>
        <p:spPr>
          <a:xfrm>
            <a:off x="457200" y="1600200"/>
            <a:ext cx="8229600" cy="4525963"/>
          </a:xfrm>
          <a:prstGeom prst="rect">
            <a:avLst/>
          </a:prstGeo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t-BR" dirty="0" smtClean="0"/>
              <a:t>Clique para editar os estilos do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PT"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atin typeface="Calibri" panose="020F0502020204030204" pitchFamily="34" charset="0"/>
              </a:defRPr>
            </a:lvl1pPr>
          </a:lstStyle>
          <a:p>
            <a:pPr>
              <a:defRPr/>
            </a:pPr>
            <a:endParaRPr lang="es-E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atin typeface="Calibri" panose="020F0502020204030204" pitchFamily="34" charset="0"/>
              </a:defRPr>
            </a:lvl1pPr>
          </a:lstStyle>
          <a:p>
            <a:pPr>
              <a:defRPr/>
            </a:pPr>
            <a:endParaRPr lang="es-E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atin typeface="Calibri" panose="020F0502020204030204" pitchFamily="34" charset="0"/>
              </a:defRPr>
            </a:lvl1pPr>
          </a:lstStyle>
          <a:p>
            <a:pPr>
              <a:defRPr/>
            </a:pPr>
            <a:fld id="{D9EAD213-401A-49DF-A3B5-101CA711DC53}" type="slidenum">
              <a:rPr lang="es-ES" smtClean="0"/>
              <a:pPr>
                <a:defRPr/>
              </a:pPr>
              <a:t>‹#›</a:t>
            </a:fld>
            <a:endParaRPr lang="es-ES" dirty="0"/>
          </a:p>
        </p:txBody>
      </p:sp>
    </p:spTree>
    <p:extLst>
      <p:ext uri="{BB962C8B-B14F-4D97-AF65-F5344CB8AC3E}">
        <p14:creationId xmlns:p14="http://schemas.microsoft.com/office/powerpoint/2010/main" val="2154436061"/>
      </p:ext>
    </p:extLst>
  </p:cSld>
  <p:clrMapOvr>
    <a:masterClrMapping/>
  </p:clrMapOvr>
  <p:transition spd="med">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7884368" y="6447234"/>
            <a:ext cx="1259632" cy="438150"/>
            <a:chOff x="7884368" y="6453336"/>
            <a:chExt cx="1259632" cy="438150"/>
          </a:xfrm>
          <a:effectLst>
            <a:outerShdw blurRad="50800" dist="38100" dir="16200000" rotWithShape="0">
              <a:prstClr val="black">
                <a:alpha val="19000"/>
              </a:prstClr>
            </a:outerShdw>
          </a:effectLst>
        </p:grpSpPr>
        <p:sp>
          <p:nvSpPr>
            <p:cNvPr id="3" name="Round Same Side Corner Rectangle 2"/>
            <p:cNvSpPr/>
            <p:nvPr userDrawn="1"/>
          </p:nvSpPr>
          <p:spPr>
            <a:xfrm>
              <a:off x="7884368" y="6470079"/>
              <a:ext cx="1259632" cy="404664"/>
            </a:xfrm>
            <a:prstGeom prst="round2SameRect">
              <a:avLst>
                <a:gd name="adj1" fmla="val 2908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latin typeface="Calibri" panose="020F0502020204030204" pitchFamily="34" charset="0"/>
              </a:endParaRP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78403" y="6453336"/>
              <a:ext cx="1071563" cy="43815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wipe/>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t-PT" dirty="0">
              <a:latin typeface="Calibri" panose="020F0502020204030204" pitchFamily="34" charset="0"/>
            </a:endParaRPr>
          </a:p>
        </p:txBody>
      </p:sp>
      <p:sp>
        <p:nvSpPr>
          <p:cNvPr id="2051" name="Retângulo 2"/>
          <p:cNvSpPr>
            <a:spLocks noChangeArrowheads="1"/>
          </p:cNvSpPr>
          <p:nvPr/>
        </p:nvSpPr>
        <p:spPr bwMode="auto">
          <a:xfrm>
            <a:off x="1238780" y="44624"/>
            <a:ext cx="666644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cs typeface="Times New Roman" pitchFamily="18" charset="0"/>
              </a:rPr>
              <a:t>TECH GADGETS</a:t>
            </a:r>
            <a:endParaRPr lang="pt-PT"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484784"/>
            <a:ext cx="5236164" cy="419181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randombar(horizontal)">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t-PT" dirty="0">
              <a:latin typeface="Calibri" panose="020F0502020204030204" pitchFamily="34" charset="0"/>
            </a:endParaRPr>
          </a:p>
        </p:txBody>
      </p:sp>
      <p:sp>
        <p:nvSpPr>
          <p:cNvPr id="3075" name="Rectangle 6"/>
          <p:cNvSpPr>
            <a:spLocks noChangeArrowheads="1"/>
          </p:cNvSpPr>
          <p:nvPr/>
        </p:nvSpPr>
        <p:spPr bwMode="auto">
          <a:xfrm>
            <a:off x="1979712" y="1615440"/>
            <a:ext cx="590465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en-GB" sz="2800" dirty="0">
                <a:latin typeface="Calibri" panose="020F0502020204030204" pitchFamily="34" charset="0"/>
                <a:cs typeface="Times New Roman" pitchFamily="18" charset="0"/>
              </a:rPr>
              <a:t>Over the </a:t>
            </a:r>
            <a:r>
              <a:rPr lang="en-GB" sz="2800" dirty="0" smtClean="0">
                <a:latin typeface="Calibri" panose="020F0502020204030204" pitchFamily="34" charset="0"/>
                <a:cs typeface="Times New Roman" pitchFamily="18" charset="0"/>
              </a:rPr>
              <a:t>last few decades a </a:t>
            </a:r>
            <a:r>
              <a:rPr lang="en-GB" sz="2800" dirty="0">
                <a:latin typeface="Calibri" panose="020F0502020204030204" pitchFamily="34" charset="0"/>
                <a:cs typeface="Times New Roman" pitchFamily="18" charset="0"/>
              </a:rPr>
              <a:t>series of useful and irreplaceable inventions have become part of our everyday life. Look at the following inventions and rank them in order of importance and say why they are important to you.</a:t>
            </a:r>
            <a:endParaRPr lang="en-GB" sz="2800" dirty="0">
              <a:latin typeface="Calibri" panose="020F0502020204030204" pitchFamily="34" charset="0"/>
            </a:endParaRPr>
          </a:p>
        </p:txBody>
      </p:sp>
      <p:sp>
        <p:nvSpPr>
          <p:cNvPr id="5" name="Retângulo 2"/>
          <p:cNvSpPr>
            <a:spLocks noChangeArrowheads="1"/>
          </p:cNvSpPr>
          <p:nvPr/>
        </p:nvSpPr>
        <p:spPr bwMode="auto">
          <a:xfrm>
            <a:off x="1238780" y="44624"/>
            <a:ext cx="666644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cs typeface="Times New Roman" pitchFamily="18" charset="0"/>
              </a:rPr>
              <a:t>TECH GADGETS</a:t>
            </a:r>
            <a:endParaRPr lang="pt-PT"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Effect transition="in" filter="fade">
                                      <p:cBhvr>
                                        <p:cTn id="9"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75856" y="1124744"/>
            <a:ext cx="5733256" cy="573325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98" name="Rectangle 4"/>
          <p:cNvSpPr>
            <a:spLocks noChangeArrowheads="1"/>
          </p:cNvSpPr>
          <p:nvPr/>
        </p:nvSpPr>
        <p:spPr bwMode="auto">
          <a:xfrm>
            <a:off x="683568" y="1020702"/>
            <a:ext cx="3672408" cy="1708160"/>
          </a:xfrm>
          <a:prstGeom prst="rect">
            <a:avLst/>
          </a:prstGeom>
          <a:noFill/>
          <a:ln>
            <a:noFill/>
          </a:ln>
          <a:extLst/>
        </p:spPr>
        <p:txBody>
          <a:bodyPr wrap="square" anchor="ctr">
            <a:spAutoFit/>
          </a:bodyPr>
          <a:lstStyle/>
          <a:p>
            <a:pPr eaLnBrk="0" hangingPunct="0">
              <a:lnSpc>
                <a:spcPts val="4200"/>
              </a:lnSpc>
            </a:pPr>
            <a:r>
              <a:rPr lang="en-US" sz="2800" i="1" dirty="0" smtClean="0">
                <a:solidFill>
                  <a:srgbClr val="0070C0"/>
                </a:solidFill>
                <a:latin typeface="Calibri" panose="020F0502020204030204" pitchFamily="34" charset="0"/>
                <a:cs typeface="Times New Roman" pitchFamily="18" charset="0"/>
              </a:rPr>
              <a:t>I </a:t>
            </a:r>
            <a:r>
              <a:rPr lang="en-US" sz="2800" i="1" dirty="0">
                <a:solidFill>
                  <a:srgbClr val="0070C0"/>
                </a:solidFill>
                <a:latin typeface="Calibri" panose="020F0502020204030204" pitchFamily="34" charset="0"/>
                <a:cs typeface="Times New Roman" pitchFamily="18" charset="0"/>
              </a:rPr>
              <a:t>think/don’t </a:t>
            </a:r>
            <a:r>
              <a:rPr lang="en-US" sz="2800" i="1" dirty="0" smtClean="0">
                <a:solidFill>
                  <a:srgbClr val="0070C0"/>
                </a:solidFill>
                <a:latin typeface="Calibri" panose="020F0502020204030204" pitchFamily="34" charset="0"/>
                <a:cs typeface="Times New Roman" pitchFamily="18" charset="0"/>
              </a:rPr>
              <a:t>think...</a:t>
            </a:r>
            <a:endParaRPr lang="en-US" sz="2800" i="1" dirty="0">
              <a:solidFill>
                <a:srgbClr val="0070C0"/>
              </a:solidFill>
              <a:latin typeface="Calibri" panose="020F0502020204030204" pitchFamily="34" charset="0"/>
              <a:cs typeface="Times New Roman" pitchFamily="18" charset="0"/>
            </a:endParaRPr>
          </a:p>
          <a:p>
            <a:pPr eaLnBrk="0" hangingPunct="0">
              <a:lnSpc>
                <a:spcPts val="4200"/>
              </a:lnSpc>
            </a:pPr>
            <a:r>
              <a:rPr lang="en-US" sz="2800" i="1" dirty="0" smtClean="0">
                <a:solidFill>
                  <a:srgbClr val="0070C0"/>
                </a:solidFill>
                <a:latin typeface="Calibri" panose="020F0502020204030204" pitchFamily="34" charset="0"/>
                <a:cs typeface="Times New Roman" pitchFamily="18" charset="0"/>
              </a:rPr>
              <a:t>I/don’t </a:t>
            </a:r>
            <a:r>
              <a:rPr lang="en-US" sz="2800" i="1" dirty="0">
                <a:solidFill>
                  <a:srgbClr val="0070C0"/>
                </a:solidFill>
                <a:latin typeface="Calibri" panose="020F0502020204030204" pitchFamily="34" charset="0"/>
                <a:cs typeface="Times New Roman" pitchFamily="18" charset="0"/>
              </a:rPr>
              <a:t>believe (that</a:t>
            </a:r>
            <a:r>
              <a:rPr lang="en-US" sz="2800" i="1" dirty="0" smtClean="0">
                <a:solidFill>
                  <a:srgbClr val="0070C0"/>
                </a:solidFill>
                <a:latin typeface="Calibri" panose="020F0502020204030204" pitchFamily="34" charset="0"/>
                <a:cs typeface="Times New Roman" pitchFamily="18" charset="0"/>
              </a:rPr>
              <a:t>)…</a:t>
            </a:r>
            <a:endParaRPr lang="en-US" sz="2800" i="1" dirty="0">
              <a:solidFill>
                <a:srgbClr val="0070C0"/>
              </a:solidFill>
              <a:latin typeface="Calibri" panose="020F0502020204030204" pitchFamily="34" charset="0"/>
              <a:cs typeface="Times New Roman" pitchFamily="18" charset="0"/>
            </a:endParaRPr>
          </a:p>
          <a:p>
            <a:pPr eaLnBrk="0" hangingPunct="0">
              <a:lnSpc>
                <a:spcPts val="4200"/>
              </a:lnSpc>
            </a:pPr>
            <a:r>
              <a:rPr lang="en-US" sz="2800" i="1" dirty="0" smtClean="0">
                <a:solidFill>
                  <a:srgbClr val="0070C0"/>
                </a:solidFill>
                <a:latin typeface="Calibri" panose="020F0502020204030204" pitchFamily="34" charset="0"/>
                <a:cs typeface="Times New Roman" pitchFamily="18" charset="0"/>
              </a:rPr>
              <a:t>In </a:t>
            </a:r>
            <a:r>
              <a:rPr lang="en-US" sz="2800" i="1" dirty="0">
                <a:solidFill>
                  <a:srgbClr val="0070C0"/>
                </a:solidFill>
                <a:latin typeface="Calibri" panose="020F0502020204030204" pitchFamily="34" charset="0"/>
                <a:cs typeface="Times New Roman" pitchFamily="18" charset="0"/>
              </a:rPr>
              <a:t>my opinion</a:t>
            </a:r>
            <a:r>
              <a:rPr lang="en-US" sz="2800" i="1" dirty="0" smtClean="0">
                <a:solidFill>
                  <a:srgbClr val="0070C0"/>
                </a:solidFill>
                <a:latin typeface="Calibri" panose="020F0502020204030204" pitchFamily="34" charset="0"/>
                <a:cs typeface="Times New Roman" pitchFamily="18" charset="0"/>
              </a:rPr>
              <a:t>…</a:t>
            </a:r>
            <a:endParaRPr lang="en-US" sz="2800" i="1" dirty="0">
              <a:solidFill>
                <a:srgbClr val="0070C0"/>
              </a:solidFill>
              <a:latin typeface="Calibri" panose="020F0502020204030204" pitchFamily="34" charset="0"/>
            </a:endParaRPr>
          </a:p>
        </p:txBody>
      </p:sp>
      <p:sp>
        <p:nvSpPr>
          <p:cNvPr id="3" name="Rectangle 2"/>
          <p:cNvSpPr/>
          <p:nvPr/>
        </p:nvSpPr>
        <p:spPr>
          <a:xfrm>
            <a:off x="388761" y="57221"/>
            <a:ext cx="8366478" cy="754694"/>
          </a:xfrm>
          <a:prstGeom prst="rect">
            <a:avLst/>
          </a:prstGeom>
        </p:spPr>
        <p:txBody>
          <a:bodyPr wrap="square">
            <a:spAutoFit/>
          </a:bodyPr>
          <a:lstStyle/>
          <a:p>
            <a:pPr lvl="0" algn="ctr">
              <a:lnSpc>
                <a:spcPct val="150000"/>
              </a:lnSpc>
            </a:pPr>
            <a:r>
              <a:rPr lang="en-US" sz="3200" b="1" dirty="0">
                <a:solidFill>
                  <a:srgbClr val="C00000"/>
                </a:solidFill>
                <a:latin typeface="Calibri" panose="020F0502020204030204" pitchFamily="34" charset="0"/>
                <a:cs typeface="Times New Roman" pitchFamily="18" charset="0"/>
              </a:rPr>
              <a:t>Useful language expressions that you can </a:t>
            </a:r>
            <a:r>
              <a:rPr lang="en-US" sz="3200" b="1" dirty="0" smtClean="0">
                <a:solidFill>
                  <a:srgbClr val="C00000"/>
                </a:solidFill>
                <a:latin typeface="Calibri" panose="020F0502020204030204" pitchFamily="34" charset="0"/>
                <a:cs typeface="Times New Roman" pitchFamily="18" charset="0"/>
              </a:rPr>
              <a:t>use:</a:t>
            </a:r>
            <a:endParaRPr lang="en-US" sz="3200" b="1" dirty="0">
              <a:solidFill>
                <a:srgbClr val="C00000"/>
              </a:solidFill>
              <a:latin typeface="Calibri" panose="020F0502020204030204" pitchFamily="34"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500"/>
                            </p:stCondLst>
                            <p:childTnLst>
                              <p:par>
                                <p:cTn id="11" presetID="42" presetClass="entr" presetSubtype="0" fill="hold" grpId="0" nodeType="afterEffect">
                                  <p:stCondLst>
                                    <p:cond delay="0"/>
                                  </p:stCondLst>
                                  <p:childTnLst>
                                    <p:set>
                                      <p:cBhvr>
                                        <p:cTn id="12" dur="1" fill="hold">
                                          <p:stCondLst>
                                            <p:cond delay="0"/>
                                          </p:stCondLst>
                                        </p:cTn>
                                        <p:tgtEl>
                                          <p:spTgt spid="4098">
                                            <p:txEl>
                                              <p:pRg st="0" end="0"/>
                                            </p:txEl>
                                          </p:spTgt>
                                        </p:tgtEl>
                                        <p:attrNameLst>
                                          <p:attrName>style.visibility</p:attrName>
                                        </p:attrNameLst>
                                      </p:cBhvr>
                                      <p:to>
                                        <p:strVal val="visible"/>
                                      </p:to>
                                    </p:set>
                                    <p:animEffect transition="in" filter="fade">
                                      <p:cBhvr>
                                        <p:cTn id="13" dur="1000"/>
                                        <p:tgtEl>
                                          <p:spTgt spid="4098">
                                            <p:txEl>
                                              <p:pRg st="0" end="0"/>
                                            </p:txEl>
                                          </p:spTgt>
                                        </p:tgtEl>
                                      </p:cBhvr>
                                    </p:animEffect>
                                    <p:anim calcmode="lin" valueType="num">
                                      <p:cBhvr>
                                        <p:cTn id="14" dur="1000" fill="hold"/>
                                        <p:tgtEl>
                                          <p:spTgt spid="409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09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098">
                                            <p:txEl>
                                              <p:pRg st="1" end="1"/>
                                            </p:txEl>
                                          </p:spTgt>
                                        </p:tgtEl>
                                        <p:attrNameLst>
                                          <p:attrName>style.visibility</p:attrName>
                                        </p:attrNameLst>
                                      </p:cBhvr>
                                      <p:to>
                                        <p:strVal val="visible"/>
                                      </p:to>
                                    </p:set>
                                    <p:animEffect transition="in" filter="fade">
                                      <p:cBhvr>
                                        <p:cTn id="20" dur="1000"/>
                                        <p:tgtEl>
                                          <p:spTgt spid="4098">
                                            <p:txEl>
                                              <p:pRg st="1" end="1"/>
                                            </p:txEl>
                                          </p:spTgt>
                                        </p:tgtEl>
                                      </p:cBhvr>
                                    </p:animEffect>
                                    <p:anim calcmode="lin" valueType="num">
                                      <p:cBhvr>
                                        <p:cTn id="21" dur="1000" fill="hold"/>
                                        <p:tgtEl>
                                          <p:spTgt spid="4098">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09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098">
                                            <p:txEl>
                                              <p:pRg st="2" end="2"/>
                                            </p:txEl>
                                          </p:spTgt>
                                        </p:tgtEl>
                                        <p:attrNameLst>
                                          <p:attrName>style.visibility</p:attrName>
                                        </p:attrNameLst>
                                      </p:cBhvr>
                                      <p:to>
                                        <p:strVal val="visible"/>
                                      </p:to>
                                    </p:set>
                                    <p:animEffect transition="in" filter="fade">
                                      <p:cBhvr>
                                        <p:cTn id="27" dur="1000"/>
                                        <p:tgtEl>
                                          <p:spTgt spid="4098">
                                            <p:txEl>
                                              <p:pRg st="2" end="2"/>
                                            </p:txEl>
                                          </p:spTgt>
                                        </p:tgtEl>
                                      </p:cBhvr>
                                    </p:animEffect>
                                    <p:anim calcmode="lin" valueType="num">
                                      <p:cBhvr>
                                        <p:cTn id="28" dur="1000" fill="hold"/>
                                        <p:tgtEl>
                                          <p:spTgt spid="4098">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098">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4" fill="hold" nodeType="afterEffect">
                                  <p:stCondLst>
                                    <p:cond delay="250"/>
                                  </p:stCondLst>
                                  <p:childTnLst>
                                    <p:set>
                                      <p:cBhvr>
                                        <p:cTn id="32" dur="1" fill="hold">
                                          <p:stCondLst>
                                            <p:cond delay="0"/>
                                          </p:stCondLst>
                                        </p:cTn>
                                        <p:tgtEl>
                                          <p:spTgt spid="2050"/>
                                        </p:tgtEl>
                                        <p:attrNameLst>
                                          <p:attrName>style.visibility</p:attrName>
                                        </p:attrNameLst>
                                      </p:cBhvr>
                                      <p:to>
                                        <p:strVal val="visible"/>
                                      </p:to>
                                    </p:set>
                                    <p:animEffect transition="in" filter="wipe(down)">
                                      <p:cBhvr>
                                        <p:cTn id="33"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uiExpand="1"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luxograma: Documento 8"/>
          <p:cNvSpPr/>
          <p:nvPr/>
        </p:nvSpPr>
        <p:spPr>
          <a:xfrm>
            <a:off x="6515174" y="563834"/>
            <a:ext cx="1944390" cy="865188"/>
          </a:xfrm>
          <a:prstGeom prst="flowChartDocument">
            <a:avLst/>
          </a:prstGeom>
          <a:solidFill>
            <a:schemeClr val="accent6">
              <a:lumMod val="60000"/>
              <a:lumOff val="40000"/>
            </a:schemeClr>
          </a:solidFill>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microchip</a:t>
            </a:r>
          </a:p>
        </p:txBody>
      </p:sp>
      <p:sp>
        <p:nvSpPr>
          <p:cNvPr id="10" name="Fluxograma: Documento 9"/>
          <p:cNvSpPr/>
          <p:nvPr/>
        </p:nvSpPr>
        <p:spPr>
          <a:xfrm>
            <a:off x="467544" y="476250"/>
            <a:ext cx="2232248" cy="865188"/>
          </a:xfrm>
          <a:prstGeom prst="flowChartDocument">
            <a:avLst/>
          </a:prstGeom>
          <a:solidFill>
            <a:srgbClr val="00B050"/>
          </a:solidFill>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Social media</a:t>
            </a:r>
            <a:endPar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endParaRPr>
          </a:p>
        </p:txBody>
      </p:sp>
      <p:sp>
        <p:nvSpPr>
          <p:cNvPr id="11" name="Fluxograma: Documento 10"/>
          <p:cNvSpPr/>
          <p:nvPr/>
        </p:nvSpPr>
        <p:spPr>
          <a:xfrm>
            <a:off x="6948264" y="3933552"/>
            <a:ext cx="1511300" cy="863600"/>
          </a:xfrm>
          <a:prstGeom prst="flowChartDocument">
            <a:avLst/>
          </a:prstGeom>
          <a:solidFill>
            <a:srgbClr val="7030A0"/>
          </a:solidFill>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scanner</a:t>
            </a:r>
          </a:p>
        </p:txBody>
      </p:sp>
      <p:sp>
        <p:nvSpPr>
          <p:cNvPr id="13" name="Fluxograma: Documento 12"/>
          <p:cNvSpPr/>
          <p:nvPr/>
        </p:nvSpPr>
        <p:spPr>
          <a:xfrm>
            <a:off x="3239914" y="4797152"/>
            <a:ext cx="2664172" cy="865188"/>
          </a:xfrm>
          <a:prstGeom prst="flowChartDocument">
            <a:avLst/>
          </a:prstGeom>
          <a:solidFill>
            <a:schemeClr val="accent5">
              <a:lumMod val="75000"/>
            </a:schemeClr>
          </a:solidFill>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remote control</a:t>
            </a:r>
          </a:p>
        </p:txBody>
      </p:sp>
      <p:sp>
        <p:nvSpPr>
          <p:cNvPr id="14" name="Fluxograma: Documento 13"/>
          <p:cNvSpPr/>
          <p:nvPr/>
        </p:nvSpPr>
        <p:spPr>
          <a:xfrm>
            <a:off x="4067944" y="1234662"/>
            <a:ext cx="1728341" cy="863600"/>
          </a:xfrm>
          <a:prstGeom prst="flowChartDocument">
            <a:avLst/>
          </a:prstGeom>
        </p:spPr>
        <p:style>
          <a:lnRef idx="3">
            <a:schemeClr val="lt1"/>
          </a:lnRef>
          <a:fillRef idx="1">
            <a:schemeClr val="accent6"/>
          </a:fillRef>
          <a:effectRef idx="1">
            <a:schemeClr val="accent6"/>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webcam</a:t>
            </a:r>
          </a:p>
        </p:txBody>
      </p:sp>
      <p:sp>
        <p:nvSpPr>
          <p:cNvPr id="15" name="Fluxograma: Documento 14"/>
          <p:cNvSpPr/>
          <p:nvPr/>
        </p:nvSpPr>
        <p:spPr>
          <a:xfrm>
            <a:off x="1259632" y="1844675"/>
            <a:ext cx="1943943" cy="863600"/>
          </a:xfrm>
          <a:prstGeom prst="flowChartDocument">
            <a:avLst/>
          </a:prstGeom>
          <a:solidFill>
            <a:srgbClr val="0070C0"/>
          </a:solidFill>
        </p:spPr>
        <p:style>
          <a:lnRef idx="3">
            <a:schemeClr val="lt1"/>
          </a:lnRef>
          <a:fillRef idx="1">
            <a:schemeClr val="accent5"/>
          </a:fillRef>
          <a:effectRef idx="1">
            <a:schemeClr val="accent5"/>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earphones</a:t>
            </a:r>
          </a:p>
        </p:txBody>
      </p:sp>
      <p:sp>
        <p:nvSpPr>
          <p:cNvPr id="16" name="Fluxograma: Documento 15"/>
          <p:cNvSpPr/>
          <p:nvPr/>
        </p:nvSpPr>
        <p:spPr>
          <a:xfrm>
            <a:off x="5436096" y="2584107"/>
            <a:ext cx="2520082" cy="863600"/>
          </a:xfrm>
          <a:prstGeom prst="flowChartDocument">
            <a:avLst/>
          </a:prstGeom>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Mp3/4 player</a:t>
            </a:r>
            <a:endPar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endParaRPr>
          </a:p>
        </p:txBody>
      </p:sp>
      <p:sp>
        <p:nvSpPr>
          <p:cNvPr id="17" name="Fluxograma: Documento 16"/>
          <p:cNvSpPr/>
          <p:nvPr/>
        </p:nvSpPr>
        <p:spPr>
          <a:xfrm>
            <a:off x="2665779" y="3211512"/>
            <a:ext cx="2088753" cy="863600"/>
          </a:xfrm>
          <a:prstGeom prst="flowChartDocument">
            <a:avLst/>
          </a:prstGeom>
          <a:solidFill>
            <a:schemeClr val="tx2">
              <a:lumMod val="75000"/>
            </a:schemeClr>
          </a:solidFill>
        </p:spPr>
        <p:style>
          <a:lnRef idx="3">
            <a:schemeClr val="lt1"/>
          </a:lnRef>
          <a:fillRef idx="1">
            <a:schemeClr val="accent2"/>
          </a:fillRef>
          <a:effectRef idx="1">
            <a:schemeClr val="accent2"/>
          </a:effectRef>
          <a:fontRef idx="minor">
            <a:schemeClr val="lt1"/>
          </a:fontRef>
        </p:style>
        <p:txBody>
          <a:bodyPr lIns="0" tIns="0" rIns="0" bIns="0" anchor="ctr" anchorCtr="1"/>
          <a:lstStyle/>
          <a:p>
            <a:pPr algn="ctr">
              <a:lnSpc>
                <a:spcPct val="150000"/>
              </a:lnSpc>
              <a:defRP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ea typeface="Times New Roman" pitchFamily="18" charset="0"/>
              </a:rPr>
              <a:t>router</a:t>
            </a:r>
            <a:endParaRPr lang="en-US" sz="2800" b="1"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childTnLst>
                          </p:cTn>
                        </p:par>
                        <p:par>
                          <p:cTn id="15" fill="hold">
                            <p:stCondLst>
                              <p:cond delay="1000"/>
                            </p:stCondLst>
                            <p:childTnLst>
                              <p:par>
                                <p:cTn id="16" presetID="25" presetClass="entr" presetSubtype="0" fill="hold" grpId="0" nodeType="afterEffect">
                                  <p:stCondLst>
                                    <p:cond delay="50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1" dur="1000" fill="hold"/>
                                        <p:tgtEl>
                                          <p:spTgt spid="16"/>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6"/>
                                        </p:tgtEl>
                                      </p:cBhvr>
                                    </p:animEffect>
                                  </p:childTnLst>
                                </p:cTn>
                              </p:par>
                            </p:childTnLst>
                          </p:cTn>
                        </p:par>
                        <p:par>
                          <p:cTn id="26" fill="hold">
                            <p:stCondLst>
                              <p:cond delay="2500"/>
                            </p:stCondLst>
                            <p:childTnLst>
                              <p:par>
                                <p:cTn id="27" presetID="25" presetClass="entr" presetSubtype="0" fill="hold" grpId="0" nodeType="afterEffect">
                                  <p:stCondLst>
                                    <p:cond delay="5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32" dur="1000" fill="hold"/>
                                        <p:tgtEl>
                                          <p:spTgt spid="13"/>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3"/>
                                        </p:tgtEl>
                                      </p:cBhvr>
                                    </p:animEffect>
                                  </p:childTnLst>
                                </p:cTn>
                              </p:par>
                            </p:childTnLst>
                          </p:cTn>
                        </p:par>
                        <p:par>
                          <p:cTn id="37" fill="hold">
                            <p:stCondLst>
                              <p:cond delay="4000"/>
                            </p:stCondLst>
                            <p:childTnLst>
                              <p:par>
                                <p:cTn id="38" presetID="25" presetClass="entr" presetSubtype="0" fill="hold" grpId="0" nodeType="after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5"/>
                                        </p:tgtEl>
                                      </p:cBhvr>
                                    </p:animEffect>
                                  </p:childTnLst>
                                </p:cTn>
                              </p:par>
                            </p:childTnLst>
                          </p:cTn>
                        </p:par>
                        <p:par>
                          <p:cTn id="48" fill="hold">
                            <p:stCondLst>
                              <p:cond delay="5500"/>
                            </p:stCondLst>
                            <p:childTnLst>
                              <p:par>
                                <p:cTn id="49" presetID="25" presetClass="entr" presetSubtype="0" fill="hold" grpId="0" nodeType="afterEffect">
                                  <p:stCondLst>
                                    <p:cond delay="50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54" dur="1000" fill="hold"/>
                                        <p:tgtEl>
                                          <p:spTgt spid="9"/>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9"/>
                                        </p:tgtEl>
                                      </p:cBhvr>
                                    </p:animEffect>
                                  </p:childTnLst>
                                </p:cTn>
                              </p:par>
                            </p:childTnLst>
                          </p:cTn>
                        </p:par>
                        <p:par>
                          <p:cTn id="59" fill="hold">
                            <p:stCondLst>
                              <p:cond delay="7000"/>
                            </p:stCondLst>
                            <p:childTnLst>
                              <p:par>
                                <p:cTn id="60" presetID="25" presetClass="entr" presetSubtype="0" fill="hold" grpId="0" nodeType="afterEffect">
                                  <p:stCondLst>
                                    <p:cond delay="50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65" dur="1000" fill="hold"/>
                                        <p:tgtEl>
                                          <p:spTgt spid="11"/>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11"/>
                                        </p:tgtEl>
                                      </p:cBhvr>
                                    </p:animEffect>
                                  </p:childTnLst>
                                </p:cTn>
                              </p:par>
                            </p:childTnLst>
                          </p:cTn>
                        </p:par>
                        <p:par>
                          <p:cTn id="70" fill="hold">
                            <p:stCondLst>
                              <p:cond delay="8500"/>
                            </p:stCondLst>
                            <p:childTnLst>
                              <p:par>
                                <p:cTn id="71" presetID="25" presetClass="entr" presetSubtype="0" fill="hold" grpId="0" nodeType="after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76" dur="1000" fill="hold"/>
                                        <p:tgtEl>
                                          <p:spTgt spid="14"/>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4"/>
                                        </p:tgtEl>
                                      </p:cBhvr>
                                    </p:animEffect>
                                  </p:childTnLst>
                                </p:cTn>
                              </p:par>
                            </p:childTnLst>
                          </p:cTn>
                        </p:par>
                        <p:par>
                          <p:cTn id="81" fill="hold">
                            <p:stCondLst>
                              <p:cond delay="10000"/>
                            </p:stCondLst>
                            <p:childTnLst>
                              <p:par>
                                <p:cTn id="82" presetID="25" presetClass="entr" presetSubtype="0" fill="hold" grpId="0" nodeType="afterEffect">
                                  <p:stCondLst>
                                    <p:cond delay="50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87" dur="1000" fill="hold"/>
                                        <p:tgtEl>
                                          <p:spTgt spid="17"/>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852936"/>
            <a:ext cx="6228234" cy="366225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8" name="Tabela 17"/>
          <p:cNvGraphicFramePr>
            <a:graphicFrameLocks noGrp="1"/>
          </p:cNvGraphicFramePr>
          <p:nvPr>
            <p:extLst>
              <p:ext uri="{D42A27DB-BD31-4B8C-83A1-F6EECF244321}">
                <p14:modId xmlns:p14="http://schemas.microsoft.com/office/powerpoint/2010/main" val="2624784275"/>
              </p:ext>
            </p:extLst>
          </p:nvPr>
        </p:nvGraphicFramePr>
        <p:xfrm>
          <a:off x="1836166" y="1628800"/>
          <a:ext cx="6552258" cy="1571169"/>
        </p:xfrm>
        <a:graphic>
          <a:graphicData uri="http://schemas.openxmlformats.org/drawingml/2006/table">
            <a:tbl>
              <a:tblPr>
                <a:tableStyleId>{69C7853C-536D-4A76-A0AE-DD22124D55A5}</a:tableStyleId>
              </a:tblPr>
              <a:tblGrid>
                <a:gridCol w="1871738"/>
                <a:gridCol w="4680520"/>
              </a:tblGrid>
              <a:tr h="453569">
                <a:tc>
                  <a:txBody>
                    <a:bodyPr/>
                    <a:lstStyle/>
                    <a:p>
                      <a:pPr algn="ctr">
                        <a:lnSpc>
                          <a:spcPts val="2200"/>
                        </a:lnSpc>
                        <a:spcAft>
                          <a:spcPts val="0"/>
                        </a:spcAft>
                      </a:pPr>
                      <a:r>
                        <a:rPr lang="en-US" sz="2600" dirty="0">
                          <a:latin typeface="Calibri" panose="020F0502020204030204" pitchFamily="34" charset="0"/>
                        </a:rPr>
                        <a:t>Invention</a:t>
                      </a:r>
                      <a:endParaRPr lang="pt-PT" sz="2600" dirty="0">
                        <a:solidFill>
                          <a:srgbClr val="000000"/>
                        </a:solidFill>
                        <a:latin typeface="Calibri" panose="020F0502020204030204" pitchFamily="34" charset="0"/>
                        <a:ea typeface="Times New Roman"/>
                        <a:cs typeface="Times New Roman"/>
                      </a:endParaRPr>
                    </a:p>
                  </a:txBody>
                  <a:tcPr marL="0" marR="0" marT="36000" marB="0" anchor="ctr" anchorCtr="1">
                    <a:solidFill>
                      <a:schemeClr val="accent5">
                        <a:lumMod val="60000"/>
                        <a:lumOff val="40000"/>
                      </a:schemeClr>
                    </a:solidFill>
                  </a:tcPr>
                </a:tc>
                <a:tc>
                  <a:txBody>
                    <a:bodyPr/>
                    <a:lstStyle/>
                    <a:p>
                      <a:pPr algn="ctr">
                        <a:lnSpc>
                          <a:spcPts val="2200"/>
                        </a:lnSpc>
                        <a:spcAft>
                          <a:spcPts val="0"/>
                        </a:spcAft>
                      </a:pPr>
                      <a:r>
                        <a:rPr lang="en-US" sz="2600" dirty="0" smtClean="0">
                          <a:latin typeface="Calibri" panose="020F0502020204030204" pitchFamily="34" charset="0"/>
                        </a:rPr>
                        <a:t>Reason why it is important to you</a:t>
                      </a:r>
                      <a:endParaRPr lang="en-US" sz="2600" b="1" dirty="0" smtClean="0">
                        <a:solidFill>
                          <a:srgbClr val="000000"/>
                        </a:solidFill>
                        <a:latin typeface="Calibri" panose="020F0502020204030204" pitchFamily="34" charset="0"/>
                        <a:ea typeface="Times New Roman"/>
                        <a:cs typeface="Times New Roman"/>
                      </a:endParaRPr>
                    </a:p>
                  </a:txBody>
                  <a:tcPr marL="0" marR="0" marT="36000" marB="0" anchor="ctr" anchorCtr="1">
                    <a:solidFill>
                      <a:schemeClr val="accent5">
                        <a:lumMod val="60000"/>
                        <a:lumOff val="40000"/>
                      </a:schemeClr>
                    </a:solidFill>
                  </a:tcPr>
                </a:tc>
              </a:tr>
              <a:tr h="493296">
                <a:tc>
                  <a:txBody>
                    <a:bodyPr/>
                    <a:lstStyle/>
                    <a:p>
                      <a:pPr>
                        <a:lnSpc>
                          <a:spcPts val="2200"/>
                        </a:lnSpc>
                        <a:spcAft>
                          <a:spcPts val="0"/>
                        </a:spcAft>
                      </a:pPr>
                      <a:endParaRPr lang="en-US" sz="2000" dirty="0" smtClean="0">
                        <a:latin typeface="Calibri" panose="020F0502020204030204" pitchFamily="34" charset="0"/>
                      </a:endParaRPr>
                    </a:p>
                    <a:p>
                      <a:pPr>
                        <a:lnSpc>
                          <a:spcPts val="2200"/>
                        </a:lnSpc>
                        <a:spcAft>
                          <a:spcPts val="0"/>
                        </a:spcAft>
                      </a:pPr>
                      <a:endParaRPr lang="pt-PT" sz="2000" dirty="0">
                        <a:solidFill>
                          <a:srgbClr val="000000"/>
                        </a:solidFill>
                        <a:latin typeface="Calibri" panose="020F0502020204030204" pitchFamily="34" charset="0"/>
                        <a:ea typeface="Times New Roman"/>
                        <a:cs typeface="Times New Roman"/>
                      </a:endParaRPr>
                    </a:p>
                  </a:txBody>
                  <a:tcPr marL="67332" marR="67332" marT="0" marB="0"/>
                </a:tc>
                <a:tc>
                  <a:txBody>
                    <a:bodyPr/>
                    <a:lstStyle/>
                    <a:p>
                      <a:pPr>
                        <a:lnSpc>
                          <a:spcPts val="2200"/>
                        </a:lnSpc>
                        <a:spcAft>
                          <a:spcPts val="0"/>
                        </a:spcAft>
                      </a:pPr>
                      <a:endParaRPr lang="en-US" sz="2000" dirty="0">
                        <a:solidFill>
                          <a:srgbClr val="000000"/>
                        </a:solidFill>
                        <a:latin typeface="Calibri" panose="020F0502020204030204" pitchFamily="34" charset="0"/>
                        <a:ea typeface="Times New Roman"/>
                        <a:cs typeface="Times New Roman"/>
                      </a:endParaRPr>
                    </a:p>
                  </a:txBody>
                  <a:tcPr marL="67332" marR="67332" marT="0" marB="0"/>
                </a:tc>
              </a:tr>
              <a:tr h="493296">
                <a:tc>
                  <a:txBody>
                    <a:bodyPr/>
                    <a:lstStyle/>
                    <a:p>
                      <a:pPr>
                        <a:lnSpc>
                          <a:spcPts val="2200"/>
                        </a:lnSpc>
                        <a:spcAft>
                          <a:spcPts val="0"/>
                        </a:spcAft>
                      </a:pPr>
                      <a:endParaRPr lang="pt-PT" sz="2000" dirty="0" smtClean="0">
                        <a:latin typeface="Calibri" panose="020F0502020204030204" pitchFamily="34" charset="0"/>
                      </a:endParaRPr>
                    </a:p>
                    <a:p>
                      <a:pPr>
                        <a:lnSpc>
                          <a:spcPts val="2200"/>
                        </a:lnSpc>
                        <a:spcAft>
                          <a:spcPts val="0"/>
                        </a:spcAft>
                      </a:pPr>
                      <a:endParaRPr lang="pt-PT" sz="2000" dirty="0">
                        <a:solidFill>
                          <a:srgbClr val="000000"/>
                        </a:solidFill>
                        <a:latin typeface="Calibri" panose="020F0502020204030204" pitchFamily="34" charset="0"/>
                        <a:ea typeface="Times New Roman"/>
                        <a:cs typeface="Times New Roman"/>
                      </a:endParaRPr>
                    </a:p>
                  </a:txBody>
                  <a:tcPr marL="67332" marR="67332" marT="0" marB="0"/>
                </a:tc>
                <a:tc>
                  <a:txBody>
                    <a:bodyPr/>
                    <a:lstStyle/>
                    <a:p>
                      <a:pPr>
                        <a:lnSpc>
                          <a:spcPts val="2200"/>
                        </a:lnSpc>
                        <a:spcAft>
                          <a:spcPts val="0"/>
                        </a:spcAft>
                      </a:pPr>
                      <a:endParaRPr lang="en-US" sz="2000" dirty="0">
                        <a:solidFill>
                          <a:srgbClr val="000000"/>
                        </a:solidFill>
                        <a:latin typeface="Calibri" panose="020F0502020204030204" pitchFamily="34" charset="0"/>
                        <a:ea typeface="Times New Roman"/>
                        <a:cs typeface="Times New Roman"/>
                      </a:endParaRPr>
                    </a:p>
                  </a:txBody>
                  <a:tcPr marL="67332" marR="67332" marT="0" marB="0"/>
                </a:tc>
              </a:tr>
            </a:tbl>
          </a:graphicData>
        </a:graphic>
      </p:graphicFrame>
      <p:sp>
        <p:nvSpPr>
          <p:cNvPr id="6159" name="Título 18"/>
          <p:cNvSpPr>
            <a:spLocks noGrp="1"/>
          </p:cNvSpPr>
          <p:nvPr>
            <p:ph type="title"/>
          </p:nvPr>
        </p:nvSpPr>
        <p:spPr>
          <a:xfrm>
            <a:off x="323528" y="260648"/>
            <a:ext cx="7787208" cy="1282154"/>
          </a:xfrm>
        </p:spPr>
        <p:txBody>
          <a:bodyPr/>
          <a:lstStyle/>
          <a:p>
            <a:pPr algn="l" eaLnBrk="1" hangingPunct="1">
              <a:lnSpc>
                <a:spcPts val="3000"/>
              </a:lnSpc>
            </a:pPr>
            <a:r>
              <a:rPr lang="pt-PT" sz="2800" dirty="0" err="1" smtClean="0">
                <a:solidFill>
                  <a:schemeClr val="tx1"/>
                </a:solidFill>
              </a:rPr>
              <a:t>Copy</a:t>
            </a:r>
            <a:r>
              <a:rPr lang="pt-PT" sz="2800" dirty="0" smtClean="0">
                <a:solidFill>
                  <a:schemeClr val="tx1"/>
                </a:solidFill>
              </a:rPr>
              <a:t> </a:t>
            </a:r>
            <a:r>
              <a:rPr lang="pt-PT" sz="2800" dirty="0" err="1" smtClean="0">
                <a:solidFill>
                  <a:schemeClr val="tx1"/>
                </a:solidFill>
              </a:rPr>
              <a:t>this</a:t>
            </a:r>
            <a:r>
              <a:rPr lang="pt-PT" sz="2800" dirty="0" smtClean="0">
                <a:solidFill>
                  <a:schemeClr val="tx1"/>
                </a:solidFill>
              </a:rPr>
              <a:t> </a:t>
            </a:r>
            <a:r>
              <a:rPr lang="pt-PT" sz="2800" dirty="0" err="1" smtClean="0">
                <a:solidFill>
                  <a:schemeClr val="tx1"/>
                </a:solidFill>
              </a:rPr>
              <a:t>table</a:t>
            </a:r>
            <a:r>
              <a:rPr lang="pt-PT" sz="2800" dirty="0" smtClean="0">
                <a:solidFill>
                  <a:schemeClr val="tx1"/>
                </a:solidFill>
              </a:rPr>
              <a:t> </a:t>
            </a:r>
            <a:r>
              <a:rPr lang="pt-PT" sz="2800" dirty="0" err="1" smtClean="0">
                <a:solidFill>
                  <a:schemeClr val="tx1"/>
                </a:solidFill>
              </a:rPr>
              <a:t>into</a:t>
            </a:r>
            <a:r>
              <a:rPr lang="pt-PT" sz="2800" dirty="0" smtClean="0">
                <a:solidFill>
                  <a:schemeClr val="tx1"/>
                </a:solidFill>
              </a:rPr>
              <a:t> </a:t>
            </a:r>
            <a:r>
              <a:rPr lang="pt-PT" sz="2800" dirty="0" err="1" smtClean="0">
                <a:solidFill>
                  <a:schemeClr val="tx1"/>
                </a:solidFill>
              </a:rPr>
              <a:t>your</a:t>
            </a:r>
            <a:r>
              <a:rPr lang="pt-PT" sz="2800" dirty="0" smtClean="0">
                <a:solidFill>
                  <a:schemeClr val="tx1"/>
                </a:solidFill>
              </a:rPr>
              <a:t> </a:t>
            </a:r>
            <a:r>
              <a:rPr lang="pt-PT" sz="2800" dirty="0" err="1" smtClean="0">
                <a:solidFill>
                  <a:schemeClr val="tx1"/>
                </a:solidFill>
              </a:rPr>
              <a:t>notebook</a:t>
            </a:r>
            <a:r>
              <a:rPr lang="pt-PT" sz="2800" dirty="0" smtClean="0">
                <a:solidFill>
                  <a:schemeClr val="tx1"/>
                </a:solidFill>
              </a:rPr>
              <a:t> and complete </a:t>
            </a:r>
            <a:r>
              <a:rPr lang="pt-PT" sz="2800" dirty="0" err="1" smtClean="0">
                <a:solidFill>
                  <a:schemeClr val="tx1"/>
                </a:solidFill>
              </a:rPr>
              <a:t>it</a:t>
            </a:r>
            <a:r>
              <a:rPr lang="pt-PT" sz="2800" dirty="0" smtClean="0">
                <a:solidFill>
                  <a:schemeClr val="tx1"/>
                </a:solidFill>
              </a:rPr>
              <a:t> </a:t>
            </a:r>
            <a:r>
              <a:rPr lang="pt-PT" sz="2800" dirty="0" err="1" smtClean="0">
                <a:solidFill>
                  <a:schemeClr val="tx1"/>
                </a:solidFill>
              </a:rPr>
              <a:t>with</a:t>
            </a:r>
            <a:r>
              <a:rPr lang="pt-PT" sz="2800" dirty="0" smtClean="0">
                <a:solidFill>
                  <a:schemeClr val="tx1"/>
                </a:solidFill>
              </a:rPr>
              <a:t> </a:t>
            </a:r>
            <a:r>
              <a:rPr lang="pt-PT" sz="2800" dirty="0" err="1" smtClean="0">
                <a:solidFill>
                  <a:schemeClr val="tx1"/>
                </a:solidFill>
              </a:rPr>
              <a:t>the</a:t>
            </a:r>
            <a:r>
              <a:rPr lang="pt-PT" sz="2800" dirty="0" smtClean="0">
                <a:solidFill>
                  <a:schemeClr val="tx1"/>
                </a:solidFill>
              </a:rPr>
              <a:t> </a:t>
            </a:r>
            <a:r>
              <a:rPr lang="pt-PT" sz="2800" dirty="0" err="1" smtClean="0">
                <a:solidFill>
                  <a:schemeClr val="tx1"/>
                </a:solidFill>
              </a:rPr>
              <a:t>inventions</a:t>
            </a:r>
            <a:r>
              <a:rPr lang="pt-PT" sz="2800" dirty="0" smtClean="0">
                <a:solidFill>
                  <a:schemeClr val="tx1"/>
                </a:solidFill>
              </a:rPr>
              <a:t> </a:t>
            </a:r>
            <a:r>
              <a:rPr lang="pt-PT" sz="2800" dirty="0" err="1" smtClean="0">
                <a:solidFill>
                  <a:schemeClr val="tx1"/>
                </a:solidFill>
              </a:rPr>
              <a:t>you</a:t>
            </a:r>
            <a:r>
              <a:rPr lang="pt-PT" sz="2800" dirty="0" smtClean="0">
                <a:solidFill>
                  <a:schemeClr val="tx1"/>
                </a:solidFill>
              </a:rPr>
              <a:t> </a:t>
            </a:r>
            <a:r>
              <a:rPr lang="pt-PT" sz="2800" dirty="0" err="1" smtClean="0">
                <a:solidFill>
                  <a:schemeClr val="tx1"/>
                </a:solidFill>
              </a:rPr>
              <a:t>have</a:t>
            </a:r>
            <a:r>
              <a:rPr lang="pt-PT" sz="2800" dirty="0" smtClean="0">
                <a:solidFill>
                  <a:schemeClr val="tx1"/>
                </a:solidFill>
              </a:rPr>
              <a:t> </a:t>
            </a:r>
            <a:r>
              <a:rPr lang="pt-PT" sz="2800" dirty="0" err="1" smtClean="0">
                <a:solidFill>
                  <a:schemeClr val="tx1"/>
                </a:solidFill>
              </a:rPr>
              <a:t>talked</a:t>
            </a:r>
            <a:r>
              <a:rPr lang="pt-PT" sz="2800" dirty="0" smtClean="0">
                <a:solidFill>
                  <a:schemeClr val="tx1"/>
                </a:solidFill>
              </a:rPr>
              <a:t> </a:t>
            </a:r>
            <a:r>
              <a:rPr lang="pt-PT" sz="2800" dirty="0" err="1" smtClean="0">
                <a:solidFill>
                  <a:schemeClr val="tx1"/>
                </a:solidFill>
              </a:rPr>
              <a:t>about</a:t>
            </a:r>
            <a:r>
              <a:rPr lang="pt-PT" sz="2800" dirty="0" smtClean="0">
                <a:solidFill>
                  <a:schemeClr val="tx1"/>
                </a:solidFill>
              </a:rPr>
              <a:t>. </a:t>
            </a:r>
            <a:r>
              <a:rPr lang="pt-PT" sz="2800" dirty="0" err="1" smtClean="0">
                <a:solidFill>
                  <a:schemeClr val="tx1"/>
                </a:solidFill>
              </a:rPr>
              <a:t>Place</a:t>
            </a:r>
            <a:r>
              <a:rPr lang="pt-PT" sz="2800" dirty="0" smtClean="0">
                <a:solidFill>
                  <a:schemeClr val="tx1"/>
                </a:solidFill>
              </a:rPr>
              <a:t> </a:t>
            </a:r>
            <a:r>
              <a:rPr lang="pt-PT" sz="2800" dirty="0" err="1" smtClean="0">
                <a:solidFill>
                  <a:schemeClr val="tx1"/>
                </a:solidFill>
              </a:rPr>
              <a:t>the</a:t>
            </a:r>
            <a:r>
              <a:rPr lang="pt-PT" sz="2800" dirty="0" smtClean="0">
                <a:solidFill>
                  <a:schemeClr val="tx1"/>
                </a:solidFill>
              </a:rPr>
              <a:t> </a:t>
            </a:r>
            <a:r>
              <a:rPr lang="pt-PT" sz="2800" dirty="0" err="1" smtClean="0">
                <a:solidFill>
                  <a:schemeClr val="tx1"/>
                </a:solidFill>
              </a:rPr>
              <a:t>inventions</a:t>
            </a:r>
            <a:r>
              <a:rPr lang="pt-PT" sz="2800" dirty="0" smtClean="0">
                <a:solidFill>
                  <a:schemeClr val="tx1"/>
                </a:solidFill>
              </a:rPr>
              <a:t> in </a:t>
            </a:r>
            <a:r>
              <a:rPr lang="pt-PT" sz="2800" dirty="0" err="1" smtClean="0">
                <a:solidFill>
                  <a:schemeClr val="tx1"/>
                </a:solidFill>
              </a:rPr>
              <a:t>order</a:t>
            </a:r>
            <a:r>
              <a:rPr lang="pt-PT" sz="2800" dirty="0" smtClean="0">
                <a:solidFill>
                  <a:schemeClr val="tx1"/>
                </a:solidFill>
              </a:rPr>
              <a:t> </a:t>
            </a:r>
            <a:r>
              <a:rPr lang="pt-PT" sz="2800" dirty="0" err="1" smtClean="0">
                <a:solidFill>
                  <a:schemeClr val="tx1"/>
                </a:solidFill>
              </a:rPr>
              <a:t>of</a:t>
            </a:r>
            <a:r>
              <a:rPr lang="pt-PT" sz="2800" dirty="0" smtClean="0">
                <a:solidFill>
                  <a:schemeClr val="tx1"/>
                </a:solidFill>
              </a:rPr>
              <a:t> </a:t>
            </a:r>
            <a:r>
              <a:rPr lang="pt-PT" sz="2800" dirty="0" err="1" smtClean="0">
                <a:solidFill>
                  <a:schemeClr val="tx1"/>
                </a:solidFill>
              </a:rPr>
              <a:t>importance</a:t>
            </a:r>
            <a:r>
              <a:rPr lang="pt-PT" sz="2800" dirty="0" smtClean="0">
                <a:solidFill>
                  <a:schemeClr val="tx1"/>
                </a:solidFill>
              </a:rPr>
              <a:t> for </a:t>
            </a:r>
            <a:r>
              <a:rPr lang="pt-PT" sz="2800" dirty="0" err="1" smtClean="0">
                <a:solidFill>
                  <a:schemeClr val="tx1"/>
                </a:solidFill>
              </a:rPr>
              <a:t>you</a:t>
            </a:r>
            <a:r>
              <a:rPr lang="pt-PT" sz="2800" dirty="0" smtClean="0">
                <a:solidFill>
                  <a:schemeClr val="tx1"/>
                </a:solidFil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159"/>
                                        </p:tgtEl>
                                        <p:attrNameLst>
                                          <p:attrName>style.visibility</p:attrName>
                                        </p:attrNameLst>
                                      </p:cBhvr>
                                      <p:to>
                                        <p:strVal val="visible"/>
                                      </p:to>
                                    </p:set>
                                    <p:anim calcmode="lin" valueType="num">
                                      <p:cBhvr>
                                        <p:cTn id="7" dur="1000" fill="hold"/>
                                        <p:tgtEl>
                                          <p:spTgt spid="6159"/>
                                        </p:tgtEl>
                                        <p:attrNameLst>
                                          <p:attrName>ppt_w</p:attrName>
                                        </p:attrNameLst>
                                      </p:cBhvr>
                                      <p:tavLst>
                                        <p:tav tm="0">
                                          <p:val>
                                            <p:fltVal val="0"/>
                                          </p:val>
                                        </p:tav>
                                        <p:tav tm="100000">
                                          <p:val>
                                            <p:strVal val="#ppt_w"/>
                                          </p:val>
                                        </p:tav>
                                      </p:tavLst>
                                    </p:anim>
                                    <p:anim calcmode="lin" valueType="num">
                                      <p:cBhvr>
                                        <p:cTn id="8" dur="1000" fill="hold"/>
                                        <p:tgtEl>
                                          <p:spTgt spid="6159"/>
                                        </p:tgtEl>
                                        <p:attrNameLst>
                                          <p:attrName>ppt_h</p:attrName>
                                        </p:attrNameLst>
                                      </p:cBhvr>
                                      <p:tavLst>
                                        <p:tav tm="0">
                                          <p:val>
                                            <p:fltVal val="0"/>
                                          </p:val>
                                        </p:tav>
                                        <p:tav tm="100000">
                                          <p:val>
                                            <p:strVal val="#ppt_h"/>
                                          </p:val>
                                        </p:tav>
                                      </p:tavLst>
                                    </p:anim>
                                    <p:animEffect transition="in" filter="fade">
                                      <p:cBhvr>
                                        <p:cTn id="9" dur="1000"/>
                                        <p:tgtEl>
                                          <p:spTgt spid="6159"/>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ox(in)">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pt-PT" dirty="0">
              <a:latin typeface="Calibri" panose="020F0502020204030204" pitchFamily="34" charset="0"/>
            </a:endParaRPr>
          </a:p>
        </p:txBody>
      </p:sp>
      <p:sp>
        <p:nvSpPr>
          <p:cNvPr id="2051" name="Retângulo 2"/>
          <p:cNvSpPr>
            <a:spLocks noChangeArrowheads="1"/>
          </p:cNvSpPr>
          <p:nvPr/>
        </p:nvSpPr>
        <p:spPr bwMode="auto">
          <a:xfrm>
            <a:off x="1238780" y="44624"/>
            <a:ext cx="666644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GB"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cs typeface="Times New Roman" pitchFamily="18" charset="0"/>
              </a:rPr>
              <a:t>TECH GADGETS</a:t>
            </a:r>
            <a:endParaRPr lang="pt-PT" sz="8000" b="1" dirty="0">
              <a:ln w="12700">
                <a:solidFill>
                  <a:schemeClr val="accent1"/>
                </a:solidFill>
                <a:prstDash val="solid"/>
              </a:ln>
              <a:pattFill prst="lgGrid">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484784"/>
            <a:ext cx="5236164" cy="419181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4211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randombar(horizontal)">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0000"/>
  <p:tag name="GENSWF_OUTPUT_FILE_NAME" val="gadgets"/>
  <p:tag name="ISPRING_RESOURCE_PATHS_HASH_2" val="3f6f408bec15da64c9d3ad1880bc3b15e02a3b1e"/>
</p:tagLst>
</file>

<file path=ppt/theme/theme1.xml><?xml version="1.0" encoding="utf-8"?>
<a:theme xmlns:a="http://schemas.openxmlformats.org/drawingml/2006/main" name="Diseño predeterminado">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Diseño predeterminado">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115</Words>
  <Application>Microsoft Office PowerPoint</Application>
  <PresentationFormat>On-screen Show (4:3)</PresentationFormat>
  <Paragraphs>20</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Diseño predeterminado</vt:lpstr>
      <vt:lpstr>PowerPoint Presentation</vt:lpstr>
      <vt:lpstr>PowerPoint Presentation</vt:lpstr>
      <vt:lpstr>PowerPoint Presentation</vt:lpstr>
      <vt:lpstr>PowerPoint Presentation</vt:lpstr>
      <vt:lpstr>Copy this table into your notebook and complete it with the inventions you have talked about. Place the inventions in order of importance for you.</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Recurso</dc:title>
  <dc:creator>Mariajose</dc:creator>
  <cp:lastModifiedBy>ddcarvalho</cp:lastModifiedBy>
  <cp:revision>32</cp:revision>
  <dcterms:created xsi:type="dcterms:W3CDTF">2010-05-23T14:28:12Z</dcterms:created>
  <dcterms:modified xsi:type="dcterms:W3CDTF">2013-08-13T09:39:30Z</dcterms:modified>
</cp:coreProperties>
</file>