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0" r:id="rId4"/>
    <p:sldId id="258" r:id="rId5"/>
    <p:sldId id="262" r:id="rId6"/>
    <p:sldId id="260" r:id="rId7"/>
    <p:sldId id="261" r:id="rId8"/>
    <p:sldId id="259" r:id="rId9"/>
    <p:sldId id="269" r:id="rId10"/>
    <p:sldId id="268" r:id="rId11"/>
    <p:sldId id="267" r:id="rId12"/>
    <p:sldId id="265" r:id="rId13"/>
    <p:sldId id="271" r:id="rId14"/>
    <p:sldId id="264" r:id="rId15"/>
    <p:sldId id="272" r:id="rId16"/>
  </p:sldIdLst>
  <p:sldSz cx="9144000" cy="6858000" type="screen4x3"/>
  <p:notesSz cx="6858000" cy="9144000"/>
  <p:custDataLst>
    <p:tags r:id="rId18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53" userDrawn="1">
          <p15:clr>
            <a:srgbClr val="A4A3A4"/>
          </p15:clr>
        </p15:guide>
        <p15:guide id="2" pos="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85D"/>
    <a:srgbClr val="FF33A3"/>
    <a:srgbClr val="FF0C41"/>
    <a:srgbClr val="990000"/>
    <a:srgbClr val="422C16"/>
    <a:srgbClr val="0C788E"/>
    <a:srgbClr val="025198"/>
    <a:srgbClr val="00009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138" y="396"/>
      </p:cViewPr>
      <p:guideLst>
        <p:guide orient="horz" pos="1253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A72DFA-661E-4BC0-8DB4-FAD1573E0B89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pt-PT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BB28033-ED06-47C0-AE66-038AD9FC6EF1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7261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B28033-ED06-47C0-AE66-038AD9FC6EF1}" type="slidenum">
              <a:rPr lang="pt-PT" smtClean="0"/>
              <a:pPr>
                <a:defRPr/>
              </a:pPr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78604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10151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73267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575" y="6544605"/>
            <a:ext cx="895456" cy="36614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push dir="u"/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thesun.co.uk/sol/homepage/showbiz/4712100/david-beckham-christmas-holiday-250000-maldive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 idx="4294967295"/>
          </p:nvPr>
        </p:nvSpPr>
        <p:spPr>
          <a:xfrm>
            <a:off x="3779912" y="4508699"/>
            <a:ext cx="4537075" cy="1944637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defRPr/>
            </a:pPr>
            <a:r>
              <a:rPr lang="en-GB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WRITING A</a:t>
            </a:r>
            <a:r>
              <a:rPr lang="es-ES" sz="4000" b="1" dirty="0">
                <a:solidFill>
                  <a:schemeClr val="tx1"/>
                </a:solidFill>
                <a:ea typeface="+mj-ea"/>
              </a:rPr>
              <a:t/>
            </a:r>
            <a:br>
              <a:rPr lang="es-ES" sz="4000" b="1" dirty="0">
                <a:solidFill>
                  <a:schemeClr val="tx1"/>
                </a:solidFill>
                <a:ea typeface="+mj-ea"/>
              </a:rPr>
            </a:br>
            <a:r>
              <a:rPr lang="en-GB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NEWSPAPER ARTICLE</a:t>
            </a:r>
            <a:endParaRPr lang="es-ES" sz="4000" b="1" dirty="0" smtClean="0">
              <a:solidFill>
                <a:schemeClr val="tx1"/>
              </a:solidFill>
              <a:ea typeface="+mj-e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648"/>
            <a:ext cx="8229600" cy="98107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THE HEADLINE</a:t>
            </a:r>
            <a:endParaRPr lang="pt-PT" dirty="0" smtClean="0">
              <a:solidFill>
                <a:schemeClr val="tx1"/>
              </a:solidFill>
              <a:ea typeface="+mj-ea"/>
            </a:endParaRPr>
          </a:p>
        </p:txBody>
      </p:sp>
      <p:sp>
        <p:nvSpPr>
          <p:cNvPr id="3075" name="Retângulo 9"/>
          <p:cNvSpPr>
            <a:spLocks noChangeArrowheads="1"/>
          </p:cNvSpPr>
          <p:nvPr/>
        </p:nvSpPr>
        <p:spPr bwMode="auto">
          <a:xfrm>
            <a:off x="540519" y="1988840"/>
            <a:ext cx="748786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rial Rounded MT Bold" pitchFamily="-84" charset="0"/>
              </a:rPr>
              <a:t>Successful, eye-catching newspaper headlines should contain some of these elements:</a:t>
            </a:r>
          </a:p>
        </p:txBody>
      </p:sp>
      <p:sp>
        <p:nvSpPr>
          <p:cNvPr id="3076" name="Retângulo 10"/>
          <p:cNvSpPr>
            <a:spLocks noChangeArrowheads="1"/>
          </p:cNvSpPr>
          <p:nvPr/>
        </p:nvSpPr>
        <p:spPr bwMode="auto">
          <a:xfrm>
            <a:off x="827881" y="3789040"/>
            <a:ext cx="7488238" cy="176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GB" sz="3200" b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Short  </a:t>
            </a:r>
            <a:r>
              <a:rPr lang="en-GB" sz="3200" b="1" dirty="0" smtClean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phrases</a:t>
            </a:r>
          </a:p>
          <a:p>
            <a:pPr algn="ctr">
              <a:spcBef>
                <a:spcPct val="20000"/>
              </a:spcBef>
            </a:pPr>
            <a:r>
              <a:rPr lang="en-GB" sz="3200" b="1" dirty="0" smtClean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Play on words</a:t>
            </a:r>
          </a:p>
          <a:p>
            <a:pPr algn="ctr">
              <a:spcBef>
                <a:spcPct val="20000"/>
              </a:spcBef>
            </a:pPr>
            <a:r>
              <a:rPr lang="en-GB" sz="3200" b="1" dirty="0" smtClean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An </a:t>
            </a:r>
            <a:r>
              <a:rPr lang="en-GB" sz="3200" b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element of intrigue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3075" grpId="0"/>
      <p:bldP spid="307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blog.digitalstreetinc.com/wp-content/uploads/2009/10/headlin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4664"/>
            <a:ext cx="5976664" cy="6021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60648"/>
            <a:ext cx="8229600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SOME EXAMPLES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6016" y="1340768"/>
            <a:ext cx="4016927" cy="39265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099" name="Retângulo 9"/>
          <p:cNvSpPr>
            <a:spLocks noChangeArrowheads="1"/>
          </p:cNvSpPr>
          <p:nvPr/>
        </p:nvSpPr>
        <p:spPr bwMode="auto">
          <a:xfrm>
            <a:off x="540519" y="123128"/>
            <a:ext cx="7127825" cy="503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GB" sz="3200" b="1" dirty="0"/>
              <a:t>You are now going to look at some other </a:t>
            </a:r>
            <a:r>
              <a:rPr lang="en-GB" sz="3200" b="1" dirty="0" smtClean="0"/>
              <a:t>examples </a:t>
            </a:r>
            <a:r>
              <a:rPr lang="en-GB" sz="3200" b="1" dirty="0"/>
              <a:t>of newspaper headlines</a:t>
            </a:r>
            <a:r>
              <a:rPr lang="en-GB" sz="3200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GB" sz="3200" b="1" dirty="0" smtClean="0"/>
              <a:t>  </a:t>
            </a:r>
            <a:endParaRPr lang="en-GB" sz="3200" b="1" dirty="0"/>
          </a:p>
          <a:p>
            <a:pPr>
              <a:lnSpc>
                <a:spcPct val="90000"/>
              </a:lnSpc>
            </a:pPr>
            <a:endParaRPr lang="en-GB" sz="2800" dirty="0"/>
          </a:p>
          <a:p>
            <a:pPr>
              <a:lnSpc>
                <a:spcPct val="90000"/>
              </a:lnSpc>
            </a:pPr>
            <a:r>
              <a:rPr lang="en-GB" sz="3600" dirty="0">
                <a:solidFill>
                  <a:schemeClr val="bg1"/>
                </a:solidFill>
                <a:latin typeface="Arial Rounded MT Bold" pitchFamily="-84" charset="0"/>
              </a:rPr>
              <a:t>For each </a:t>
            </a:r>
            <a:r>
              <a:rPr lang="en-GB" sz="3600" dirty="0" smtClean="0">
                <a:solidFill>
                  <a:schemeClr val="bg1"/>
                </a:solidFill>
                <a:latin typeface="Arial Rounded MT Bold" pitchFamily="-84" charset="0"/>
              </a:rPr>
              <a:t>one,</a:t>
            </a:r>
            <a:br>
              <a:rPr lang="en-GB" sz="3600" dirty="0" smtClean="0">
                <a:solidFill>
                  <a:schemeClr val="bg1"/>
                </a:solidFill>
                <a:latin typeface="Arial Rounded MT Bold" pitchFamily="-84" charset="0"/>
              </a:rPr>
            </a:br>
            <a:r>
              <a:rPr lang="en-GB" sz="3600" dirty="0" smtClean="0">
                <a:solidFill>
                  <a:schemeClr val="bg1"/>
                </a:solidFill>
                <a:latin typeface="Arial Rounded MT Bold" pitchFamily="-84" charset="0"/>
              </a:rPr>
              <a:t>think about:</a:t>
            </a:r>
          </a:p>
          <a:p>
            <a:pPr>
              <a:lnSpc>
                <a:spcPts val="1800"/>
              </a:lnSpc>
            </a:pPr>
            <a:endParaRPr lang="en-GB" sz="3600" dirty="0" smtClean="0">
              <a:solidFill>
                <a:schemeClr val="bg1"/>
              </a:solidFill>
              <a:latin typeface="Arial Rounded MT Bold" pitchFamily="-84" charset="0"/>
            </a:endParaRPr>
          </a:p>
          <a:p>
            <a:pPr marL="361950" indent="-3619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FFD8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what </a:t>
            </a:r>
            <a:r>
              <a:rPr lang="en-GB" sz="2800" dirty="0">
                <a:solidFill>
                  <a:srgbClr val="FFD8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techniques the writer has </a:t>
            </a:r>
            <a:r>
              <a:rPr lang="en-GB" sz="2800" dirty="0" smtClean="0">
                <a:solidFill>
                  <a:srgbClr val="FFD8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/>
            </a:r>
            <a:br>
              <a:rPr lang="en-GB" sz="2800" dirty="0" smtClean="0">
                <a:solidFill>
                  <a:srgbClr val="FFD8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</a:br>
            <a:r>
              <a:rPr lang="en-GB" sz="2800" dirty="0" smtClean="0">
                <a:solidFill>
                  <a:srgbClr val="FFD8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used </a:t>
            </a:r>
            <a:r>
              <a:rPr lang="en-GB" sz="2800" dirty="0">
                <a:solidFill>
                  <a:srgbClr val="FFD8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to grab your </a:t>
            </a:r>
            <a:r>
              <a:rPr lang="en-GB" sz="2800" dirty="0" smtClean="0">
                <a:solidFill>
                  <a:srgbClr val="FFD8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attention;</a:t>
            </a:r>
          </a:p>
          <a:p>
            <a:pPr marL="361950" indent="-3619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rgbClr val="FFD8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-84" charset="0"/>
            </a:endParaRPr>
          </a:p>
          <a:p>
            <a:pPr marL="361950" indent="-3619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FFD8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what </a:t>
            </a:r>
            <a:r>
              <a:rPr lang="en-GB" sz="2800" dirty="0">
                <a:solidFill>
                  <a:srgbClr val="FFD8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the article is about.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tângulo 9"/>
          <p:cNvSpPr>
            <a:spLocks noChangeArrowheads="1"/>
          </p:cNvSpPr>
          <p:nvPr/>
        </p:nvSpPr>
        <p:spPr bwMode="auto">
          <a:xfrm>
            <a:off x="540518" y="1989138"/>
            <a:ext cx="81359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4000" i="1" dirty="0" err="1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Splosh</a:t>
            </a:r>
            <a:r>
              <a:rPr lang="pt-PT" sz="4000" i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 </a:t>
            </a:r>
            <a:r>
              <a:rPr lang="pt-PT" sz="4000" i="1" dirty="0" err="1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and</a:t>
            </a:r>
            <a:r>
              <a:rPr lang="pt-PT" sz="4000" i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 </a:t>
            </a:r>
            <a:r>
              <a:rPr lang="pt-PT" sz="4000" i="1" dirty="0" err="1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Becks</a:t>
            </a:r>
            <a:endParaRPr lang="pt-PT" sz="4000" i="1" dirty="0">
              <a:solidFill>
                <a:srgbClr val="FF33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-84" charset="0"/>
            </a:endParaRP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bg1"/>
              </a:solidFill>
              <a:latin typeface="Arial Rounded MT Bold" pitchFamily="-84" charset="0"/>
            </a:endParaRPr>
          </a:p>
        </p:txBody>
      </p:sp>
      <p:sp>
        <p:nvSpPr>
          <p:cNvPr id="5124" name="Retângulo 3"/>
          <p:cNvSpPr>
            <a:spLocks noChangeArrowheads="1"/>
          </p:cNvSpPr>
          <p:nvPr/>
        </p:nvSpPr>
        <p:spPr bwMode="auto">
          <a:xfrm>
            <a:off x="540518" y="2787893"/>
            <a:ext cx="539963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spcBef>
                <a:spcPct val="50000"/>
              </a:spcBef>
              <a:defRPr/>
            </a:pPr>
            <a:r>
              <a:rPr lang="en-GB" sz="28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Techniques used:  </a:t>
            </a:r>
          </a:p>
          <a:p>
            <a:pPr marL="450850">
              <a:lnSpc>
                <a:spcPts val="3000"/>
              </a:lnSpc>
              <a:spcBef>
                <a:spcPct val="50000"/>
              </a:spcBef>
              <a:defRPr/>
            </a:pP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short </a:t>
            </a: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phrase and play on </a:t>
            </a: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words</a:t>
            </a:r>
            <a:endParaRPr lang="en-GB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ts val="3000"/>
              </a:lnSpc>
              <a:spcBef>
                <a:spcPct val="50000"/>
              </a:spcBef>
              <a:defRPr/>
            </a:pPr>
            <a:r>
              <a:rPr lang="en-GB" sz="2800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This </a:t>
            </a:r>
            <a:r>
              <a:rPr lang="en-GB" sz="28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article is about:</a:t>
            </a:r>
            <a:endParaRPr lang="pt-PT" sz="2800" dirty="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25" name="Retângulo 4"/>
          <p:cNvSpPr>
            <a:spLocks noChangeArrowheads="1"/>
          </p:cNvSpPr>
          <p:nvPr/>
        </p:nvSpPr>
        <p:spPr bwMode="auto">
          <a:xfrm>
            <a:off x="1042988" y="4920289"/>
            <a:ext cx="71294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sz="28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800" dirty="0" err="1" smtClean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Beckhams</a:t>
            </a:r>
            <a:r>
              <a:rPr lang="en-US" sz="2800" dirty="0" smtClean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cut </a:t>
            </a:r>
            <a:r>
              <a:rPr 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short their £250,000 Christmas break in paradise in the </a:t>
            </a:r>
            <a:r>
              <a:rPr 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Maldives</a:t>
            </a:r>
            <a:r>
              <a:rPr lang="en-US" sz="2800" dirty="0" smtClean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because </a:t>
            </a:r>
            <a:r>
              <a:rPr lang="en-US" sz="28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would not STOP RAINING</a:t>
            </a:r>
            <a:r>
              <a:rPr lang="en-US" sz="2800" dirty="0" smtClean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PT" sz="2800" dirty="0">
              <a:solidFill>
                <a:srgbClr val="FF33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7" name="Picture 7" descr="http://img.thesun.co.uk/multimedia/archive/01644/Beckhams_1644986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124744"/>
            <a:ext cx="2881164" cy="31483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60648"/>
            <a:ext cx="8229600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EXAMPLE </a:t>
            </a:r>
            <a:r>
              <a:rPr lang="en-GB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1</a:t>
            </a:r>
            <a:endParaRPr lang="en-GB" kern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tângulo 9"/>
          <p:cNvSpPr>
            <a:spLocks noChangeArrowheads="1"/>
          </p:cNvSpPr>
          <p:nvPr/>
        </p:nvSpPr>
        <p:spPr bwMode="auto">
          <a:xfrm>
            <a:off x="540518" y="2060575"/>
            <a:ext cx="8135938" cy="114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3600" i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WE WEPT FOR WAVE ORPHANS</a:t>
            </a:r>
            <a:r>
              <a:rPr lang="en-GB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en-GB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-84" charset="0"/>
            </a:endParaRPr>
          </a:p>
        </p:txBody>
      </p:sp>
      <p:sp>
        <p:nvSpPr>
          <p:cNvPr id="6148" name="Retângulo 3"/>
          <p:cNvSpPr>
            <a:spLocks noChangeArrowheads="1"/>
          </p:cNvSpPr>
          <p:nvPr/>
        </p:nvSpPr>
        <p:spPr bwMode="auto">
          <a:xfrm>
            <a:off x="540518" y="2852738"/>
            <a:ext cx="6624638" cy="236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3000"/>
              </a:lnSpc>
              <a:spcBef>
                <a:spcPct val="20000"/>
              </a:spcBef>
            </a:pPr>
            <a:r>
              <a:rPr lang="en-GB" sz="2800" dirty="0">
                <a:solidFill>
                  <a:schemeClr val="bg1"/>
                </a:solidFill>
                <a:latin typeface="+mj-lt"/>
              </a:rPr>
              <a:t>Techniques used: </a:t>
            </a:r>
          </a:p>
          <a:p>
            <a:pPr marL="361950">
              <a:lnSpc>
                <a:spcPts val="3000"/>
              </a:lnSpc>
              <a:spcBef>
                <a:spcPct val="20000"/>
              </a:spcBef>
            </a:pP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Short  phrases, alliteration </a:t>
            </a: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– </a:t>
            </a:r>
            <a:b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repeating </a:t>
            </a: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</a:t>
            </a:r>
            <a:r>
              <a:rPr lang="en-GB" alt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</a:t>
            </a: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</a:t>
            </a:r>
            <a:r>
              <a:rPr lang="en-GB" alt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</a:t>
            </a: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sound.</a:t>
            </a:r>
          </a:p>
          <a:p>
            <a:pPr>
              <a:lnSpc>
                <a:spcPts val="3000"/>
              </a:lnSpc>
              <a:spcBef>
                <a:spcPct val="20000"/>
              </a:spcBef>
            </a:pPr>
            <a:endParaRPr lang="en-GB" sz="28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ts val="3000"/>
              </a:lnSpc>
              <a:spcBef>
                <a:spcPct val="20000"/>
              </a:spcBef>
            </a:pPr>
            <a:r>
              <a:rPr lang="en-GB" sz="2800" dirty="0" smtClean="0">
                <a:solidFill>
                  <a:schemeClr val="bg1"/>
                </a:solidFill>
                <a:latin typeface="+mj-lt"/>
              </a:rPr>
              <a:t>This </a:t>
            </a:r>
            <a:r>
              <a:rPr lang="en-GB" sz="2800" dirty="0">
                <a:solidFill>
                  <a:schemeClr val="bg1"/>
                </a:solidFill>
                <a:latin typeface="+mj-lt"/>
              </a:rPr>
              <a:t>article is about:</a:t>
            </a:r>
            <a:endParaRPr lang="pt-PT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49" name="Retângulo 4"/>
          <p:cNvSpPr>
            <a:spLocks noChangeArrowheads="1"/>
          </p:cNvSpPr>
          <p:nvPr/>
        </p:nvSpPr>
        <p:spPr bwMode="auto">
          <a:xfrm>
            <a:off x="971600" y="5157192"/>
            <a:ext cx="518361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GB" sz="28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Royal family express their grief over the tsunami disaster. </a:t>
            </a:r>
            <a:endParaRPr lang="pt-PT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151" name="Picture 7" descr="http://previous.presstv.ir/photo/20110414/miriam201104141400235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924944"/>
            <a:ext cx="2915816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60648"/>
            <a:ext cx="8229600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EXAMPLE </a:t>
            </a:r>
            <a:r>
              <a:rPr lang="en-GB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2</a:t>
            </a:r>
            <a:endParaRPr lang="en-GB" kern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tângulo 9"/>
          <p:cNvSpPr>
            <a:spLocks noChangeArrowheads="1"/>
          </p:cNvSpPr>
          <p:nvPr/>
        </p:nvSpPr>
        <p:spPr bwMode="auto">
          <a:xfrm>
            <a:off x="611188" y="908050"/>
            <a:ext cx="813752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/>
              <a:t/>
            </a:r>
            <a:br>
              <a:rPr lang="en-US" sz="2800"/>
            </a:br>
            <a:endParaRPr lang="en-GB" sz="2400">
              <a:solidFill>
                <a:schemeClr val="bg1"/>
              </a:solidFill>
              <a:latin typeface="Arial Rounded MT Bold" pitchFamily="-84" charset="0"/>
            </a:endParaRPr>
          </a:p>
        </p:txBody>
      </p:sp>
      <p:sp>
        <p:nvSpPr>
          <p:cNvPr id="7172" name="Retângulo 3"/>
          <p:cNvSpPr>
            <a:spLocks noChangeArrowheads="1"/>
          </p:cNvSpPr>
          <p:nvPr/>
        </p:nvSpPr>
        <p:spPr bwMode="auto">
          <a:xfrm>
            <a:off x="431998" y="2852936"/>
            <a:ext cx="540067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3000"/>
              </a:lnSpc>
              <a:spcBef>
                <a:spcPct val="50000"/>
              </a:spcBef>
              <a:defRPr/>
            </a:pPr>
            <a:r>
              <a:rPr lang="en-GB" sz="2800" dirty="0">
                <a:solidFill>
                  <a:schemeClr val="bg1"/>
                </a:solidFill>
                <a:latin typeface="+mj-lt"/>
                <a:ea typeface="ＭＳ Ｐゴシック" charset="0"/>
                <a:cs typeface="Arial Rounded MT Bold"/>
              </a:rPr>
              <a:t>Techniques used:</a:t>
            </a:r>
            <a:endParaRPr lang="en-GB" sz="2800" dirty="0">
              <a:solidFill>
                <a:schemeClr val="bg1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marL="361950">
              <a:lnSpc>
                <a:spcPts val="3000"/>
              </a:lnSpc>
              <a:spcBef>
                <a:spcPct val="50000"/>
              </a:spcBef>
              <a:defRPr/>
            </a:pP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0"/>
                <a:cs typeface="Arial Rounded MT Bold"/>
              </a:rPr>
              <a:t>Short </a:t>
            </a: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charset="0"/>
                <a:cs typeface="Arial Rounded MT Bold"/>
              </a:rPr>
              <a:t>phrase and play on words</a:t>
            </a:r>
            <a:endParaRPr lang="en-GB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charset="0"/>
              <a:cs typeface="ＭＳ Ｐゴシック" charset="0"/>
            </a:endParaRPr>
          </a:p>
          <a:p>
            <a:pPr>
              <a:lnSpc>
                <a:spcPts val="3000"/>
              </a:lnSpc>
              <a:spcBef>
                <a:spcPct val="50000"/>
              </a:spcBef>
              <a:defRPr/>
            </a:pPr>
            <a:r>
              <a:rPr lang="en-GB" sz="2800" dirty="0">
                <a:solidFill>
                  <a:schemeClr val="bg1"/>
                </a:solidFill>
                <a:latin typeface="+mj-lt"/>
                <a:ea typeface="ＭＳ Ｐゴシック" charset="0"/>
                <a:cs typeface="Arial Rounded MT Bold"/>
              </a:rPr>
              <a:t>This article is about:</a:t>
            </a:r>
            <a:endParaRPr lang="pt-PT" sz="2800" dirty="0">
              <a:solidFill>
                <a:schemeClr val="bg1"/>
              </a:solidFill>
              <a:latin typeface="+mj-lt"/>
              <a:ea typeface="ＭＳ Ｐゴシック" charset="0"/>
              <a:cs typeface="Arial Rounded MT Bold"/>
            </a:endParaRPr>
          </a:p>
        </p:txBody>
      </p:sp>
      <p:sp>
        <p:nvSpPr>
          <p:cNvPr id="8197" name="Retângulo 4"/>
          <p:cNvSpPr>
            <a:spLocks noChangeArrowheads="1"/>
          </p:cNvSpPr>
          <p:nvPr/>
        </p:nvSpPr>
        <p:spPr bwMode="auto">
          <a:xfrm>
            <a:off x="1331913" y="4508500"/>
            <a:ext cx="66960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>
                <a:solidFill>
                  <a:schemeClr val="bg1"/>
                </a:solidFill>
              </a:rPr>
              <a:t/>
            </a:r>
            <a:br>
              <a:rPr lang="en-US">
                <a:solidFill>
                  <a:schemeClr val="bg1"/>
                </a:solidFill>
              </a:rPr>
            </a:br>
            <a:endParaRPr lang="pt-PT">
              <a:solidFill>
                <a:schemeClr val="bg1"/>
              </a:solidFill>
            </a:endParaRPr>
          </a:p>
        </p:txBody>
      </p:sp>
      <p:sp>
        <p:nvSpPr>
          <p:cNvPr id="7174" name="Retângulo 5"/>
          <p:cNvSpPr>
            <a:spLocks noChangeArrowheads="1"/>
          </p:cNvSpPr>
          <p:nvPr/>
        </p:nvSpPr>
        <p:spPr bwMode="auto">
          <a:xfrm>
            <a:off x="431998" y="2060575"/>
            <a:ext cx="6337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4000" i="1" dirty="0" err="1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Power</a:t>
            </a:r>
            <a:r>
              <a:rPr lang="pt-PT" sz="4000" i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 </a:t>
            </a:r>
            <a:r>
              <a:rPr lang="pt-PT" sz="4000" i="1" dirty="0" err="1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that</a:t>
            </a:r>
            <a:r>
              <a:rPr lang="pt-PT" altLang="en-US" sz="4000" i="1" dirty="0" err="1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’</a:t>
            </a:r>
            <a:r>
              <a:rPr lang="pt-PT" sz="4000" i="1" dirty="0" err="1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s</a:t>
            </a:r>
            <a:r>
              <a:rPr lang="pt-PT" sz="4000" i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 </a:t>
            </a:r>
            <a:r>
              <a:rPr lang="pt-PT" sz="4000" i="1" dirty="0" err="1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so</a:t>
            </a:r>
            <a:r>
              <a:rPr lang="pt-PT" sz="4000" i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 cool-</a:t>
            </a:r>
            <a:r>
              <a:rPr lang="pt-PT" sz="4000" i="1" dirty="0" err="1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</a:rPr>
              <a:t>ing</a:t>
            </a:r>
            <a:endParaRPr lang="pt-PT" sz="4000" i="1" dirty="0">
              <a:solidFill>
                <a:srgbClr val="FF33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-84" charset="0"/>
            </a:endParaRPr>
          </a:p>
        </p:txBody>
      </p:sp>
      <p:sp>
        <p:nvSpPr>
          <p:cNvPr id="7175" name="Retângulo 6"/>
          <p:cNvSpPr>
            <a:spLocks noChangeArrowheads="1"/>
          </p:cNvSpPr>
          <p:nvPr/>
        </p:nvSpPr>
        <p:spPr bwMode="auto">
          <a:xfrm>
            <a:off x="899592" y="5013176"/>
            <a:ext cx="6552728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sz="26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WACKY Kelly Green loves her local power station so much she</a:t>
            </a:r>
            <a:r>
              <a:rPr lang="en-US" altLang="en-US" sz="26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’</a:t>
            </a:r>
            <a:r>
              <a:rPr lang="en-US" sz="26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 had its cooling towers and chimney tattooed on her leg</a:t>
            </a:r>
            <a:r>
              <a:rPr lang="en-US" sz="2600" dirty="0" smtClean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endParaRPr lang="pt-PT" sz="2600" dirty="0">
              <a:solidFill>
                <a:srgbClr val="FF33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177" name="Picture 9" descr="http://www.oxfordtimes.co.uk/resources/images/2277243/?type=articlePortra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2928" y="1985719"/>
            <a:ext cx="2461072" cy="2811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60648"/>
            <a:ext cx="8229600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EXAMPLE </a:t>
            </a:r>
            <a:r>
              <a:rPr lang="en-GB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3</a:t>
            </a:r>
            <a:endParaRPr lang="en-GB" kern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3"/>
          <p:cNvSpPr>
            <a:spLocks noGrp="1"/>
          </p:cNvSpPr>
          <p:nvPr>
            <p:ph type="title" idx="4294967295"/>
          </p:nvPr>
        </p:nvSpPr>
        <p:spPr>
          <a:xfrm>
            <a:off x="228600" y="260350"/>
            <a:ext cx="86868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Now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you</a:t>
            </a:r>
            <a:r>
              <a:rPr lang="pt-PT" alt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’</a:t>
            </a:r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re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going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 to </a:t>
            </a:r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write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an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article</a:t>
            </a:r>
            <a:r>
              <a:rPr lang="pt-PT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-84" charset="0"/>
                <a:ea typeface="ＭＳ Ｐゴシック" pitchFamily="34" charset="-128"/>
              </a:rPr>
              <a:t>...</a:t>
            </a:r>
          </a:p>
        </p:txBody>
      </p:sp>
      <p:sp>
        <p:nvSpPr>
          <p:cNvPr id="8195" name="Retângulo 5"/>
          <p:cNvSpPr>
            <a:spLocks noChangeArrowheads="1"/>
          </p:cNvSpPr>
          <p:nvPr/>
        </p:nvSpPr>
        <p:spPr bwMode="auto">
          <a:xfrm>
            <a:off x="467171" y="1988840"/>
            <a:ext cx="5833021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en-US" sz="2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First, you must identify the main point of your story before you write it.</a:t>
            </a:r>
            <a:endParaRPr lang="pt-PT" sz="2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96" name="Retângulo 6"/>
          <p:cNvSpPr>
            <a:spLocks noChangeArrowheads="1"/>
          </p:cNvSpPr>
          <p:nvPr/>
        </p:nvSpPr>
        <p:spPr bwMode="auto">
          <a:xfrm>
            <a:off x="467171" y="3000887"/>
            <a:ext cx="6985149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b="1" u="sng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</a:t>
            </a:r>
            <a:r>
              <a:rPr lang="en-US" sz="24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is what opens any piece of journalism. Other than the headline, the lead is the only chance to </a:t>
            </a:r>
            <a:r>
              <a:rPr lang="en-US" altLang="en-US" sz="2400" dirty="0">
                <a:solidFill>
                  <a:schemeClr val="bg1"/>
                </a:solidFill>
              </a:rPr>
              <a:t>“</a:t>
            </a:r>
            <a:r>
              <a:rPr lang="en-US" sz="2400" dirty="0">
                <a:solidFill>
                  <a:schemeClr val="bg1"/>
                </a:solidFill>
              </a:rPr>
              <a:t>catch</a:t>
            </a:r>
            <a:r>
              <a:rPr lang="en-US" altLang="en-US" sz="2400" dirty="0">
                <a:solidFill>
                  <a:schemeClr val="bg1"/>
                </a:solidFill>
              </a:rPr>
              <a:t>”</a:t>
            </a:r>
            <a:r>
              <a:rPr lang="en-US" sz="2400" dirty="0">
                <a:solidFill>
                  <a:schemeClr val="bg1"/>
                </a:solidFill>
              </a:rPr>
              <a:t> your reader</a:t>
            </a:r>
            <a:r>
              <a:rPr lang="en-US" altLang="en-US" sz="2400" dirty="0">
                <a:solidFill>
                  <a:schemeClr val="bg1"/>
                </a:solidFill>
              </a:rPr>
              <a:t>’</a:t>
            </a:r>
            <a:r>
              <a:rPr lang="en-US" sz="2400" dirty="0">
                <a:solidFill>
                  <a:schemeClr val="bg1"/>
                </a:solidFill>
              </a:rPr>
              <a:t>s attention.</a:t>
            </a:r>
            <a:endParaRPr lang="en-US" sz="2400" b="1" u="sng" dirty="0">
              <a:solidFill>
                <a:schemeClr val="bg1"/>
              </a:solidFill>
            </a:endParaRPr>
          </a:p>
        </p:txBody>
      </p:sp>
      <p:sp>
        <p:nvSpPr>
          <p:cNvPr id="8197" name="Retângulo 7"/>
          <p:cNvSpPr>
            <a:spLocks noChangeArrowheads="1"/>
          </p:cNvSpPr>
          <p:nvPr/>
        </p:nvSpPr>
        <p:spPr bwMode="auto">
          <a:xfrm>
            <a:off x="1979712" y="5589240"/>
            <a:ext cx="6697117" cy="759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Readers spend only 3 seconds deciding whether to read your story based on your lead!</a:t>
            </a:r>
          </a:p>
        </p:txBody>
      </p:sp>
      <p:sp>
        <p:nvSpPr>
          <p:cNvPr id="8198" name="Retângulo 8"/>
          <p:cNvSpPr>
            <a:spLocks noChangeArrowheads="1"/>
          </p:cNvSpPr>
          <p:nvPr/>
        </p:nvSpPr>
        <p:spPr bwMode="auto">
          <a:xfrm>
            <a:off x="899406" y="4295063"/>
            <a:ext cx="7633221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Bef>
                <a:spcPct val="50000"/>
              </a:spcBef>
              <a:defRPr/>
            </a:pPr>
            <a:r>
              <a:rPr lang="en-US" sz="24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The lead consists of </a:t>
            </a:r>
            <a:r>
              <a:rPr 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1 or 2 sentences </a:t>
            </a:r>
            <a:r>
              <a:rPr lang="en-US" sz="24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in the opening paragraph that contain some of the most important parts of the story (</a:t>
            </a:r>
            <a:r>
              <a:rPr lang="en-US" sz="24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who, what, where, when, why, how</a:t>
            </a:r>
            <a:r>
              <a:rPr lang="en-US" sz="24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603733"/>
              </p:ext>
            </p:extLst>
          </p:nvPr>
        </p:nvGraphicFramePr>
        <p:xfrm>
          <a:off x="1007753" y="2351112"/>
          <a:ext cx="7128495" cy="3886200"/>
        </p:xfrm>
        <a:graphic>
          <a:graphicData uri="http://schemas.openxmlformats.org/drawingml/2006/table">
            <a:tbl>
              <a:tblPr/>
              <a:tblGrid>
                <a:gridCol w="3427124"/>
                <a:gridCol w="3701371"/>
              </a:tblGrid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5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A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Rounded MT Bold"/>
                          <a:cs typeface="Arial Rounded MT Bold"/>
                        </a:rPr>
                        <a:t>Who?</a:t>
                      </a:r>
                    </a:p>
                  </a:txBody>
                  <a:tcPr marL="91434" marR="9143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5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A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Rounded MT Bold"/>
                          <a:cs typeface="Arial Rounded MT Bold"/>
                        </a:rPr>
                        <a:t>What?</a:t>
                      </a:r>
                    </a:p>
                  </a:txBody>
                  <a:tcPr marL="91434" marR="914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5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A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Rounded MT Bold"/>
                          <a:cs typeface="Arial Rounded MT Bold"/>
                        </a:rPr>
                        <a:t>Where?</a:t>
                      </a:r>
                    </a:p>
                  </a:txBody>
                  <a:tcPr marL="91434" marR="9143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5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A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Rounded MT Bold"/>
                          <a:cs typeface="Arial Rounded MT Bold"/>
                        </a:rPr>
                        <a:t>When?</a:t>
                      </a:r>
                    </a:p>
                  </a:txBody>
                  <a:tcPr marL="91434" marR="914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5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A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Rounded MT Bold"/>
                          <a:cs typeface="Arial Rounded MT Bold"/>
                        </a:rPr>
                        <a:t>Why?</a:t>
                      </a:r>
                    </a:p>
                  </a:txBody>
                  <a:tcPr marL="91434" marR="9143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5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A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Rounded MT Bold"/>
                          <a:cs typeface="Arial Rounded MT Bold"/>
                        </a:rPr>
                        <a:t>How?</a:t>
                      </a:r>
                    </a:p>
                  </a:txBody>
                  <a:tcPr marL="91434" marR="914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57" name="Picture 8" descr="http://campustocareer.files.wordpress.com/2012/08/10714087-what-when-where-why-how-who-questions-white-chalk-handwriting-on-vintage-slate-blackboards-in-colo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0338"/>
            <a:ext cx="2671066" cy="17367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8" name="AutoShape 24" descr="data:image/jpeg;base64,/9j/4AAQSkZJRgABAQAAAQABAAD/2wCEAAkGBhQQEBMUEhIUFRUWFRUUFBUVFRcYFxUWGBQXGRgYFRUYHCYeGBkkHRgXIC8gIycpLCwsFR4xNTAqNSYrLCkBCQoKDgwOGg8PGiwkHyQqKTIpNCotLCosLC4vLCwsKSwsLC8qLC8qLCwsLCwtLCksLCwsLCwpLCksLCwsLCwpLP/AABEIAMEBBQMBIgACEQEDEQH/xAAcAAEAAgMBAQEAAAAAAAAAAAAABAUDBgcBAgj/xABOEAABAwEEBAkFCwkHBQAAAAABAAIDEQQFEiEGMUFRBxMiMmFxgZGhFEJSsdIjM1NykpOUssHR4hZDVGJjc4LC8Bc0NYSio/EkJURV4f/EABoBAQACAwEAAAAAAAAAAAAAAAADBAECBQb/xAAwEQACAgECBQEHBAIDAAAAAAAAAQIDEQQhEhMxQVFhBSIycZHR4YGhscEj8BQzYv/aAAwDAQACEQMRAD8A7iiIgCIiAIiIAiIgCIiAIiIAi8LlVW/SiCGtX4jubmfuW0YSm8RWSOdsK1mbwWy8Wg2/hOIkDIYQciXOe7mjUMmjWT07FGdwiT0PJiFAfNcdnxlbjoL3vg59ntbTQaWc58I6OgK5/densz4mOcIySxpOThmWivnKfLwgCNhe+EkChdgdmG1ALqEZ0rWi1lo7o9iWHtCibxk3JFV2HSSCWlH0JpQOyrXVTYVZhyrSi47NFyM4z3i8nqIi1NwiIgCIiAIiIAiIgCIiAIiIAiIgCIiAIiIAiIgCIvCgPVTaQaTR2ONznmpAJDRrO7vNB07Fi0i0hEHIZQyEdjRvPT0LnM83HzF0jqsidU1JJlmpq6mCme93Qr2m0js96XT+TmarXKrMY9V19CZaNJbdNnLFUONRHE8AMBGTSHAYjvJOe4Kqtttc0HjIZmgAl3JBAG0nC40CsH3y6hDWtaNWWv8A5VLbeUWs9N1X/Ebm7vNB2ru1U8C2WDzN2qjqJ+9v53wRLLagAXOa8OecR9zfl6IqBsFO8rN5e2hyfqP5t+74qtXP3LEZqV1qxhnPd0Jyzwv6/grrtvECKOjZDyG6mOpq3qzbbn4f7vMQd7WgEajm4rBdUgdBE0AVwN5R6lsVnsYwYHOJb0Eg1213hQTeEi3BRdkuFd33Nduq2zAGJsIJZzcUgHIdzOaDWmqq2G7NILZCRyogwHNh4x3WASRgPZToXskbbNLZ5G6q8RKdpbIasc7qkAFdz1sDQ062jfmAqVkoy2cco7FcZrE4vDLi6dI4rQ4sBwyNAc6N2uh85vpN6VbBaJe13FzGvgo2eE44Tv8ASjJ2tcMqdR2LZNHL7FphY+ubhXd0EEbHA1BGwgrkXU8PvR6Hcov4klLqXCIirloIiIAiIgCIiAIiIAiIgCIiAIiIAiIgCIiAKrv+9xZ4q+ccmDed/UFZuK5dpPb5bRaXGORuAcljTHXVrOIOBzNfBWtLTzZ79F1KOu1Kor2e76ES8bcWsklJxOypXPFI40YO/PqBVZZ4sLQ3XTWd5OZJ6ysVvM/GMjIiJYONdTG3lOBa2ozzAqe1fJll+DZ2SH2V6SpYWTx+qUsKOV5e/wBCSo0JxSvd6IbGOvnO9YHYgmk+CHZI37lHsEz8APFE4i59cTc8RrqJ3U7lNnLK0KpKEnt46r7lox+xemMFRGzv+Bd8pn3r78qf8C75bPvTiRByJJ9vqvue3P7xFt5I8FsFmnqtWuq0vEMYERIw68bN52VVhBbZR+Y/3GBRySaLOJwul06vuvuX1vh46GRlc3NOE7nDNp7CAexTLrvHjYY5NRc0OI3OIzHfVUcVun2WdvbOPsaViue02hnGxtii5ErudMRhEnugGTMxytaozgdqqTceq+puDJVXWR/k9qcwEtZPWWOnmzNHujR8YUfTeHKKye1HzLMOuSQ+pijXtDa3RY62fFERMwNbKXVZU0BJpmKt6nFV3AuVyx3OmWK1iRgO3b1qStI0bt0+Nkj5oXRPaDRkTmkhwq04jIfUt2BXKur4JYOzTZxx9T1ERREwREQBERAEREAREQBERAEREAREQBERAQrzecGEHCXni2nXQmudOgVPYueWeyhksjSauY5zQOo847qrerc+tqs7NwkkPY3CPrrR74tfEyWxx8173Ab8iR40XU0Od15X9nA9qYlKLfZ4/bJQuOIul18bJIQf1WHAzwbXtXyVjspPFRA+axo8K+sr7cu/WsRweU1M+O1tEe3SUikP6jvVRZIY6NaNwA7gsN5e9Eby0d72hSqUWy6mG8VL5s+4mrPZIccjG+k5re8gLAwq00dixWuAfrg92f2LS18MG/RkdMeO2MX3aI9uukWSQwNcXBlACaVNRXOmW1YQ5W2mApbZf4T/AKQqgLSiTlXFvwjbWxUb5peX/JPs8y+bK7DapB6cUbu1rnN9Rao7HUXpfS0xHfHK3udGVrZEtaO3OY+hfRyLOx6gxvWdj1UcTpwsJOg0IIkiI94fIwdDSQ6P/S8dy3C7Z8cbTt1HrGRWr6IRYbTanHmvFnp8ekgPgGq7uCT31vovPiSPsXJ1CzKXpg9Dp3wqP/rJboiKmXwiIgCIiAIiIAiIgCIiAIiIAiIgCIiAobxlwWlz/Qs+XW6T8IWi6aXbI+a1YI3uGdMLS7Msbu25rbdM7wZC0tzxyhgGWQayQE1Paq3hCvmSBobBI6N2B8ri00JNAG+pdTSucZJxXVNb+hwNaq55U38Mk9vLbNWdd0jY+MLDgxYK7iNhGxYBGSK4TTfQ071e/lrO4NNWcwAtLatcdeIjesZ0xtVffAOgMbT1LrwlqMbxX1/B522Gk4nicvp+TWrwzZl6cfXz27NamO+1Wlu03tLY3OBjxClHcW2o5QBp2VUq9mi02dtpADXtdxc1BQE+a5OdOMkrI4T9TMtPXOrNUstZfTHj5lC0K+0QFLU1x1Ma9/c0/evLvudkcZmtIcGeYytHSO2UGwL06QRsa4Q2ZkZc0tLi4ufQ681pdY7YyhWs+vYaepUTjbbJLvju/sZdKbO6W2OwMc7kMNGitKt2qtmumaMYnxPaKgVIyz1LaNJ7fxEbDE7DJKGYnDnBjW7DszPrWv2HSSaJxOMvqKUkJcK7CKnIhRaadzqXAlhbb98E2uq0yvlzJPL32xhZMDbsl+Ck+QfuWGWwSiWFxiko0SVOB1AC0azTLNTHaRWgn35/YaDsFFiGlFpbPF7s5wpI5zHEFrgMNAcunxU0ufjov3K1C0qn7rl0fZeCVG5ZmvUx9gFpAlszcz75FUAsdvFdizyOis1G4BJKAMRdm1ppqA2qs7k9kt/B0IaeS3bXD58/Im3W7BEw+nO0dgCtrtsRjlkJcOVygNoGI6+9aSL5kktoxvJZHEx+AZNDjKcwN+FtO1bfdFr46eV4rQNY0V7SudfXOKbffqdzTWQbjFdsY+hdoiKgdcIiIAiIgCIiAIiIAiIgCIiAIiIAiIgNO4RLLWOKT0XFp6nDLxHitIt1rfOSZXYiW4amnNoRs6yuraQ3fx9mkZtIq34wzHiFxt14xg0xiuqgqaHsH9UXoPZs4yrw+q/s8h7ZpsjfxQziWM/NHl3urEzeGgHrbkfUpCr7Lb2h0jQHkYsbaMdqcKnYPOqFJ8t/Zy/Ip6yuqmsHGuonxt4FuZWKQfqO8AT9itbnv2SBp4ulJA0kOFdmR8VU+Vn4GWn8A/mUewWxwjA4p5w1YTVnmkinO2Ci0nGM9pbokrjbXDMHhp+V3XzL22Xg+d2KRxcfAdQ1AKPRRfK3fASd8ftJ5a74CT/b9pEopYRWddkpcUnl/Nfclm832jlvpXNgA1BrHFoA7vFFV3fbCGH3KQ0fJqDT57ulShbv2cvyK+orMcKOESaiqyVsn6+UTFHrW0D9WIn5Tx7K+DebRrbIOuN/2KNZb0j4yV5JHNaKtdqa3PZvJRtGtdFkVJ8PYvIJi3USK7iR6lKEo1k9JJVML1iP5xvaaeteWi9GUye0gCpo4Z0BO/8Aqq0lFN5M1K1e60/QsLDODJaZdgLIx1RsqfF5XQNEIqROcfOd6h95K59ccFIWNNCXcpwBBJc92IjxA7F1W67LxUTGbQBXr2+K5GvklDh8nqPZkHK5y7JEtERcY9EEREAREQBERAEREAREQBERAEREAREQHhXM9Mrn4icuaKMkqRTUHecPt7SumKDfN1NtMTo3bcwdrSNRCtaTUcmxS7dzn+0NJ/yaXFdexxe1HA5kmzmP+K7Uex1O8qSst63c6Jz4ZW55g7iDtHQVAscpoWO5zDQnePNd2jxqvUxknuujPDThLhxLrHZ/IlKNZspZW7y2QfxCjvEDvWcGix2lwD436hXi3dT9R7CB3rZmle+YeV+SWgQrwIVSHYnUY795J9crPHJsUWzHkuH7ST65WUBYXQt3L32fb3BuZOQqT2JdbvcwdRcS89bjX1U7lGtzCWhm17g3s1uPyR4qU2E7AncNYqx5/olKtvOzte5jMLTXlPyGTWnq2nLsKnukDGkuOQFSfuXxcdgktMlA3lykE7mRjmg9ABr1laSkkss20sZ54o58L5mx6FaNRSStlMTPcyHAhgHL83MayNfcukBQ7puxtnibG3UBmd52k9amry2pu51jkunY97otO6KlGTy+4REVcuBERAEREAREQBERAEREAREQBERAEREAXhXqICm0i0cZa2U5rxzH01dB3joXJ78uqSzSVe2j26xsezbhO3eP/q7iq++LihtbME8bXjWKjNp3tOwq/pdZKn3Xujl6v2dC+XHHaX8/M4uLwjoDxjKEVFSNvQsVotsbmObxgzFMqmh2HIbDQrab04OJbNIXWdolidmW0aJI3bwKUc07hmqSVhacLgWka2moNeorvVXwtXutHltRpXpZ+9F+hEs98tcwEh5dSjgGONHajnTevs3oNjJPkOWIHBKRskzHQ8DMdoFexSi6qnWWVbI1qWVHrv1/BBsltBDuRJ75Iahh2uUtluYPNk7Y3fcsd3PoHj9o/wBYWa2W0sZVubjRrRvcdX39ix2NreGVrio/v+CNHeLHTOcSQGjA2rXc4nlnVlsb2KYy8ojqkZ8oeopYYXANZGC4jXQEkmtSe0rZbu4O5bQKzni2nWKB0hHRXJp6fBQ23wpWZsnr0v8Ayp8MIvHTPbH0Nbsdhkt83FRNxMaRjPml25xHmjX0nVqXWNH9HmWRlBynnnvOsn7As9z3JDZIxHBG1jRuGZO9x1uPSVYLz+p1krtlsj1ej9nV6bD6s8C9RFSOmEREAREQBERAEREAREQBERAEREAREQBEWuaZaTyWBkb2xNka5xa4lxGE0qNQORoe5bQg5y4V1NZzUFxM2NFrGhumPl4kDmBjmEZB1atI11oNoIUfTDTs2GVkbI2yOLcTquIwitBqB15qRUTc+Xjcid9ahzM7G3oqvR2+hbLMyYCmIHE2tcLgaEVWp3jwnPZaXwxQNkpJxbTjILnAhuoA+dkkaZybil06mZXwilJvr0N/IUW2XXFMKSRtf1iviqbS3Sh9hhjeI2vc52EguIA5JNQQDXUvNDdLHW9spdGI8BaBRxdWoJ2gbkVc1DmLoYlZXKXLfUw3jwcWaUZcZGaggsdqINRQOBH/ACob+DNuydw62A/aFuxXOo+FOQzCPydmcgjrxh2vw1phVim7UyzwSexTv0ukWFOK9P8AUTLNwXMaXVtDzVxdkxo17NZVhZ+Dmytc1zg+QtrTE6gz1mjaZrZbRLhY52vCCe4VXNhwuyfozPnHeysws1V6fC3/AAZlRpKJKUorP6s6JY7tihFI42sH6oopIC5n/a5J+jM+cd7KlXTwnyTzxRGzsaHvayoeTTEQK0wqOWku+KS/clhqqFiMX+x0NFS6VX8bFZjM1geQ5rcJNOcaa6FVOi/CGy1v4uRoikJ5ArVr+ipAo7o2qGNM5Q40tid3QjPgb3NwReVWgXxwmvgtMsIgYQx+DEXkV6aUWK6pWPETNlsa1mR0BF8MdUL7UZKEREAREQBERAEREAREQBERAEREAVNpbdPlVkljA5WHEz47c2+qnarlFmLcWmjWUVJNM4noLe3k9tjJNGvrE/oDtRPU4DxUHSC8TarVNLmQXHD0MbkPAVUnTK6fJrbKwCjXHjGfFfnl1Go7Ff8ABncAmFokkHJLDA3pxjlkdlAu/KcILn+UjgRjOb5Hhsi6FaUeSwWthOqMyx/HybTtq09hUfg8uzj7c1zsxEDK7pdqb4mvYtevCxGCWSJ3OY5zT00OR7RQ9q6lwY3VxVkMhHKmdi/gbyW/ae1R6hxrrlOPWRJp1KycYS6RI/C0P+mh/e/yOWp6H6YC72yjiuMxlp5wbSgPQd62zha/u8P73+RyoeD7ReC2tmMzXEsc0No4t1g11dSipcFpf8iysktyk9V7jw8FmeF0fop+cHsrRbC/FaYzvmYe+QFdUPBnYvQf845crsjALUwDUJ2gdXGiil00qWpcpNbbkWpjdFx5rzvsd5tvvT/iO+qV+f7vmaySN0jMbAQXMrTEKZiq/QFt97f8R3qK4DdboxJHxwJiq3jANZbTZTNQ+zvhmT+0PigbINIrv/8AWj50rolj0PsbHMkZZ2NcCHNPKqDrG1aL5Tc3wU/+v2ltdi4R7I97I28bVzmsbVmVSQBtUd8ZNf41Jecm9EoJ/wCRxfjB5wmf4e795F9dcjZC4tLgDhaRVwrRpNcNSNWrLqXXOE0/9vd+8i+uFrvBVZmyeVse0OaWxBzTmCKybFJpbOVp3L1+xFqq+ZqFH0JWhfCDXDBanZ6mSnbswv6envWoaWf4haf3p9QVrploK6yEyQgugOsazH0O3t6dm1apjJNSSTUZk1J6ztViiutt21910ILp2JKuzsz9ER6l9L5j1BfS4J3l0CIiGQiIgCIiAIiIAiIgCIiAIiIAvCV6ol6WHj4Xx4nNxtLcTTRw6QVldTD6bFHpdogy2lj3S8UWAjFQGoJGRqRTNTbgsMNjs7YWytIbUlxLRiJOZIr/AFRc9vPQG3hxaCZ2bDxpoc8qse7I96gDg9tv6P8A7kftLpqmEoKLtWDmO2UZuSqeTcNJdELNa53TeVsjLgA4AsNSBSubhnT1BbPZbxs8TGMbLHRjWtaA4HICg1dS5c3Qm8RqjeOqdo9Tl9/kfefoy/SPxrMqISSi7U0vkI3Si3KNbyzdtLLLBbo2NNo4sMdjxBhdsIz1U1r40JsFnsvGNitccxkINAWgjCDkGhxJ1rTPyQvPdL9I/GsTNBbwBxCJwO8SsB78VVnkw4ODmrH6GvNnx8fLef1Oy1WiR8FrRKJPKHGjw+nFjY7FTnLWjohefoy/SB7a9GiF57pfpA9taQoVeeG1bm87uZjirex1yZmJrm6qgjvFFoA4IW0/vTvmx7Soxohee6T6R+JfQ0SvT9r9I/Gswq5fwWpCyzmfFU2XX9kTf0p3zbfaWew8FjYpY5PKHHA9r6cWM8JBpzuha/8Aknem+X6R+NfbdFL19KQf5j8SkfG1/wByIkoJ55TOh6S3CLbAYS8sq5rsQFeaa0oVC0T0PF3mQiUycYGg1aG0w13E71pg0Vvb4R4/zB+9ZWaM3uPzzh/mCoOViPArVgn5mZ8breTpz2ggg5g5EHd1LSbw4K4Xyl8cromk1wBocBvwknIdCgw3BfA/8mnXLX+Uq7sN2XoPfLXB1cVi9WH1qJRdW8LF/v6Erat+ODNrjFAvpRrFHI1vur2vO9rMHgXOUlU2W0EREMhERAEREAREQBERAEREAREQBERAEREB4lF6iA8oi9RAeIvUWMAIiLICIiAIiIAiIgCIiAIiIAiIgCIiAIiIAiIgCIiAIiIAiIgCIiAIiIAiIgCIiAIiIAiIgCIiAIiIAiIgCIiAIiIAiIgCIi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60648"/>
            <a:ext cx="8229600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6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The lead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tângulo 4"/>
          <p:cNvSpPr>
            <a:spLocks noChangeArrowheads="1"/>
          </p:cNvSpPr>
          <p:nvPr/>
        </p:nvSpPr>
        <p:spPr bwMode="auto">
          <a:xfrm>
            <a:off x="467544" y="1988840"/>
            <a:ext cx="8635905" cy="454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Once you</a:t>
            </a:r>
            <a:r>
              <a:rPr lang="en-US" altLang="en-US" sz="2400" dirty="0">
                <a:solidFill>
                  <a:schemeClr val="bg1"/>
                </a:solidFill>
              </a:rPr>
              <a:t>’</a:t>
            </a:r>
            <a:r>
              <a:rPr lang="en-US" sz="2400" dirty="0">
                <a:solidFill>
                  <a:schemeClr val="bg1"/>
                </a:solidFill>
              </a:rPr>
              <a:t>ve written your lead, the time has come to develop the rest of your story, which includes the most interesting facts.</a:t>
            </a:r>
          </a:p>
          <a:p>
            <a:pPr>
              <a:lnSpc>
                <a:spcPts val="26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Choosing the correct structure to benefit your readers is critical to the success of your story.</a:t>
            </a:r>
          </a:p>
          <a:p>
            <a:pPr>
              <a:lnSpc>
                <a:spcPts val="2600"/>
              </a:lnSpc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There are 3 typical structures you will be using as a journalist:</a:t>
            </a:r>
          </a:p>
          <a:p>
            <a:pPr lvl="3">
              <a:lnSpc>
                <a:spcPts val="26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400" b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Inverted Pyramid </a:t>
            </a:r>
          </a:p>
          <a:p>
            <a:pPr lvl="3">
              <a:lnSpc>
                <a:spcPts val="26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400" b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Storytelling Pattern</a:t>
            </a:r>
            <a:r>
              <a:rPr lang="en-US" sz="24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3">
              <a:lnSpc>
                <a:spcPts val="26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400" b="1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Chronological Order Pattern</a:t>
            </a:r>
          </a:p>
          <a:p>
            <a:pPr marL="1344613">
              <a:lnSpc>
                <a:spcPts val="2600"/>
              </a:lnSpc>
              <a:spcBef>
                <a:spcPct val="50000"/>
              </a:spcBef>
            </a:pPr>
            <a:r>
              <a:rPr lang="en-US" sz="2200" i="1" dirty="0" smtClean="0">
                <a:solidFill>
                  <a:schemeClr val="bg1"/>
                </a:solidFill>
              </a:rPr>
              <a:t>Also</a:t>
            </a:r>
            <a:r>
              <a:rPr lang="en-US" sz="2200" i="1" dirty="0">
                <a:solidFill>
                  <a:schemeClr val="bg1"/>
                </a:solidFill>
              </a:rPr>
              <a:t>, you might combine more than one </a:t>
            </a:r>
            <a:r>
              <a:rPr lang="en-US" sz="2200" i="1" dirty="0" smtClean="0">
                <a:solidFill>
                  <a:schemeClr val="bg1"/>
                </a:solidFill>
              </a:rPr>
              <a:t/>
            </a:r>
            <a:br>
              <a:rPr lang="en-US" sz="2200" i="1" dirty="0" smtClean="0">
                <a:solidFill>
                  <a:schemeClr val="bg1"/>
                </a:solidFill>
              </a:rPr>
            </a:br>
            <a:r>
              <a:rPr lang="en-US" sz="2200" i="1" dirty="0" smtClean="0">
                <a:solidFill>
                  <a:schemeClr val="bg1"/>
                </a:solidFill>
              </a:rPr>
              <a:t>of </a:t>
            </a:r>
            <a:r>
              <a:rPr lang="en-US" sz="2200" i="1" dirty="0">
                <a:solidFill>
                  <a:schemeClr val="bg1"/>
                </a:solidFill>
              </a:rPr>
              <a:t>these patterns in </a:t>
            </a:r>
            <a:r>
              <a:rPr lang="en-US" sz="2200" i="1" dirty="0" smtClean="0">
                <a:solidFill>
                  <a:schemeClr val="bg1"/>
                </a:solidFill>
              </a:rPr>
              <a:t>the same </a:t>
            </a:r>
            <a:r>
              <a:rPr lang="en-US" sz="2200" i="1" dirty="0">
                <a:solidFill>
                  <a:schemeClr val="bg1"/>
                </a:solidFill>
              </a:rPr>
              <a:t>story.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60648"/>
            <a:ext cx="8229600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4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Organising Your Story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>
            <a:spLocks noChangeArrowheads="1"/>
          </p:cNvSpPr>
          <p:nvPr/>
        </p:nvSpPr>
        <p:spPr bwMode="auto">
          <a:xfrm rot="10800000">
            <a:off x="1511301" y="2060848"/>
            <a:ext cx="6121400" cy="4392612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1268" name="Retângulo 8"/>
          <p:cNvSpPr>
            <a:spLocks noChangeArrowheads="1"/>
          </p:cNvSpPr>
          <p:nvPr/>
        </p:nvSpPr>
        <p:spPr bwMode="auto">
          <a:xfrm>
            <a:off x="2699792" y="3389478"/>
            <a:ext cx="36972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/>
              <a:t>Most important details</a:t>
            </a:r>
          </a:p>
        </p:txBody>
      </p:sp>
      <p:sp>
        <p:nvSpPr>
          <p:cNvPr id="11269" name="Retângulo 9"/>
          <p:cNvSpPr>
            <a:spLocks noChangeArrowheads="1"/>
          </p:cNvSpPr>
          <p:nvPr/>
        </p:nvSpPr>
        <p:spPr bwMode="auto">
          <a:xfrm>
            <a:off x="3024621" y="3944251"/>
            <a:ext cx="3047629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300" dirty="0">
                <a:solidFill>
                  <a:srgbClr val="000000"/>
                </a:solidFill>
              </a:rPr>
              <a:t>Less important details</a:t>
            </a:r>
          </a:p>
        </p:txBody>
      </p:sp>
      <p:sp>
        <p:nvSpPr>
          <p:cNvPr id="11270" name="Retângulo 10"/>
          <p:cNvSpPr>
            <a:spLocks noChangeArrowheads="1"/>
          </p:cNvSpPr>
          <p:nvPr/>
        </p:nvSpPr>
        <p:spPr bwMode="auto">
          <a:xfrm>
            <a:off x="3384102" y="4437112"/>
            <a:ext cx="23400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dirty="0">
                <a:solidFill>
                  <a:srgbClr val="000000"/>
                </a:solidFill>
              </a:rPr>
              <a:t>Other general </a:t>
            </a:r>
            <a:r>
              <a:rPr lang="en-US" sz="2000" dirty="0" smtClean="0">
                <a:solidFill>
                  <a:srgbClr val="000000"/>
                </a:solidFill>
              </a:rPr>
              <a:t>info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1267" name="Retângulo 7"/>
          <p:cNvSpPr>
            <a:spLocks noChangeArrowheads="1"/>
          </p:cNvSpPr>
          <p:nvPr/>
        </p:nvSpPr>
        <p:spPr bwMode="auto">
          <a:xfrm>
            <a:off x="2984748" y="2315592"/>
            <a:ext cx="312737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4000" dirty="0">
                <a:solidFill>
                  <a:srgbClr val="FF33A3"/>
                </a:solidFill>
                <a:latin typeface="Arial Rounded MT Bold" pitchFamily="-84" charset="0"/>
              </a:rPr>
              <a:t>LEAD</a:t>
            </a:r>
          </a:p>
          <a:p>
            <a:pPr algn="ctr"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>
                <a:solidFill>
                  <a:srgbClr val="FF33A3"/>
                </a:solidFill>
                <a:latin typeface="Arial Rounded MT Bold" pitchFamily="-84" charset="0"/>
              </a:rPr>
              <a:t>Who? – What? – Where?</a:t>
            </a:r>
          </a:p>
          <a:p>
            <a:pPr algn="ctr"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 dirty="0">
                <a:solidFill>
                  <a:srgbClr val="FF33A3"/>
                </a:solidFill>
                <a:latin typeface="Arial Rounded MT Bold" pitchFamily="-84" charset="0"/>
              </a:rPr>
              <a:t>When? – Why? – How?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60648"/>
            <a:ext cx="8229600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4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Inverted Pyramid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withGroup">
                            <p:stCondLst>
                              <p:cond delay="6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268" grpId="0"/>
      <p:bldP spid="11269" grpId="0"/>
      <p:bldP spid="11270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tângulo 6"/>
          <p:cNvSpPr>
            <a:spLocks noChangeArrowheads="1"/>
          </p:cNvSpPr>
          <p:nvPr/>
        </p:nvSpPr>
        <p:spPr bwMode="auto">
          <a:xfrm>
            <a:off x="899592" y="2060848"/>
            <a:ext cx="73596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3000" dirty="0">
                <a:solidFill>
                  <a:schemeClr val="bg1"/>
                </a:solidFill>
              </a:rPr>
              <a:t>After a beginning, a middle and an ending, the writer includes a </a:t>
            </a:r>
            <a:r>
              <a:rPr lang="en-US" sz="3000" b="1" u="sng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clincher</a:t>
            </a:r>
            <a:r>
              <a:rPr lang="en-US" sz="30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>
                <a:solidFill>
                  <a:schemeClr val="bg1"/>
                </a:solidFill>
              </a:rPr>
              <a:t>or a </a:t>
            </a:r>
            <a:r>
              <a:rPr lang="en-US" sz="3000" b="1" u="sng" dirty="0">
                <a:solidFill>
                  <a:srgbClr val="FF33A3"/>
                </a:solidFill>
              </a:rPr>
              <a:t>kicker</a:t>
            </a:r>
            <a:r>
              <a:rPr lang="en-US" sz="3000" b="1" dirty="0">
                <a:solidFill>
                  <a:schemeClr val="bg1"/>
                </a:solidFill>
              </a:rPr>
              <a:t>,</a:t>
            </a:r>
            <a:r>
              <a:rPr lang="en-US" sz="3000" b="1" u="sng" dirty="0">
                <a:solidFill>
                  <a:schemeClr val="bg1"/>
                </a:solidFill>
              </a:rPr>
              <a:t> </a:t>
            </a:r>
            <a:r>
              <a:rPr lang="en-US" sz="3000" dirty="0">
                <a:solidFill>
                  <a:schemeClr val="bg1"/>
                </a:solidFill>
              </a:rPr>
              <a:t>which gives the reader something to remember without repeating previous information; a </a:t>
            </a:r>
            <a:r>
              <a:rPr lang="en-US" sz="3000" b="1" u="sng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circle kicker</a:t>
            </a:r>
            <a:r>
              <a:rPr lang="en-US" sz="3000" dirty="0">
                <a:solidFill>
                  <a:srgbClr val="FF33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returns </a:t>
            </a:r>
            <a:r>
              <a:rPr lang="en-US" sz="3000" dirty="0">
                <a:solidFill>
                  <a:schemeClr val="bg1"/>
                </a:solidFill>
              </a:rPr>
              <a:t>back to the opening paragraph.</a:t>
            </a:r>
            <a:endParaRPr lang="en-US" sz="3000" b="1" u="sng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260648"/>
            <a:ext cx="8229600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4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Storytelling Pattern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webdesign.arnold.k12.ne.us/Jaime/storytellingLe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9178" y="641723"/>
            <a:ext cx="6045644" cy="5574555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>
            <a:spLocks noChangeArrowheads="1"/>
          </p:cNvSpPr>
          <p:nvPr/>
        </p:nvSpPr>
        <p:spPr bwMode="auto">
          <a:xfrm>
            <a:off x="1583532" y="2132037"/>
            <a:ext cx="5976937" cy="4105275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315" name="Retângulo 7"/>
          <p:cNvSpPr>
            <a:spLocks noChangeArrowheads="1"/>
          </p:cNvSpPr>
          <p:nvPr/>
        </p:nvSpPr>
        <p:spPr bwMode="auto">
          <a:xfrm>
            <a:off x="3787565" y="3068960"/>
            <a:ext cx="15859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solidFill>
                  <a:srgbClr val="FF33A3"/>
                </a:solidFill>
                <a:latin typeface="Arial Rounded MT Bold" pitchFamily="-84" charset="0"/>
              </a:rPr>
              <a:t>LEAD</a:t>
            </a:r>
          </a:p>
        </p:txBody>
      </p:sp>
      <p:sp>
        <p:nvSpPr>
          <p:cNvPr id="13316" name="Retângulo 8"/>
          <p:cNvSpPr>
            <a:spLocks noChangeArrowheads="1"/>
          </p:cNvSpPr>
          <p:nvPr/>
        </p:nvSpPr>
        <p:spPr bwMode="auto">
          <a:xfrm>
            <a:off x="3104146" y="4042254"/>
            <a:ext cx="2952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dirty="0">
                <a:latin typeface="Arial Rounded MT Bold" pitchFamily="-84" charset="0"/>
              </a:rPr>
              <a:t>Foreshadowing</a:t>
            </a:r>
          </a:p>
        </p:txBody>
      </p:sp>
      <p:sp>
        <p:nvSpPr>
          <p:cNvPr id="13317" name="Retângulo 9"/>
          <p:cNvSpPr>
            <a:spLocks noChangeArrowheads="1"/>
          </p:cNvSpPr>
          <p:nvPr/>
        </p:nvSpPr>
        <p:spPr bwMode="auto">
          <a:xfrm>
            <a:off x="2483768" y="4831398"/>
            <a:ext cx="4193506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Arial Rounded MT Bold" pitchFamily="-84" charset="0"/>
              </a:rPr>
              <a:t>Chronological Storytelling</a:t>
            </a:r>
          </a:p>
        </p:txBody>
      </p:sp>
      <p:sp>
        <p:nvSpPr>
          <p:cNvPr id="13318" name="Retângulo 10"/>
          <p:cNvSpPr>
            <a:spLocks noChangeArrowheads="1"/>
          </p:cNvSpPr>
          <p:nvPr/>
        </p:nvSpPr>
        <p:spPr bwMode="auto">
          <a:xfrm>
            <a:off x="3472446" y="5558631"/>
            <a:ext cx="2216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Arial Rounded MT Bold" pitchFamily="-84" charset="0"/>
              </a:rPr>
              <a:t>Climax at End</a:t>
            </a:r>
          </a:p>
        </p:txBody>
      </p:sp>
      <p:pic>
        <p:nvPicPr>
          <p:cNvPr id="15368" name="Picture 7" descr="\\srv-files1.portoeditora.pt\Users$\AE\Torrinha\cdriver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6599238"/>
            <a:ext cx="7810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60648"/>
            <a:ext cx="8229600" cy="981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4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Chronological Pattern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3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5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6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315" grpId="0"/>
      <p:bldP spid="13316" grpId="0"/>
      <p:bldP spid="13317" grpId="0"/>
      <p:bldP spid="1331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 idx="4294967295"/>
          </p:nvPr>
        </p:nvSpPr>
        <p:spPr>
          <a:xfrm>
            <a:off x="3779912" y="4508699"/>
            <a:ext cx="4537075" cy="1944637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defRPr/>
            </a:pPr>
            <a:r>
              <a:rPr lang="en-GB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WRITING A</a:t>
            </a:r>
            <a:r>
              <a:rPr lang="es-ES" sz="4000" b="1" dirty="0">
                <a:solidFill>
                  <a:schemeClr val="tx1"/>
                </a:solidFill>
                <a:ea typeface="+mj-ea"/>
              </a:rPr>
              <a:t/>
            </a:r>
            <a:br>
              <a:rPr lang="es-ES" sz="4000" b="1" dirty="0">
                <a:solidFill>
                  <a:schemeClr val="tx1"/>
                </a:solidFill>
                <a:ea typeface="+mj-ea"/>
              </a:rPr>
            </a:br>
            <a:r>
              <a:rPr lang="en-GB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  <a:ea typeface="+mj-ea"/>
              </a:rPr>
              <a:t>NEWSPAPER ARTICLE</a:t>
            </a:r>
            <a:endParaRPr lang="es-ES" sz="4000" b="1" dirty="0" smtClean="0">
              <a:solidFill>
                <a:schemeClr val="tx1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376280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news"/>
  <p:tag name="ISPRING_RESOURCE_PATHS_HASH_2" val="60345e40fc3a3f5541dbad56e10a91f73c6361f"/>
</p:tagLst>
</file>

<file path=ppt/theme/theme1.xml><?xml version="1.0" encoding="utf-8"?>
<a:theme xmlns:a="http://schemas.openxmlformats.org/drawingml/2006/main" name="Diseño predeterminado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CD2D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4458</TotalTime>
  <Words>429</Words>
  <Application>Microsoft Office PowerPoint</Application>
  <PresentationFormat>On-screen Show (4:3)</PresentationFormat>
  <Paragraphs>72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Diseño predeterminado</vt:lpstr>
      <vt:lpstr>WRITING A NEWSPAPER ARTICLE</vt:lpstr>
      <vt:lpstr>THE HEADLINE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you’re going to write an article...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WRITING A NEWSPAPER ARTICLE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Mariajose</dc:creator>
  <cp:lastModifiedBy>ddcarvalho</cp:lastModifiedBy>
  <cp:revision>628</cp:revision>
  <dcterms:created xsi:type="dcterms:W3CDTF">2010-05-23T14:28:12Z</dcterms:created>
  <dcterms:modified xsi:type="dcterms:W3CDTF">2013-08-13T10:12:41Z</dcterms:modified>
</cp:coreProperties>
</file>