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0"/>
  </p:notesMasterIdLst>
  <p:sldIdLst>
    <p:sldId id="324" r:id="rId3"/>
    <p:sldId id="334" r:id="rId4"/>
    <p:sldId id="325" r:id="rId5"/>
    <p:sldId id="326" r:id="rId6"/>
    <p:sldId id="327" r:id="rId7"/>
    <p:sldId id="329" r:id="rId8"/>
    <p:sldId id="335" r:id="rId9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6" autoAdjust="0"/>
    <p:restoredTop sz="91361" autoAdjust="0"/>
  </p:normalViewPr>
  <p:slideViewPr>
    <p:cSldViewPr>
      <p:cViewPr>
        <p:scale>
          <a:sx n="82" d="100"/>
          <a:sy n="82" d="100"/>
        </p:scale>
        <p:origin x="-846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9548C83-80E4-49D8-9542-2D431E28D3E0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6231B01-F27F-4670-830F-140CF846B25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6491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43AA-D67B-4CC8-907F-14DFD018EE2D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5372E-2FF4-4E0F-B854-A92604F2DF7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36DBC-BF5F-4136-96DC-25CB92C8A9C3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5F636-A870-40B3-A88F-51C76A8E1E9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C12D-91DD-44FB-976B-AE207DC2750C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FA5AE-1586-4D1B-869C-7DDB5B45D5E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0415F-8EEE-4270-B95B-6F904A8F642F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023E1-AEF6-463F-AB4A-5149A3B1971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677A-1D66-4FF1-A2F0-3A9A24320AD5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27E7-8A87-464E-902F-5B5EFBF473E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D6B3F-6EBC-4B50-A8F4-A842E6E6AFD2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D298F-3267-47D1-93B5-3A02F2161ED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EDB99-606D-495A-9127-97AD5561E25A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A7D16-6FB8-42A4-8C79-40B67C9EAE8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72D-8F63-433C-9541-6463259200D3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4526-3160-4F3F-85D1-89474AE41D2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0A262-71E8-41E0-933D-0DB01FB11385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7C0C1-D1B6-44C4-A895-5D9921D86BD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3F0A0-75A2-430B-8074-4694F87E058E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7256-8173-45BE-B2A9-23FFEB02983A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9A34F-557F-45E7-8E75-2B0F0410F3C1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B345F-5A26-4066-BDD8-670DE46E9E2D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5F88-C26C-4676-A932-112AC40E69F3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60937-708F-4C1A-BC76-D3B3F55EC61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5F1CA-E3CB-45FD-81D7-35B3EC7E1B5B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BF2D6-23B3-4A49-9AB5-5E8D280C1C8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4012-7CE9-433D-8282-82CCD310A812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BA705-53BA-4679-8C4C-6DA2EFDDAF4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003E0-CA9C-4675-BDE7-98749AD06CF7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80F19-E388-4729-9D50-C3AE60971E3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B2B-64A5-42C8-8ADA-D9FF3914373B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85C8-A27B-4F4C-BB37-934F762026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6AB4-2D76-4F7B-8105-CA76746D35D5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19CEE-8E92-4804-A439-282F55C2694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DD749-9A5B-498B-A69A-654C5433059F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D8315-1F0F-4BEC-BACF-D2DCA9B7A52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56D7A-CDB3-445D-98D3-AEE422C9BE05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CCEA6-665A-4D5C-A0CA-DF3A61B0E2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D388-F70A-4E0C-8E14-DCD20D5E26BC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7E782-BAA4-49F3-ADBF-DE141DCDBDA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F99E-2618-4079-A7F9-24E0FCA4C62C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3764-2C19-4733-B977-CBF827E70A8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03914-F1E3-4EAF-8DA6-1AE0B5BF104F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C7179-09F0-4108-A928-6672CE296A8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ED7338-D94A-46B4-B431-6CAFDE1DFA68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EE002E-410C-4F73-BFDD-236A923E3E7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4DACBA-2AE7-43ED-AEC5-F2BB1CC30094}" type="datetimeFigureOut">
              <a:rPr lang="pt-PT"/>
              <a:pPr>
                <a:defRPr/>
              </a:pPr>
              <a:t>02-06-2015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F519C2-7F70-496C-ADCE-341CA7CF2A3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Divisão euclidiana </a:t>
            </a:r>
            <a:r>
              <a:rPr lang="pt-PT" b="1" smtClean="0">
                <a:solidFill>
                  <a:schemeClr val="accent3">
                    <a:lumMod val="75000"/>
                  </a:schemeClr>
                </a:solidFill>
              </a:rPr>
              <a:t>de polinómios</a:t>
            </a: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872000" y="181153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944216"/>
          </a:xfrm>
        </p:spPr>
        <p:txBody>
          <a:bodyPr/>
          <a:lstStyle/>
          <a:p>
            <a:r>
              <a:rPr lang="pt-PT" sz="3600" dirty="0" smtClean="0"/>
              <a:t>Sejam </a:t>
            </a:r>
            <a:r>
              <a:rPr lang="pt-PT" sz="3600" i="1" dirty="0" smtClean="0">
                <a:solidFill>
                  <a:schemeClr val="tx2"/>
                </a:solidFill>
              </a:rPr>
              <a:t>A(x)= -3x+2x</a:t>
            </a:r>
            <a:r>
              <a:rPr lang="pt-PT" sz="3600" i="1" baseline="30000" dirty="0" smtClean="0">
                <a:solidFill>
                  <a:schemeClr val="tx2"/>
                </a:solidFill>
              </a:rPr>
              <a:t>2</a:t>
            </a:r>
            <a:r>
              <a:rPr lang="pt-PT" sz="3600" i="1" dirty="0" smtClean="0">
                <a:solidFill>
                  <a:schemeClr val="tx2"/>
                </a:solidFill>
              </a:rPr>
              <a:t>+4  </a:t>
            </a:r>
            <a:r>
              <a:rPr lang="pt-PT" sz="3600" dirty="0" smtClean="0"/>
              <a:t>e  </a:t>
            </a:r>
            <a:r>
              <a:rPr lang="pt-PT" sz="3600" i="1" dirty="0" smtClean="0">
                <a:solidFill>
                  <a:schemeClr val="tx2"/>
                </a:solidFill>
              </a:rPr>
              <a:t>B(x)=x-2</a:t>
            </a:r>
            <a:br>
              <a:rPr lang="pt-PT" sz="3600" i="1" dirty="0" smtClean="0">
                <a:solidFill>
                  <a:schemeClr val="tx2"/>
                </a:solidFill>
              </a:rPr>
            </a:br>
            <a:r>
              <a:rPr lang="pt-PT" sz="3600" i="1" dirty="0" smtClean="0">
                <a:solidFill>
                  <a:schemeClr val="tx2"/>
                </a:solidFill>
              </a:rPr>
              <a:t/>
            </a:r>
            <a:br>
              <a:rPr lang="pt-PT" sz="3600" i="1" dirty="0" smtClean="0">
                <a:solidFill>
                  <a:schemeClr val="tx2"/>
                </a:solidFill>
              </a:rPr>
            </a:br>
            <a:r>
              <a:rPr lang="pt-PT" sz="3600" dirty="0" smtClean="0"/>
              <a:t>Determinemos o quociente e o resto da divisão inteira de </a:t>
            </a:r>
            <a:r>
              <a:rPr lang="pt-PT" sz="3600" i="1" dirty="0" smtClean="0"/>
              <a:t>A(x)</a:t>
            </a:r>
            <a:r>
              <a:rPr lang="pt-PT" sz="3600" dirty="0" smtClean="0"/>
              <a:t> por</a:t>
            </a:r>
            <a:r>
              <a:rPr lang="pt-PT" sz="3600" i="1" dirty="0" smtClean="0"/>
              <a:t> B(x)</a:t>
            </a:r>
            <a:endParaRPr lang="pt-PT" sz="3600" i="1" baseline="30000" dirty="0"/>
          </a:p>
        </p:txBody>
      </p:sp>
      <p:sp>
        <p:nvSpPr>
          <p:cNvPr id="8" name="Rectângulo 7"/>
          <p:cNvSpPr/>
          <p:nvPr/>
        </p:nvSpPr>
        <p:spPr>
          <a:xfrm>
            <a:off x="395536" y="3789040"/>
            <a:ext cx="5112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Começa-se por dispor o dividendo e o divisor na estrutura do algoritmo, ordenados segundo as potências decrescentes de </a:t>
            </a:r>
            <a:r>
              <a:rPr lang="pt-PT" sz="2800" i="1" dirty="0" smtClean="0"/>
              <a:t>x .</a:t>
            </a:r>
            <a:endParaRPr lang="pt-P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933056"/>
            <a:ext cx="2969186" cy="1301874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70705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79512" y="908720"/>
            <a:ext cx="8784976" cy="5616624"/>
          </a:xfrm>
        </p:spPr>
        <p:txBody>
          <a:bodyPr/>
          <a:lstStyle/>
          <a:p>
            <a:pPr marL="0" indent="0">
              <a:buNone/>
            </a:pPr>
            <a:r>
              <a:rPr lang="pt-PT" dirty="0" smtClean="0"/>
              <a:t>Observando os termos de maior grau, determina-se o monómio cujo produto pelo termo de maior grau do divisor é igual ao termo de maior grau do dividendo. Neste caso, </a:t>
            </a:r>
            <a:r>
              <a:rPr lang="pt-PT" dirty="0" smtClean="0">
                <a:solidFill>
                  <a:schemeClr val="tx2"/>
                </a:solidFill>
              </a:rPr>
              <a:t>2</a:t>
            </a:r>
            <a:r>
              <a:rPr lang="pt-PT" i="1" dirty="0" smtClean="0">
                <a:solidFill>
                  <a:schemeClr val="tx2"/>
                </a:solidFill>
              </a:rPr>
              <a:t>x</a:t>
            </a:r>
            <a:r>
              <a:rPr lang="pt-PT" i="1" dirty="0" smtClean="0"/>
              <a:t> .</a:t>
            </a:r>
          </a:p>
          <a:p>
            <a:pPr>
              <a:buNone/>
            </a:pPr>
            <a:endParaRPr lang="pt-PT" i="1" dirty="0" smtClean="0"/>
          </a:p>
          <a:p>
            <a:pPr>
              <a:buNone/>
            </a:pPr>
            <a:endParaRPr lang="pt-PT" i="1" dirty="0" smtClean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Multiplica-se esse monómio pelo divisor e coloca-se o simétrico do produto obtido sob o dividendo, calculando-se de seguida a soma dos dois polinómios. </a:t>
            </a:r>
            <a:endParaRPr lang="pt-PT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564904"/>
            <a:ext cx="3240360" cy="191893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184576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Marcador de Posição do Texto 8"/>
          <p:cNvSpPr>
            <a:spLocks noGrp="1"/>
          </p:cNvSpPr>
          <p:nvPr>
            <p:ph type="body" sz="half" idx="2"/>
          </p:nvPr>
        </p:nvSpPr>
        <p:spPr>
          <a:xfrm>
            <a:off x="323528" y="980728"/>
            <a:ext cx="8640960" cy="5328592"/>
          </a:xfrm>
        </p:spPr>
        <p:txBody>
          <a:bodyPr/>
          <a:lstStyle/>
          <a:p>
            <a:r>
              <a:rPr lang="pt-PT" sz="2800" dirty="0" smtClean="0"/>
              <a:t>Como o grau do polinómio que se obteve, </a:t>
            </a:r>
            <a:r>
              <a:rPr lang="pt-PT" sz="2800" i="1" dirty="0" smtClean="0">
                <a:solidFill>
                  <a:schemeClr val="tx2"/>
                </a:solidFill>
              </a:rPr>
              <a:t>x + 4 </a:t>
            </a:r>
            <a:r>
              <a:rPr lang="pt-PT" sz="2800" dirty="0" smtClean="0"/>
              <a:t>, é superior ou igual ao grau do divisor, a divisão inteira prossegue. Repete-se novamente o processo, encarando agora o polinómio </a:t>
            </a:r>
            <a:r>
              <a:rPr lang="pt-PT" sz="2800" i="1" dirty="0" smtClean="0">
                <a:solidFill>
                  <a:schemeClr val="tx2"/>
                </a:solidFill>
              </a:rPr>
              <a:t>x + 4 </a:t>
            </a:r>
            <a:r>
              <a:rPr lang="pt-PT" sz="2800" dirty="0" smtClean="0"/>
              <a:t>como novo dividendo. </a:t>
            </a:r>
          </a:p>
          <a:p>
            <a:endParaRPr lang="pt-P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284984"/>
            <a:ext cx="2998866" cy="237626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0" name="Rectângulo 9"/>
          <p:cNvSpPr/>
          <p:nvPr/>
        </p:nvSpPr>
        <p:spPr>
          <a:xfrm>
            <a:off x="395536" y="3140968"/>
            <a:ext cx="457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Aqui a divisão inteira termina, pois o polinómio obtido depois de efetuada a última operação tem grau inferior ao grau do divisor.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2"/>
          <p:cNvSpPr txBox="1">
            <a:spLocks/>
          </p:cNvSpPr>
          <p:nvPr/>
        </p:nvSpPr>
        <p:spPr bwMode="auto">
          <a:xfrm>
            <a:off x="251520" y="1268760"/>
            <a:ext cx="51125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pt-P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611560" y="980728"/>
            <a:ext cx="792088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Obtém-se, portanto, como quociente o polinómio </a:t>
            </a:r>
          </a:p>
          <a:p>
            <a:r>
              <a:rPr lang="pt-PT" sz="2800" i="1" dirty="0" smtClean="0">
                <a:solidFill>
                  <a:schemeClr val="tx2"/>
                </a:solidFill>
              </a:rPr>
              <a:t>Q (x) = 2x + 1 </a:t>
            </a:r>
            <a:r>
              <a:rPr lang="pt-PT" sz="2800" dirty="0" smtClean="0"/>
              <a:t>e como resto o polinómio </a:t>
            </a:r>
            <a:r>
              <a:rPr lang="pt-PT" sz="2800" i="1" dirty="0" smtClean="0">
                <a:solidFill>
                  <a:schemeClr val="tx2"/>
                </a:solidFill>
              </a:rPr>
              <a:t>R (x) = 6 .</a:t>
            </a:r>
          </a:p>
          <a:p>
            <a:endParaRPr lang="pt-PT" i="1" dirty="0" smtClean="0"/>
          </a:p>
          <a:p>
            <a:endParaRPr lang="pt-PT" i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8076417" cy="57606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2" name="Rectângulo 11"/>
          <p:cNvSpPr/>
          <p:nvPr/>
        </p:nvSpPr>
        <p:spPr>
          <a:xfrm>
            <a:off x="467544" y="3212976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Neste contexto, designa-se:</a:t>
            </a:r>
          </a:p>
          <a:p>
            <a:endParaRPr lang="pt-PT" sz="2800" dirty="0" smtClean="0"/>
          </a:p>
          <a:p>
            <a:r>
              <a:rPr lang="pt-PT" sz="2800" b="1" i="1" dirty="0" smtClean="0"/>
              <a:t>A (x) </a:t>
            </a:r>
            <a:r>
              <a:rPr lang="pt-PT" sz="2800" i="1" dirty="0" smtClean="0"/>
              <a:t>por</a:t>
            </a:r>
            <a:r>
              <a:rPr lang="pt-PT" sz="2800" b="1" i="1" dirty="0" smtClean="0"/>
              <a:t> polinómio dividendo, B (x) </a:t>
            </a:r>
            <a:r>
              <a:rPr lang="pt-PT" sz="2800" i="1" dirty="0" smtClean="0"/>
              <a:t>por</a:t>
            </a:r>
            <a:r>
              <a:rPr lang="pt-PT" sz="2800" b="1" i="1" dirty="0" smtClean="0"/>
              <a:t> polinómio divisor, Q (x) </a:t>
            </a:r>
            <a:r>
              <a:rPr lang="pt-PT" sz="2800" i="1" dirty="0" smtClean="0"/>
              <a:t>por</a:t>
            </a:r>
            <a:r>
              <a:rPr lang="pt-PT" sz="2800" b="1" i="1" dirty="0" smtClean="0"/>
              <a:t> polinómio quociente </a:t>
            </a:r>
            <a:r>
              <a:rPr lang="pt-PT" sz="2800" dirty="0" smtClean="0"/>
              <a:t>e </a:t>
            </a:r>
            <a:r>
              <a:rPr lang="pt-PT" sz="2800" b="1" i="1" dirty="0" smtClean="0"/>
              <a:t>R (x) </a:t>
            </a:r>
            <a:r>
              <a:rPr lang="pt-PT" sz="2800" i="1" dirty="0" smtClean="0"/>
              <a:t>por </a:t>
            </a:r>
            <a:r>
              <a:rPr lang="pt-PT" sz="2800" b="1" i="1" dirty="0" smtClean="0"/>
              <a:t>polinómio resto da divisão inteira de A (x) </a:t>
            </a:r>
            <a:r>
              <a:rPr lang="pt-PT" sz="2800" i="1" dirty="0" smtClean="0"/>
              <a:t>por</a:t>
            </a:r>
            <a:r>
              <a:rPr lang="pt-PT" sz="2800" b="1" i="1" dirty="0" smtClean="0"/>
              <a:t> B (x) .</a:t>
            </a:r>
            <a:endParaRPr lang="pt-P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2915816" y="620688"/>
            <a:ext cx="3301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>
                <a:solidFill>
                  <a:schemeClr val="tx2"/>
                </a:solidFill>
              </a:rPr>
              <a:t>Exercícios Resolvidos</a:t>
            </a:r>
            <a:endParaRPr lang="pt-PT" sz="2800" b="1" dirty="0">
              <a:solidFill>
                <a:schemeClr val="tx2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467544" y="1412776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Determina as formas reduzidas dos polinómios quociente e resto da divisão inteira de</a:t>
            </a:r>
            <a:endParaRPr lang="pt-P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40290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420888"/>
            <a:ext cx="3672408" cy="335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797152"/>
            <a:ext cx="20193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916832"/>
            <a:ext cx="3962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077072"/>
            <a:ext cx="19812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124743"/>
            <a:ext cx="4824536" cy="377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2652</TotalTime>
  <Words>255</Words>
  <Application>Microsoft Office PowerPoint</Application>
  <PresentationFormat>Apresentação no Ecrã (4:3)</PresentationFormat>
  <Paragraphs>20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7</vt:i4>
      </vt:variant>
    </vt:vector>
  </HeadingPairs>
  <TitlesOfParts>
    <vt:vector size="9" baseType="lpstr">
      <vt:lpstr>Tema do Office</vt:lpstr>
      <vt:lpstr>Modelo de apresentação personalizado</vt:lpstr>
      <vt:lpstr>Divisão euclidiana de polinómios</vt:lpstr>
      <vt:lpstr>Sejam A(x)= -3x+2x2+4  e  B(x)=x-2  Determinemos o quociente e o resto da divisão inteira de A(x) por B(x)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DELL</cp:lastModifiedBy>
  <cp:revision>248</cp:revision>
  <dcterms:created xsi:type="dcterms:W3CDTF">2013-10-24T20:17:36Z</dcterms:created>
  <dcterms:modified xsi:type="dcterms:W3CDTF">2015-06-02T15:53:34Z</dcterms:modified>
</cp:coreProperties>
</file>