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13"/>
  </p:notesMasterIdLst>
  <p:sldIdLst>
    <p:sldId id="324" r:id="rId3"/>
    <p:sldId id="334" r:id="rId4"/>
    <p:sldId id="325" r:id="rId5"/>
    <p:sldId id="326" r:id="rId6"/>
    <p:sldId id="327" r:id="rId7"/>
    <p:sldId id="329" r:id="rId8"/>
    <p:sldId id="330" r:id="rId9"/>
    <p:sldId id="331" r:id="rId10"/>
    <p:sldId id="332" r:id="rId11"/>
    <p:sldId id="333" r:id="rId12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4A02"/>
    <a:srgbClr val="3366CC"/>
    <a:srgbClr val="009999"/>
    <a:srgbClr val="00C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6" autoAdjust="0"/>
    <p:restoredTop sz="91361" autoAdjust="0"/>
  </p:normalViewPr>
  <p:slideViewPr>
    <p:cSldViewPr>
      <p:cViewPr>
        <p:scale>
          <a:sx n="82" d="100"/>
          <a:sy n="82" d="100"/>
        </p:scale>
        <p:origin x="-1872" y="-5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79548C83-80E4-49D8-9542-2D431E28D3E0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6231B01-F27F-4670-830F-140CF846B25C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064913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1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2</a:t>
            </a:fld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743AA-D67B-4CC8-907F-14DFD018EE2D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5372E-2FF4-4E0F-B854-A92604F2DF73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36DBC-BF5F-4136-96DC-25CB92C8A9C3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5F636-A870-40B3-A88F-51C76A8E1E92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2C12D-91DD-44FB-976B-AE207DC2750C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FA5AE-1586-4D1B-869C-7DDB5B45D5E5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0415F-8EEE-4270-B95B-6F904A8F642F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023E1-AEF6-463F-AB4A-5149A3B1971E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D677A-1D66-4FF1-A2F0-3A9A24320AD5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427E7-8A87-464E-902F-5B5EFBF473E1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D6B3F-6EBC-4B50-A8F4-A842E6E6AFD2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D298F-3267-47D1-93B5-3A02F2161ED1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EDB99-606D-495A-9127-97AD5561E25A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A7D16-6FB8-42A4-8C79-40B67C9EAE83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72D-8F63-433C-9541-6463259200D3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F4526-3160-4F3F-85D1-89474AE41D24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0A262-71E8-41E0-933D-0DB01FB11385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7C0C1-D1B6-44C4-A895-5D9921D86BD9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3F0A0-75A2-430B-8074-4694F87E058E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77256-8173-45BE-B2A9-23FFEB02983A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9A34F-557F-45E7-8E75-2B0F0410F3C1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B345F-5A26-4066-BDD8-670DE46E9E2D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75F88-C26C-4676-A932-112AC40E69F3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60937-708F-4C1A-BC76-D3B3F55EC61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5F1CA-E3CB-45FD-81D7-35B3EC7E1B5B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BF2D6-23B3-4A49-9AB5-5E8D280C1C8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B4012-7CE9-433D-8282-82CCD310A812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BA705-53BA-4679-8C4C-6DA2EFDDAF4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003E0-CA9C-4675-BDE7-98749AD06CF7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80F19-E388-4729-9D50-C3AE60971E3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F5B2B-64A5-42C8-8ADA-D9FF3914373B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F85C8-A27B-4F4C-BB37-934F762026B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46AB4-2D76-4F7B-8105-CA76746D35D5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19CEE-8E92-4804-A439-282F55C2694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DD749-9A5B-498B-A69A-654C5433059F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D8315-1F0F-4BEC-BACF-D2DCA9B7A52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56D7A-CDB3-445D-98D3-AEE422C9BE05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CCEA6-665A-4D5C-A0CA-DF3A61B0E2C1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FD388-F70A-4E0C-8E14-DCD20D5E26BC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7E782-BAA4-49F3-ADBF-DE141DCDBDA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AF99E-2618-4079-A7F9-24E0FCA4C62C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A3764-2C19-4733-B977-CBF827E70A88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03914-F1E3-4EAF-8DA6-1AE0B5BF104F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C7179-09F0-4108-A928-6672CE296A8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3ED7338-D94A-46B4-B431-6CAFDE1DFA68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EE002E-410C-4F73-BFDD-236A923E3E76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7" name="TextBox 7"/>
          <p:cNvSpPr txBox="1">
            <a:spLocks noChangeArrowheads="1"/>
          </p:cNvSpPr>
          <p:nvPr userDrawn="1"/>
        </p:nvSpPr>
        <p:spPr bwMode="auto">
          <a:xfrm>
            <a:off x="3778250" y="6597650"/>
            <a:ext cx="5191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pt-PT" sz="800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Novo Ípsilon 10</a:t>
            </a:r>
          </a:p>
        </p:txBody>
      </p:sp>
      <p:pic>
        <p:nvPicPr>
          <p:cNvPr id="1032" name="Picture 9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188913"/>
            <a:ext cx="1220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21675" y="188913"/>
            <a:ext cx="56515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strips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2051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4DACBA-2AE7-43ED-AEC5-F2BB1CC30094}" type="datetimeFigureOut">
              <a:rPr lang="pt-PT"/>
              <a:pPr>
                <a:defRPr/>
              </a:pPr>
              <a:t>27-03-2015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F519C2-7F70-496C-ADCE-341CA7CF2A3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539552" y="4149080"/>
            <a:ext cx="8229600" cy="1143000"/>
          </a:xfrm>
        </p:spPr>
        <p:txBody>
          <a:bodyPr/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OPERAÇÕES COM PROPOSIÇÕES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9" r="2930"/>
          <a:stretch>
            <a:fillRect/>
          </a:stretch>
        </p:blipFill>
        <p:spPr bwMode="auto">
          <a:xfrm>
            <a:off x="1872000" y="1811536"/>
            <a:ext cx="5400000" cy="141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/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OPERAÇÕES COM PROPOSIÇÕES</a:t>
            </a:r>
          </a:p>
        </p:txBody>
      </p:sp>
      <p:sp>
        <p:nvSpPr>
          <p:cNvPr id="3075" name="Marcador de Posição de Conteúdo 2"/>
          <p:cNvSpPr>
            <a:spLocks noGrp="1"/>
          </p:cNvSpPr>
          <p:nvPr>
            <p:ph idx="1"/>
          </p:nvPr>
        </p:nvSpPr>
        <p:spPr>
          <a:xfrm>
            <a:off x="323528" y="2060849"/>
            <a:ext cx="8424936" cy="1008111"/>
          </a:xfrm>
        </p:spPr>
        <p:txBody>
          <a:bodyPr/>
          <a:lstStyle/>
          <a:p>
            <a:pPr marL="0" indent="0">
              <a:buNone/>
            </a:pPr>
            <a:r>
              <a:rPr lang="pt-PT" sz="2800" dirty="0" smtClean="0"/>
              <a:t>Chama-se </a:t>
            </a:r>
            <a:r>
              <a:rPr lang="pt-PT" sz="2800" b="1" dirty="0" smtClean="0"/>
              <a:t>proposição </a:t>
            </a:r>
            <a:r>
              <a:rPr lang="pt-PT" sz="2800" dirty="0" smtClean="0"/>
              <a:t>a uma expressão que traduz uma afirmação suscetível de ser verdadeira ou falsa.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323528" y="5013176"/>
            <a:ext cx="8424936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PT" sz="2800" dirty="0" smtClean="0"/>
              <a:t>Toda a proposição tem um, e só um, valor lógico: </a:t>
            </a:r>
            <a:r>
              <a:rPr lang="pt-PT" sz="2800" b="1" dirty="0" smtClean="0"/>
              <a:t>V ou F .</a:t>
            </a:r>
            <a:endParaRPr lang="pt-PT" sz="2800" dirty="0" smtClean="0"/>
          </a:p>
        </p:txBody>
      </p:sp>
      <p:sp>
        <p:nvSpPr>
          <p:cNvPr id="2" name="Rectângulo 1"/>
          <p:cNvSpPr/>
          <p:nvPr/>
        </p:nvSpPr>
        <p:spPr>
          <a:xfrm>
            <a:off x="323528" y="3501008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PT" sz="2800" dirty="0"/>
              <a:t>O </a:t>
            </a:r>
            <a:r>
              <a:rPr lang="pt-PT" sz="2800" b="1" dirty="0"/>
              <a:t>Princípio de não contradição </a:t>
            </a:r>
            <a:r>
              <a:rPr lang="pt-PT" sz="2800" dirty="0"/>
              <a:t>e o </a:t>
            </a:r>
            <a:r>
              <a:rPr lang="pt-PT" sz="2800" b="1" dirty="0"/>
              <a:t>Princípio do terceiro excluído</a:t>
            </a:r>
            <a:r>
              <a:rPr lang="pt-PT" sz="2800" dirty="0"/>
              <a:t> levam-nos ao seguinte:</a:t>
            </a:r>
          </a:p>
        </p:txBody>
      </p:sp>
    </p:spTree>
    <p:extLst>
      <p:ext uri="{BB962C8B-B14F-4D97-AF65-F5344CB8AC3E}">
        <p14:creationId xmlns:p14="http://schemas.microsoft.com/office/powerpoint/2010/main" val="39270705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Negação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5184576" cy="3456383"/>
          </a:xfrm>
        </p:spPr>
        <p:txBody>
          <a:bodyPr/>
          <a:lstStyle/>
          <a:p>
            <a:pPr marL="0" indent="0">
              <a:buNone/>
            </a:pPr>
            <a:r>
              <a:rPr lang="pt-PT" sz="2400" dirty="0" smtClean="0"/>
              <a:t>Consideremos, por exemplo, a proposição:</a:t>
            </a:r>
          </a:p>
          <a:p>
            <a:pPr algn="ctr">
              <a:buNone/>
            </a:pPr>
            <a:r>
              <a:rPr lang="pt-PT" sz="2400" b="1" i="1" dirty="0" smtClean="0">
                <a:solidFill>
                  <a:schemeClr val="accent3">
                    <a:lumMod val="75000"/>
                  </a:schemeClr>
                </a:solidFill>
              </a:rPr>
              <a:t>A Maria gosta de bolos.</a:t>
            </a:r>
          </a:p>
          <a:p>
            <a:pPr>
              <a:buNone/>
            </a:pPr>
            <a:r>
              <a:rPr lang="pt-PT" sz="2400" dirty="0" smtClean="0"/>
              <a:t> e a proposição:</a:t>
            </a:r>
          </a:p>
          <a:p>
            <a:pPr algn="ctr">
              <a:buNone/>
            </a:pPr>
            <a:r>
              <a:rPr lang="pt-PT" sz="2400" b="1" i="1" dirty="0" smtClean="0">
                <a:solidFill>
                  <a:schemeClr val="accent3">
                    <a:lumMod val="75000"/>
                  </a:schemeClr>
                </a:solidFill>
              </a:rPr>
              <a:t>A Maria não gosta de bolos.</a:t>
            </a:r>
          </a:p>
          <a:p>
            <a:pPr algn="ctr">
              <a:buNone/>
            </a:pPr>
            <a:endParaRPr lang="pt-PT" sz="2400" dirty="0" smtClean="0"/>
          </a:p>
          <a:p>
            <a:pPr marL="0" indent="0">
              <a:buNone/>
            </a:pPr>
            <a:r>
              <a:rPr lang="pt-PT" sz="2400" dirty="0" smtClean="0"/>
              <a:t>A segunda proposição nega o que afirma a primeira.</a:t>
            </a:r>
            <a:endParaRPr lang="pt-PT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580112" y="1412776"/>
            <a:ext cx="3384376" cy="676671"/>
          </a:xfrm>
        </p:spPr>
        <p:txBody>
          <a:bodyPr/>
          <a:lstStyle/>
          <a:p>
            <a:pPr algn="ctr">
              <a:buNone/>
            </a:pPr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Tabela de verdade</a:t>
            </a:r>
          </a:p>
          <a:p>
            <a:pPr algn="ctr">
              <a:buNone/>
            </a:pPr>
            <a:endParaRPr lang="pt-PT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buNone/>
            </a:pP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204864"/>
            <a:ext cx="2424268" cy="114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ângulo 6"/>
          <p:cNvSpPr/>
          <p:nvPr/>
        </p:nvSpPr>
        <p:spPr>
          <a:xfrm>
            <a:off x="251520" y="4869160"/>
            <a:ext cx="8496944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dirty="0"/>
              <a:t>A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negação</a:t>
            </a:r>
            <a:r>
              <a:rPr lang="pt-PT" sz="2400" b="1" dirty="0"/>
              <a:t> </a:t>
            </a:r>
            <a:r>
              <a:rPr lang="pt-PT" sz="2400" dirty="0"/>
              <a:t>de uma proposição é uma outra proposição que é verdadeira se a primeira </a:t>
            </a:r>
            <a:r>
              <a:rPr lang="pt-PT" sz="2400" dirty="0" smtClean="0"/>
              <a:t>proposição for </a:t>
            </a:r>
            <a:r>
              <a:rPr lang="pt-PT" sz="2400" dirty="0"/>
              <a:t>falsa e é falsa se a primeira for verdadeira.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5085184"/>
            <a:ext cx="8435280" cy="104097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pt-PT" sz="2400" dirty="0" smtClean="0"/>
              <a:t>A </a:t>
            </a:r>
            <a:r>
              <a:rPr lang="pt-PT" sz="2400" b="1" dirty="0" smtClean="0"/>
              <a:t>conjunção </a:t>
            </a:r>
            <a:r>
              <a:rPr lang="pt-PT" sz="2400" b="1" i="1" dirty="0" smtClean="0"/>
              <a:t>p </a:t>
            </a:r>
            <a:r>
              <a:rPr lang="pt-PT" sz="2400" b="1" dirty="0" smtClean="0"/>
              <a:t>Ʌ</a:t>
            </a:r>
            <a:r>
              <a:rPr lang="pt-PT" sz="2400" b="1" i="1" dirty="0" smtClean="0"/>
              <a:t> q </a:t>
            </a:r>
            <a:r>
              <a:rPr lang="pt-PT" sz="2400" dirty="0" smtClean="0"/>
              <a:t>de duas proposições </a:t>
            </a:r>
            <a:r>
              <a:rPr lang="pt-PT" sz="2400" b="1" i="1" dirty="0" smtClean="0"/>
              <a:t>p</a:t>
            </a:r>
            <a:r>
              <a:rPr lang="pt-PT" sz="2400" dirty="0" smtClean="0"/>
              <a:t> e </a:t>
            </a:r>
            <a:r>
              <a:rPr lang="pt-PT" sz="2400" b="1" i="1" dirty="0" smtClean="0"/>
              <a:t>q</a:t>
            </a:r>
            <a:r>
              <a:rPr lang="pt-PT" sz="2400" i="1" dirty="0" smtClean="0"/>
              <a:t> </a:t>
            </a:r>
            <a:r>
              <a:rPr lang="pt-PT" sz="2400" dirty="0" smtClean="0"/>
              <a:t>é uma proposição que é </a:t>
            </a:r>
            <a:r>
              <a:rPr lang="pt-PT" sz="2400" b="1" dirty="0" smtClean="0"/>
              <a:t>verdadeira </a:t>
            </a:r>
            <a:r>
              <a:rPr lang="pt-PT" sz="2400" dirty="0" smtClean="0"/>
              <a:t>se, e só se,</a:t>
            </a:r>
            <a:r>
              <a:rPr lang="pt-PT" sz="2400" b="1" dirty="0" smtClean="0"/>
              <a:t> </a:t>
            </a:r>
            <a:r>
              <a:rPr lang="pt-PT" sz="2400" b="1" i="1" dirty="0" smtClean="0"/>
              <a:t>p</a:t>
            </a:r>
            <a:r>
              <a:rPr lang="pt-PT" sz="2400" dirty="0" smtClean="0"/>
              <a:t> e </a:t>
            </a:r>
            <a:r>
              <a:rPr lang="pt-PT" sz="2400" b="1" i="1" dirty="0" smtClean="0"/>
              <a:t>q </a:t>
            </a:r>
            <a:r>
              <a:rPr lang="pt-PT" sz="2400" dirty="0" smtClean="0"/>
              <a:t>forem </a:t>
            </a:r>
            <a:r>
              <a:rPr lang="pt-PT" sz="2400" b="1" dirty="0" smtClean="0"/>
              <a:t>ambas verdadeiras.</a:t>
            </a:r>
            <a:endParaRPr lang="pt-PT" sz="2400" dirty="0"/>
          </a:p>
        </p:txBody>
      </p:sp>
      <p:sp>
        <p:nvSpPr>
          <p:cNvPr id="5" name="Marcador de Posição de Conteúdo 2"/>
          <p:cNvSpPr txBox="1">
            <a:spLocks/>
          </p:cNvSpPr>
          <p:nvPr/>
        </p:nvSpPr>
        <p:spPr bwMode="auto">
          <a:xfrm>
            <a:off x="251520" y="1268760"/>
            <a:ext cx="5184576" cy="3456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Consideremos, por exemplo, a proposição:</a:t>
            </a:r>
          </a:p>
          <a:p>
            <a:pPr lvl="0" eaLnBrk="1" hangingPunct="1">
              <a:spcBef>
                <a:spcPct val="20000"/>
              </a:spcBef>
            </a:pPr>
            <a:r>
              <a:rPr lang="pt-PT" sz="2400" b="1" i="1" dirty="0" smtClean="0">
                <a:solidFill>
                  <a:schemeClr val="accent3">
                    <a:lumMod val="75000"/>
                  </a:schemeClr>
                </a:solidFill>
              </a:rPr>
              <a:t>A Maria gosta de bolos e o Manuel gosta de sandes.</a:t>
            </a:r>
            <a:endParaRPr lang="pt-PT" sz="2400" dirty="0" smtClean="0">
              <a:latin typeface="+mn-lt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pt-PT" sz="2400" dirty="0" smtClean="0">
                <a:latin typeface="+mn-lt"/>
                <a:cs typeface="+mn-cs"/>
              </a:rPr>
              <a:t>q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resulta da ligação das proposições: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Maria gosta de bolos.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 </a:t>
            </a:r>
            <a:r>
              <a:rPr lang="pt-PT" sz="2400" b="1" i="1" dirty="0" smtClean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O</a:t>
            </a:r>
            <a:r>
              <a:rPr kumimoji="0" lang="pt-PT" sz="2400" b="1" i="1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Manuel gosta de sandes</a:t>
            </a: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pt-PT" sz="2400" dirty="0" smtClean="0">
                <a:latin typeface="+mn-lt"/>
                <a:cs typeface="+mn-cs"/>
              </a:rPr>
              <a:t>p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ela palavra </a:t>
            </a: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6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580112" y="1412776"/>
            <a:ext cx="3384376" cy="676671"/>
          </a:xfrm>
        </p:spPr>
        <p:txBody>
          <a:bodyPr/>
          <a:lstStyle/>
          <a:p>
            <a:pPr algn="ctr">
              <a:buNone/>
            </a:pP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Tabela de verdade</a:t>
            </a:r>
          </a:p>
          <a:p>
            <a:pPr algn="ctr">
              <a:buNone/>
            </a:pPr>
            <a:endParaRPr lang="pt-PT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buNone/>
            </a:pP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060848"/>
            <a:ext cx="2736304" cy="1764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ítulo 1"/>
          <p:cNvSpPr txBox="1">
            <a:spLocks/>
          </p:cNvSpPr>
          <p:nvPr/>
        </p:nvSpPr>
        <p:spPr bwMode="auto">
          <a:xfrm>
            <a:off x="467544" y="18864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pt-PT" b="1" dirty="0">
                <a:solidFill>
                  <a:schemeClr val="accent3">
                    <a:lumMod val="75000"/>
                  </a:schemeClr>
                </a:solidFill>
              </a:rPr>
              <a:t>Conjunção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e Conteúdo 2"/>
          <p:cNvSpPr txBox="1">
            <a:spLocks/>
          </p:cNvSpPr>
          <p:nvPr/>
        </p:nvSpPr>
        <p:spPr bwMode="auto">
          <a:xfrm>
            <a:off x="251520" y="1268760"/>
            <a:ext cx="511256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Consideremos, por exemplo, a proposição:</a:t>
            </a:r>
          </a:p>
          <a:p>
            <a:pPr lvl="0" eaLnBrk="1" hangingPunct="1">
              <a:spcBef>
                <a:spcPct val="20000"/>
              </a:spcBef>
            </a:pPr>
            <a:r>
              <a:rPr lang="pt-PT" sz="2400" b="1" i="1" dirty="0" smtClean="0">
                <a:solidFill>
                  <a:schemeClr val="accent3">
                    <a:lumMod val="75000"/>
                  </a:schemeClr>
                </a:solidFill>
              </a:rPr>
              <a:t>A Maria gosta de bolos ou a Maria gosta de sandes.</a:t>
            </a:r>
            <a:endParaRPr lang="pt-PT" sz="2400" dirty="0" smtClean="0">
              <a:latin typeface="+mn-lt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pt-PT" sz="2400" dirty="0" smtClean="0">
                <a:latin typeface="+mn-lt"/>
                <a:cs typeface="+mn-cs"/>
              </a:rPr>
              <a:t>q</a:t>
            </a:r>
            <a:r>
              <a:rPr kumimoji="0" lang="pt-P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ue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resulta da ligação das proposições: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Maria gosta de bolos.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	</a:t>
            </a:r>
            <a:r>
              <a:rPr lang="pt-PT" sz="2400" b="1" i="1" noProof="0" dirty="0" smtClean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A Maria</a:t>
            </a:r>
            <a:r>
              <a:rPr kumimoji="0" lang="pt-PT" sz="2400" b="1" i="1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gosta de sandes</a:t>
            </a: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pt-PT" sz="2400" dirty="0" smtClean="0">
                <a:latin typeface="+mn-lt"/>
                <a:cs typeface="+mn-cs"/>
              </a:rPr>
              <a:t>p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ela palavra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ou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060850"/>
            <a:ext cx="2718626" cy="176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Marcador de Posição do Texto 3"/>
          <p:cNvSpPr txBox="1">
            <a:spLocks/>
          </p:cNvSpPr>
          <p:nvPr/>
        </p:nvSpPr>
        <p:spPr bwMode="auto">
          <a:xfrm>
            <a:off x="444064" y="4971369"/>
            <a:ext cx="8435280" cy="905904"/>
          </a:xfrm>
          <a:prstGeom prst="rect">
            <a:avLst/>
          </a:prstGeom>
          <a:ln w="25400" cap="flat" cmpd="sng" algn="ctr">
            <a:solidFill>
              <a:schemeClr val="accent3"/>
            </a:solidFill>
            <a:prstDash val="solid"/>
            <a:miter lim="800000"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lang="pt-PT" sz="2400" b="1" dirty="0" smtClean="0"/>
              <a:t>disjunção</a:t>
            </a: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</a:t>
            </a:r>
            <a:r>
              <a:rPr lang="pt-PT" sz="2400" b="1" dirty="0" smtClean="0"/>
              <a:t>V</a:t>
            </a: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 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duas proposições </a:t>
            </a: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pt-PT" sz="2400" b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 </a:t>
            </a: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pt-PT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é uma proposição que é </a:t>
            </a:r>
            <a:r>
              <a:rPr lang="pt-PT" sz="2400" b="1" dirty="0" smtClean="0"/>
              <a:t>falsa</a:t>
            </a: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se, e só se,</a:t>
            </a: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pt-PT" sz="240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 </a:t>
            </a: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 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forem </a:t>
            </a: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ambas falsas.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467544" y="19776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Disjunção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580112" y="1412776"/>
            <a:ext cx="3384376" cy="676671"/>
          </a:xfrm>
        </p:spPr>
        <p:txBody>
          <a:bodyPr/>
          <a:lstStyle/>
          <a:p>
            <a:pPr algn="ctr">
              <a:buNone/>
            </a:pP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Tabela de verdade</a:t>
            </a:r>
          </a:p>
          <a:p>
            <a:pPr algn="ctr">
              <a:buNone/>
            </a:pPr>
            <a:endParaRPr lang="pt-PT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buNone/>
            </a:pP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e Conteúdo 2"/>
          <p:cNvSpPr txBox="1">
            <a:spLocks/>
          </p:cNvSpPr>
          <p:nvPr/>
        </p:nvSpPr>
        <p:spPr bwMode="auto">
          <a:xfrm>
            <a:off x="251520" y="1268760"/>
            <a:ext cx="532859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Consideremos, por exemplo, a proposição:</a:t>
            </a:r>
          </a:p>
          <a:p>
            <a:pPr lvl="0" eaLnBrk="1" hangingPunct="1">
              <a:spcBef>
                <a:spcPct val="20000"/>
              </a:spcBef>
            </a:pPr>
            <a:r>
              <a:rPr lang="pt-PT" sz="2400" b="1" i="1" dirty="0" smtClean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Se a Maria acordar cedo, então vai à praia. </a:t>
            </a:r>
          </a:p>
          <a:p>
            <a:pPr lvl="0" eaLnBrk="1" hangingPunct="1">
              <a:spcBef>
                <a:spcPct val="20000"/>
              </a:spcBef>
            </a:pPr>
            <a:r>
              <a:rPr lang="pt-PT" sz="2400" dirty="0" smtClean="0">
                <a:latin typeface="+mn-lt"/>
                <a:cs typeface="+mn-cs"/>
              </a:rPr>
              <a:t>Esta proposição é a composta das proposições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Maria acorda</a:t>
            </a:r>
            <a:r>
              <a:rPr kumimoji="0" lang="pt-PT" sz="2400" b="1" i="1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cedo</a:t>
            </a: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	      </a:t>
            </a:r>
            <a:r>
              <a:rPr lang="pt-PT" sz="2400" b="1" i="1" noProof="0" dirty="0" smtClean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A Maria</a:t>
            </a:r>
            <a:r>
              <a:rPr kumimoji="0" lang="pt-PT" sz="2400" b="1" i="1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vai à praia</a:t>
            </a: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arcador de Posição do Texto 3"/>
              <p:cNvSpPr txBox="1">
                <a:spLocks/>
              </p:cNvSpPr>
              <p:nvPr/>
            </p:nvSpPr>
            <p:spPr bwMode="auto">
              <a:xfrm>
                <a:off x="397986" y="4869160"/>
                <a:ext cx="8424936" cy="1224136"/>
              </a:xfrm>
              <a:prstGeom prst="rect">
                <a:avLst/>
              </a:prstGeom>
              <a:ln w="25400" cap="flat" cmpd="sng" algn="ctr">
                <a:solidFill>
                  <a:schemeClr val="accent3"/>
                </a:solidFill>
                <a:prstDash val="solid"/>
                <a:miter lim="800000"/>
                <a:headEnd/>
                <a:tailEnd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pt-PT" sz="2400" dirty="0" smtClean="0"/>
                  <a:t>A </a:t>
                </a:r>
                <a:r>
                  <a:rPr lang="pt-PT" sz="2400" b="1" dirty="0" smtClean="0"/>
                  <a:t>implicação</a:t>
                </a:r>
                <a:r>
                  <a:rPr lang="pt-PT" sz="2400" dirty="0" smtClean="0"/>
                  <a:t> </a:t>
                </a:r>
                <a:r>
                  <a:rPr lang="pt-PT" sz="2400" b="1" i="1" dirty="0" smtClean="0"/>
                  <a:t>p </a:t>
                </a:r>
                <a14:m>
                  <m:oMath xmlns:m="http://schemas.openxmlformats.org/officeDocument/2006/math">
                    <m:r>
                      <a:rPr lang="pt-PT" sz="2400" b="1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pt-PT" sz="2400" b="1" dirty="0" smtClean="0"/>
                  <a:t> </a:t>
                </a:r>
                <a:r>
                  <a:rPr lang="pt-PT" sz="2400" b="1" i="1" dirty="0" smtClean="0"/>
                  <a:t>q </a:t>
                </a:r>
                <a:r>
                  <a:rPr lang="pt-PT" sz="2400" dirty="0" smtClean="0"/>
                  <a:t>entre duas proposições </a:t>
                </a:r>
                <a:r>
                  <a:rPr lang="pt-PT" sz="2400" b="1" i="1" dirty="0" smtClean="0"/>
                  <a:t>p </a:t>
                </a:r>
                <a:r>
                  <a:rPr lang="pt-PT" sz="2400" dirty="0" smtClean="0"/>
                  <a:t>e </a:t>
                </a:r>
                <a:r>
                  <a:rPr lang="pt-PT" sz="2400" b="1" i="1" dirty="0" smtClean="0"/>
                  <a:t>q</a:t>
                </a:r>
                <a:r>
                  <a:rPr lang="pt-PT" sz="2400" dirty="0" smtClean="0"/>
                  <a:t> é uma nova proposição que é </a:t>
                </a:r>
                <a:r>
                  <a:rPr lang="pt-PT" sz="2400" b="1" dirty="0" smtClean="0"/>
                  <a:t>falsa </a:t>
                </a:r>
                <a:r>
                  <a:rPr lang="pt-PT" sz="2400" dirty="0" smtClean="0"/>
                  <a:t>se, e só se, </a:t>
                </a:r>
                <a:r>
                  <a:rPr lang="pt-PT" sz="2400" b="1" dirty="0" smtClean="0"/>
                  <a:t>o antecedente </a:t>
                </a:r>
                <a:r>
                  <a:rPr lang="pt-PT" sz="2400" b="1" i="1" dirty="0" smtClean="0"/>
                  <a:t>p </a:t>
                </a:r>
                <a:r>
                  <a:rPr lang="pt-PT" sz="2400" dirty="0" smtClean="0"/>
                  <a:t>é</a:t>
                </a:r>
                <a:r>
                  <a:rPr lang="pt-PT" sz="2400" b="1" dirty="0" smtClean="0"/>
                  <a:t> verdadeiro </a:t>
                </a:r>
                <a:r>
                  <a:rPr lang="pt-PT" sz="2400" dirty="0" smtClean="0"/>
                  <a:t>e o </a:t>
                </a:r>
                <a:r>
                  <a:rPr lang="pt-PT" sz="2400" b="1" dirty="0" smtClean="0"/>
                  <a:t>consequente</a:t>
                </a:r>
                <a:r>
                  <a:rPr lang="pt-PT" sz="2400" b="1" i="1" dirty="0" smtClean="0"/>
                  <a:t> q </a:t>
                </a:r>
                <a:r>
                  <a:rPr lang="pt-PT" sz="2400" dirty="0" smtClean="0"/>
                  <a:t>é</a:t>
                </a:r>
                <a:r>
                  <a:rPr lang="pt-PT" sz="2400" b="1" dirty="0" smtClean="0"/>
                  <a:t> falso.</a:t>
                </a:r>
                <a:endParaRPr kumimoji="0" lang="pt-PT" sz="2400" b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Marcador de Posição do 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7986" y="4869160"/>
                <a:ext cx="8424936" cy="1224136"/>
              </a:xfrm>
              <a:prstGeom prst="rect">
                <a:avLst/>
              </a:prstGeom>
              <a:blipFill rotWithShape="1">
                <a:blip r:embed="rId2"/>
                <a:stretch>
                  <a:fillRect l="-938" t="-2927" r="-1082" b="-7317"/>
                </a:stretch>
              </a:blipFill>
              <a:ln w="25400" cap="flat" cmpd="sng" algn="ctr">
                <a:solidFill>
                  <a:schemeClr val="accent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1020" y="2132854"/>
            <a:ext cx="2543428" cy="165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580112" y="1412776"/>
            <a:ext cx="3384376" cy="676671"/>
          </a:xfrm>
        </p:spPr>
        <p:txBody>
          <a:bodyPr/>
          <a:lstStyle/>
          <a:p>
            <a:pPr algn="ctr">
              <a:buNone/>
            </a:pP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Tabela de verdade</a:t>
            </a:r>
          </a:p>
          <a:p>
            <a:pPr algn="ctr">
              <a:buNone/>
            </a:pPr>
            <a:endParaRPr lang="pt-PT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buNone/>
            </a:pP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437500" y="16638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Implicação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e Conteúdo 2"/>
          <p:cNvSpPr txBox="1">
            <a:spLocks/>
          </p:cNvSpPr>
          <p:nvPr/>
        </p:nvSpPr>
        <p:spPr bwMode="auto">
          <a:xfrm>
            <a:off x="251520" y="1268760"/>
            <a:ext cx="525658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Consideremos, por exemplo, a proposição:</a:t>
            </a:r>
          </a:p>
          <a:p>
            <a:pPr lvl="0" eaLnBrk="1" hangingPunct="1">
              <a:spcBef>
                <a:spcPct val="20000"/>
              </a:spcBef>
            </a:pPr>
            <a:r>
              <a:rPr lang="pt-PT" sz="2400" b="1" i="1" dirty="0" smtClean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A Maria vai à praia se e só se acordar cedo. </a:t>
            </a:r>
          </a:p>
          <a:p>
            <a:pPr lvl="0" eaLnBrk="1" hangingPunct="1">
              <a:spcBef>
                <a:spcPct val="20000"/>
              </a:spcBef>
            </a:pPr>
            <a:r>
              <a:rPr lang="pt-PT" sz="2400" dirty="0" smtClean="0">
                <a:latin typeface="+mn-lt"/>
                <a:cs typeface="+mn-cs"/>
              </a:rPr>
              <a:t>Esta proposição é a composta das proposições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Maria vai</a:t>
            </a:r>
            <a:r>
              <a:rPr kumimoji="0" lang="pt-PT" sz="2400" b="1" i="1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à praia.</a:t>
            </a:r>
            <a:endParaRPr kumimoji="0" lang="pt-PT" sz="2400" b="1" i="1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	      </a:t>
            </a:r>
            <a:r>
              <a:rPr lang="pt-PT" sz="2400" b="1" i="1" noProof="0" dirty="0" smtClean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A Maria</a:t>
            </a:r>
            <a:r>
              <a:rPr kumimoji="0" lang="pt-PT" sz="2400" b="1" i="1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acorda cedo</a:t>
            </a: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arcador de Posição do Texto 3"/>
              <p:cNvSpPr txBox="1">
                <a:spLocks/>
              </p:cNvSpPr>
              <p:nvPr/>
            </p:nvSpPr>
            <p:spPr bwMode="auto">
              <a:xfrm>
                <a:off x="395536" y="4956981"/>
                <a:ext cx="8424936" cy="1368152"/>
              </a:xfrm>
              <a:prstGeom prst="rect">
                <a:avLst/>
              </a:prstGeom>
              <a:ln w="25400" cap="flat" cmpd="sng" algn="ctr">
                <a:solidFill>
                  <a:schemeClr val="accent3"/>
                </a:solidFill>
                <a:prstDash val="solid"/>
                <a:miter lim="800000"/>
                <a:headEnd/>
                <a:tailEnd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pt-PT" sz="2400" dirty="0" smtClean="0"/>
                  <a:t>A equivalência  </a:t>
                </a:r>
                <a:r>
                  <a:rPr lang="pt-PT" sz="2400" b="1" i="1" dirty="0" smtClean="0"/>
                  <a:t>p</a:t>
                </a:r>
                <a:r>
                  <a:rPr lang="pt-PT" sz="2400" i="1" dirty="0" smtClean="0"/>
                  <a:t>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pt-PT" sz="2400" b="1" i="1" dirty="0" smtClean="0"/>
                  <a:t> q </a:t>
                </a:r>
                <a:r>
                  <a:rPr lang="pt-PT" sz="2400" dirty="0" smtClean="0"/>
                  <a:t>entre duas proposições </a:t>
                </a:r>
                <a:r>
                  <a:rPr lang="pt-PT" sz="2400" b="1" i="1" dirty="0" smtClean="0"/>
                  <a:t>p </a:t>
                </a:r>
                <a:r>
                  <a:rPr lang="pt-PT" sz="2400" dirty="0" smtClean="0"/>
                  <a:t>e </a:t>
                </a:r>
                <a:r>
                  <a:rPr lang="pt-PT" sz="2400" b="1" i="1" dirty="0" smtClean="0"/>
                  <a:t>q </a:t>
                </a:r>
                <a:r>
                  <a:rPr lang="pt-PT" sz="2400" dirty="0" smtClean="0"/>
                  <a:t>é uma nova proposição que é </a:t>
                </a:r>
                <a:r>
                  <a:rPr lang="pt-PT" sz="2400" b="1" dirty="0" smtClean="0"/>
                  <a:t>verdadeira </a:t>
                </a:r>
                <a:r>
                  <a:rPr lang="pt-PT" sz="2400" dirty="0" smtClean="0"/>
                  <a:t>apenas no caso de  </a:t>
                </a:r>
                <a:r>
                  <a:rPr lang="pt-PT" sz="2400" b="1" i="1" dirty="0" smtClean="0"/>
                  <a:t>p</a:t>
                </a:r>
                <a:r>
                  <a:rPr lang="pt-PT" sz="2400" b="1" dirty="0" smtClean="0"/>
                  <a:t> </a:t>
                </a:r>
                <a:r>
                  <a:rPr lang="pt-PT" sz="2400" dirty="0" smtClean="0"/>
                  <a:t>e</a:t>
                </a:r>
                <a:r>
                  <a:rPr lang="pt-PT" sz="2400" b="1" dirty="0" smtClean="0"/>
                  <a:t> </a:t>
                </a:r>
                <a:r>
                  <a:rPr lang="pt-PT" sz="2400" b="1" i="1" dirty="0" smtClean="0"/>
                  <a:t>q </a:t>
                </a:r>
                <a:r>
                  <a:rPr lang="pt-PT" sz="2400" dirty="0" smtClean="0"/>
                  <a:t>terem ambas o </a:t>
                </a:r>
                <a:r>
                  <a:rPr lang="pt-PT" sz="2400" b="1" dirty="0" smtClean="0"/>
                  <a:t>mesmo valor lógico</a:t>
                </a:r>
                <a:r>
                  <a:rPr lang="pt-PT" sz="2400" dirty="0" smtClean="0"/>
                  <a:t>.</a:t>
                </a:r>
                <a:endParaRPr kumimoji="0" lang="pt-PT" sz="240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Marcador de Posição do 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36" y="4956981"/>
                <a:ext cx="8424936" cy="1368152"/>
              </a:xfrm>
              <a:prstGeom prst="rect">
                <a:avLst/>
              </a:prstGeom>
              <a:blipFill rotWithShape="1">
                <a:blip r:embed="rId2"/>
                <a:stretch>
                  <a:fillRect l="-1010" t="-2620"/>
                </a:stretch>
              </a:blipFill>
              <a:ln w="25400" cap="flat" cmpd="sng" algn="ctr">
                <a:solidFill>
                  <a:schemeClr val="accent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6464" y="2078797"/>
            <a:ext cx="2772000" cy="1752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ítulo 1"/>
          <p:cNvSpPr txBox="1">
            <a:spLocks/>
          </p:cNvSpPr>
          <p:nvPr/>
        </p:nvSpPr>
        <p:spPr bwMode="auto">
          <a:xfrm>
            <a:off x="437500" y="16638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Equivalência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580112" y="1412776"/>
            <a:ext cx="3384376" cy="676671"/>
          </a:xfrm>
        </p:spPr>
        <p:txBody>
          <a:bodyPr/>
          <a:lstStyle/>
          <a:p>
            <a:pPr algn="ctr">
              <a:buNone/>
            </a:pP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Tabela de verdade</a:t>
            </a:r>
          </a:p>
          <a:p>
            <a:pPr algn="ctr">
              <a:buNone/>
            </a:pPr>
            <a:endParaRPr lang="pt-PT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buNone/>
            </a:pP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80920" cy="936104"/>
          </a:xfrm>
        </p:spPr>
        <p:txBody>
          <a:bodyPr/>
          <a:lstStyle/>
          <a:p>
            <a:pPr algn="ctr"/>
            <a:r>
              <a:rPr lang="pt-PT" sz="4400" dirty="0" smtClean="0">
                <a:solidFill>
                  <a:schemeClr val="accent3">
                    <a:lumMod val="75000"/>
                  </a:schemeClr>
                </a:solidFill>
              </a:rPr>
              <a:t>Tabelas de verdade</a:t>
            </a:r>
            <a:endParaRPr lang="pt-PT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23528" y="2852936"/>
            <a:ext cx="8640960" cy="338437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Como construir tabelas de verdade?</a:t>
            </a:r>
          </a:p>
          <a:p>
            <a:pPr marL="0" indent="0">
              <a:buNone/>
            </a:pPr>
            <a:r>
              <a:rPr lang="pt-PT" sz="2800" dirty="0" smtClean="0"/>
              <a:t>As tabelas deverão ter tantas linhas quantas as necessárias para contemplar todas as possibilidades de sequência de valores lógicos para as proposições operandas </a:t>
            </a:r>
          </a:p>
          <a:p>
            <a:pPr marL="0" indent="0">
              <a:buNone/>
            </a:pPr>
            <a:r>
              <a:rPr lang="pt-PT" sz="2800" dirty="0" smtClean="0"/>
              <a:t>( portanto </a:t>
            </a:r>
            <a:r>
              <a:rPr lang="pt-PT" sz="2800" b="1" i="1" dirty="0" smtClean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pt-PT" sz="2800" b="1" i="1" baseline="30000" dirty="0" smtClean="0">
                <a:solidFill>
                  <a:schemeClr val="accent3">
                    <a:lumMod val="75000"/>
                  </a:schemeClr>
                </a:solidFill>
              </a:rPr>
              <a:t>n  </a:t>
            </a:r>
            <a:r>
              <a:rPr lang="pt-PT" sz="2800" b="1" i="1" dirty="0" smtClean="0">
                <a:solidFill>
                  <a:schemeClr val="accent3">
                    <a:lumMod val="75000"/>
                  </a:schemeClr>
                </a:solidFill>
              </a:rPr>
              <a:t>linhas</a:t>
            </a:r>
            <a:r>
              <a:rPr lang="pt-PT" sz="2800" dirty="0" smtClean="0"/>
              <a:t>, sendo </a:t>
            </a:r>
            <a:r>
              <a:rPr lang="pt-PT" sz="2800" b="1" i="1" dirty="0" smtClean="0">
                <a:solidFill>
                  <a:schemeClr val="accent3">
                    <a:lumMod val="75000"/>
                  </a:schemeClr>
                </a:solidFill>
              </a:rPr>
              <a:t>n</a:t>
            </a:r>
            <a:r>
              <a:rPr lang="pt-PT" sz="2800" dirty="0" smtClean="0"/>
              <a:t> o número de proposições operandas).</a:t>
            </a:r>
            <a:endParaRPr lang="pt-PT" sz="280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512" y="1124743"/>
            <a:ext cx="8712967" cy="1584177"/>
          </a:xfrm>
        </p:spPr>
        <p:txBody>
          <a:bodyPr/>
          <a:lstStyle/>
          <a:p>
            <a:r>
              <a:rPr lang="pt-PT" sz="2400" dirty="0" smtClean="0"/>
              <a:t>Para demonstrar propriedades das operações com proposições , podem usar-se diferentes técnicas tais como: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tabelas de verdade</a:t>
            </a:r>
            <a:r>
              <a:rPr lang="pt-PT" sz="2400" dirty="0" smtClean="0"/>
              <a:t>,  argumentos que envolvam apenas as definições das operações, ou ainda, recorrendo a propriedades já verificadas.</a:t>
            </a:r>
            <a:endParaRPr lang="pt-P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11560" y="908721"/>
            <a:ext cx="8352928" cy="1152128"/>
          </a:xfr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Exemplo </a:t>
            </a:r>
          </a:p>
          <a:p>
            <a:pPr marL="0" indent="0">
              <a:buNone/>
            </a:pP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( Número de proposições operandas: 2   →   2</a:t>
            </a:r>
            <a:r>
              <a:rPr lang="pt-PT" sz="2800" b="1" baseline="30000" dirty="0" smtClean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 linhas)</a:t>
            </a:r>
          </a:p>
          <a:p>
            <a:pPr marL="0" indent="0">
              <a:buNone/>
            </a:pPr>
            <a:endParaRPr lang="pt-PT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28201" y="3916185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Nas duas primeiras colunas, colocamos as combinações possíveis para os valores </a:t>
            </a:r>
            <a:r>
              <a:rPr lang="pt-PT" sz="2400" dirty="0"/>
              <a:t>lógicos das proposições operandas</a:t>
            </a:r>
            <a:r>
              <a:rPr lang="pt-PT" sz="2400" dirty="0" smtClean="0"/>
              <a:t>  </a:t>
            </a:r>
            <a:r>
              <a:rPr lang="pt-PT" sz="2400" b="1" i="1" dirty="0"/>
              <a:t>p </a:t>
            </a:r>
            <a:r>
              <a:rPr lang="pt-PT" sz="2400" dirty="0"/>
              <a:t>e</a:t>
            </a:r>
            <a:r>
              <a:rPr lang="pt-PT" sz="2400" b="1" i="1" dirty="0"/>
              <a:t> q</a:t>
            </a:r>
            <a:r>
              <a:rPr lang="pt-PT" sz="2400" i="1" dirty="0"/>
              <a:t> </a:t>
            </a:r>
            <a:r>
              <a:rPr lang="pt-PT" sz="2400" i="1" dirty="0" smtClean="0"/>
              <a:t>.</a:t>
            </a:r>
            <a:endParaRPr lang="pt-PT" sz="24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060848"/>
            <a:ext cx="37444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ângulo 3"/>
          <p:cNvSpPr/>
          <p:nvPr/>
        </p:nvSpPr>
        <p:spPr>
          <a:xfrm>
            <a:off x="726424" y="4716356"/>
            <a:ext cx="82092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/>
              <a:t>Para preencher a coluna relativa a cada </a:t>
            </a:r>
            <a:r>
              <a:rPr lang="pt-PT" sz="2400" dirty="0" smtClean="0"/>
              <a:t>operação, utilizamos </a:t>
            </a:r>
            <a:r>
              <a:rPr lang="pt-PT" sz="2400" dirty="0"/>
              <a:t>o conhecimento da tabela de verdade dessa operação e os valores lógicos de </a:t>
            </a:r>
            <a:r>
              <a:rPr lang="pt-PT" sz="2400" b="1" i="1" dirty="0"/>
              <a:t>p</a:t>
            </a:r>
            <a:r>
              <a:rPr lang="pt-PT" sz="2400" dirty="0"/>
              <a:t> e </a:t>
            </a:r>
            <a:r>
              <a:rPr lang="pt-PT" sz="2400" b="1" i="1" dirty="0"/>
              <a:t>q</a:t>
            </a:r>
            <a:r>
              <a:rPr lang="pt-PT" sz="2400" dirty="0"/>
              <a:t> constantes </a:t>
            </a:r>
            <a:r>
              <a:rPr lang="pt-PT" sz="2400" dirty="0" smtClean="0"/>
              <a:t>em cada linha.</a:t>
            </a:r>
            <a:endParaRPr lang="pt-PT" sz="2400" dirty="0"/>
          </a:p>
        </p:txBody>
      </p:sp>
      <p:sp>
        <p:nvSpPr>
          <p:cNvPr id="7" name="Rectângulo 6"/>
          <p:cNvSpPr/>
          <p:nvPr/>
        </p:nvSpPr>
        <p:spPr>
          <a:xfrm>
            <a:off x="683568" y="5799892"/>
            <a:ext cx="82521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/>
              <a:t>Neste exemplo, a identidade dos valores lógicos apresentados nas 3ª e 4ª colunas demonstra que a </a:t>
            </a:r>
            <a:r>
              <a:rPr lang="pt-PT" sz="2400" b="1" dirty="0" smtClean="0"/>
              <a:t>disjunção é comutativa</a:t>
            </a:r>
            <a:r>
              <a:rPr lang="pt-PT" sz="2400" dirty="0" smtClean="0"/>
              <a:t>.</a:t>
            </a: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11560" y="908721"/>
            <a:ext cx="8352928" cy="1152128"/>
          </a:xfr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Exemplo </a:t>
            </a:r>
          </a:p>
          <a:p>
            <a:pPr marL="0" indent="0">
              <a:buNone/>
            </a:pP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( Número de </a:t>
            </a: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proposi</a:t>
            </a: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ções </a:t>
            </a: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operandas : 3  </a:t>
            </a:r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→ </a:t>
            </a: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 2</a:t>
            </a:r>
            <a:r>
              <a:rPr lang="pt-PT" sz="2800" b="1" baseline="30000" dirty="0" smtClean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 linhas)</a:t>
            </a:r>
          </a:p>
          <a:p>
            <a:pPr marL="0" indent="0">
              <a:buNone/>
            </a:pPr>
            <a:endParaRPr lang="pt-PT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060847"/>
            <a:ext cx="4824536" cy="288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697592" y="4943198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A identidade dos valores lógicos apresentados nas 6ª e 7ª colunas demonstra a  equivalência: </a:t>
            </a:r>
          </a:p>
          <a:p>
            <a:endParaRPr lang="pt-PT" dirty="0" smtClean="0"/>
          </a:p>
          <a:p>
            <a:endParaRPr lang="pt-PT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2525" y="5811570"/>
            <a:ext cx="2808312" cy="51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2548</TotalTime>
  <Words>592</Words>
  <Application>Microsoft Office PowerPoint</Application>
  <PresentationFormat>On-screen Show (4:3)</PresentationFormat>
  <Paragraphs>63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Tema do Office</vt:lpstr>
      <vt:lpstr>Modelo de apresentação personalizado</vt:lpstr>
      <vt:lpstr>OPERAÇÕES COM PROPOSIÇÕES</vt:lpstr>
      <vt:lpstr>OPERAÇÕES COM PROPOSIÇÕES</vt:lpstr>
      <vt:lpstr>Negação</vt:lpstr>
      <vt:lpstr>PowerPoint Presentation</vt:lpstr>
      <vt:lpstr>PowerPoint Presentation</vt:lpstr>
      <vt:lpstr>PowerPoint Presentation</vt:lpstr>
      <vt:lpstr>PowerPoint Presentation</vt:lpstr>
      <vt:lpstr>Tabelas de verdade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migrações</dc:title>
  <dc:creator>Cacilda Pinto Basto</dc:creator>
  <cp:lastModifiedBy>Ana Madaleno</cp:lastModifiedBy>
  <cp:revision>235</cp:revision>
  <dcterms:created xsi:type="dcterms:W3CDTF">2013-10-24T20:17:36Z</dcterms:created>
  <dcterms:modified xsi:type="dcterms:W3CDTF">2015-03-27T09:33:31Z</dcterms:modified>
</cp:coreProperties>
</file>