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11"/>
  </p:notesMasterIdLst>
  <p:sldIdLst>
    <p:sldId id="331" r:id="rId3"/>
    <p:sldId id="324" r:id="rId4"/>
    <p:sldId id="325" r:id="rId5"/>
    <p:sldId id="326" r:id="rId6"/>
    <p:sldId id="327" r:id="rId7"/>
    <p:sldId id="329" r:id="rId8"/>
    <p:sldId id="332" r:id="rId9"/>
    <p:sldId id="330" r:id="rId10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4A02"/>
    <a:srgbClr val="3366CC"/>
    <a:srgbClr val="009999"/>
    <a:srgbClr val="00C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14" autoAdjust="0"/>
    <p:restoredTop sz="91361" autoAdjust="0"/>
  </p:normalViewPr>
  <p:slideViewPr>
    <p:cSldViewPr>
      <p:cViewPr>
        <p:scale>
          <a:sx n="82" d="100"/>
          <a:sy n="82" d="100"/>
        </p:scale>
        <p:origin x="-1866" y="-5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A4BCD2DA-C81D-46A5-BEA2-257F3116C6BE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1C8E617-E6AF-44AD-A739-EC3958F29DCB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147098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1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2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C8E617-E6AF-44AD-A739-EC3958F29DCB}" type="slidenum">
              <a:rPr lang="pt-PT" altLang="pt-PT" smtClean="0"/>
              <a:pPr>
                <a:defRPr/>
              </a:pPr>
              <a:t>3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C8E617-E6AF-44AD-A739-EC3958F29DCB}" type="slidenum">
              <a:rPr lang="pt-PT" altLang="pt-PT" smtClean="0"/>
              <a:pPr>
                <a:defRPr/>
              </a:pPr>
              <a:t>8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val="3644092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C7378-EE68-4C8A-B8A3-F1F77B9DC29A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3F936-8844-4689-8DC1-4FCD3CFB24F7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CB388-6097-486B-AA42-D603A0E40562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55710-4B86-40B2-96FF-268E220D9DE2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947C-E718-45D8-93B5-0EC7BC33E324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42F86-199F-479E-B92F-5E8A8C5C9B0C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EE69A-E8CE-4422-AACE-946F327ABC62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F76CB-95D6-475D-95E1-A6DC7F7D18B6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B0ACB-6556-4058-A163-8CDB65B3E0C6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9A173-5738-479B-9F97-0657CACF5CA1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6105-6093-46AA-8707-CA7070822CDF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AF4EE-274F-40A5-B957-FFDC31B473F5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BE182-34DB-4153-8FE3-B60452226B9C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B20C5-8B64-4EB2-9D4A-81D0482D7812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6FD4D-F479-49C5-911F-E1BF13D0D595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45A0-D850-4473-83B9-8E04C4D1FC25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35778-D1CD-4E8C-8416-1390A777B85B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2810B-7BA2-4E3A-8CDA-75A3F6330AF9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C762A-37D0-4EF0-ADB4-BC5D9BC3766A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A442C-971F-4B37-BD5E-1CCF2A2B89D2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4B280-83EE-44A6-B4DC-8C798360033C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7EBAA-AA96-4B9D-829D-147F7F28EA8C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53F9-3DAE-485B-9631-5A1DF7DD1CA0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33ED1-9E95-4C9D-8503-16739193448E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13AEF-9381-47AB-A588-FCE4E941D4DB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30620-60A2-401A-B5B9-946862B6B24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4F8B9-CA00-42E1-9BD6-0BA2C7D39D41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4B764-95D9-400A-8ED0-D0C3B54ECDC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93355-B46B-4945-8F0E-0D9D61C17BC8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9D092-ED2D-45E5-A4F7-5DA5D3ED31E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5A5D7-9F80-4C5C-9C1A-57C38642BF08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FBAF3-08BE-4AB9-B182-780E2F6FA65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2D14F-7768-4DCD-9098-671396A0699D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37B7-381E-4B5A-BA72-D1FD08DD4FB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36D25-881C-4D54-94A5-853120FEA396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1A69D-607F-4889-A455-4BFEA7759CE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0591C-6320-4D4C-AA4E-7DA3B4C8C507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6CA76-2126-480C-A14A-155613354D4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5340C-545C-4E73-8B9D-2DE7D866646F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7B043-BB65-44B3-A02E-4B176CA58C5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41C49-9952-430F-8A7F-80A7BB4A6B31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21F2E-FF37-4BA2-B29E-6DE699AF645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93232-B111-4009-BE77-5995FCED399E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E6507-C0DD-468B-A43E-C676847E806C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6328BE-C20C-49D6-A1E6-8DC3723C6977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816FF0-F405-4260-BB98-502CFBF5E70B}" type="slidenum">
              <a:rPr lang="pt-PT" altLang="pt-PT"/>
              <a:pPr>
                <a:defRPr/>
              </a:pPr>
              <a:t>‹#›</a:t>
            </a:fld>
            <a:endParaRPr lang="pt-PT" altLang="pt-PT"/>
          </a:p>
        </p:txBody>
      </p:sp>
      <p:sp>
        <p:nvSpPr>
          <p:cNvPr id="7" name="TextBox 7"/>
          <p:cNvSpPr txBox="1">
            <a:spLocks noChangeArrowheads="1"/>
          </p:cNvSpPr>
          <p:nvPr userDrawn="1"/>
        </p:nvSpPr>
        <p:spPr bwMode="auto">
          <a:xfrm>
            <a:off x="3778250" y="6597650"/>
            <a:ext cx="5191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pt-PT" sz="800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Novo Ípsilon 10</a:t>
            </a:r>
          </a:p>
        </p:txBody>
      </p:sp>
      <p:pic>
        <p:nvPicPr>
          <p:cNvPr id="1032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188913"/>
            <a:ext cx="1220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21675" y="188913"/>
            <a:ext cx="56515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strips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2051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47C76D-D767-4164-8117-8C54764EC5C2}" type="datetimeFigureOut">
              <a:rPr lang="pt-PT"/>
              <a:pPr>
                <a:defRPr/>
              </a:pPr>
              <a:t>26-03-2015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CA9AC8-3758-4250-8DA0-51454B2BA181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539552" y="4149080"/>
            <a:ext cx="8229600" cy="1143000"/>
          </a:xfrm>
        </p:spPr>
        <p:txBody>
          <a:bodyPr/>
          <a:lstStyle/>
          <a:p>
            <a:r>
              <a:rPr lang="pt-PT" b="1" dirty="0">
                <a:solidFill>
                  <a:schemeClr val="accent3">
                    <a:lumMod val="50000"/>
                  </a:schemeClr>
                </a:solidFill>
              </a:rPr>
              <a:t>Racionalização de denominadores</a:t>
            </a:r>
            <a:endParaRPr lang="pt-PT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9" r="2930"/>
          <a:stretch>
            <a:fillRect/>
          </a:stretch>
        </p:blipFill>
        <p:spPr bwMode="auto">
          <a:xfrm>
            <a:off x="1872000" y="1811536"/>
            <a:ext cx="5400000" cy="141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72854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1143000"/>
          </a:xfrm>
        </p:spPr>
        <p:txBody>
          <a:bodyPr/>
          <a:lstStyle/>
          <a:p>
            <a:r>
              <a:rPr lang="pt-PT" b="1" dirty="0" smtClean="0">
                <a:solidFill>
                  <a:schemeClr val="accent3">
                    <a:lumMod val="50000"/>
                  </a:schemeClr>
                </a:solidFill>
              </a:rPr>
              <a:t>Racionalização de denominadores</a:t>
            </a:r>
          </a:p>
        </p:txBody>
      </p:sp>
      <p:sp>
        <p:nvSpPr>
          <p:cNvPr id="3075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2060849"/>
            <a:ext cx="8507288" cy="2088232"/>
          </a:xfrm>
        </p:spPr>
        <p:txBody>
          <a:bodyPr/>
          <a:lstStyle/>
          <a:p>
            <a:pPr marL="0" indent="0">
              <a:buNone/>
            </a:pPr>
            <a:r>
              <a:rPr lang="pt-PT" dirty="0" smtClean="0"/>
              <a:t>Por </a:t>
            </a:r>
            <a:r>
              <a:rPr lang="pt-PT" b="1" dirty="0" smtClean="0">
                <a:solidFill>
                  <a:schemeClr val="accent3">
                    <a:lumMod val="50000"/>
                  </a:schemeClr>
                </a:solidFill>
              </a:rPr>
              <a:t>racionalização do denominador </a:t>
            </a:r>
            <a:r>
              <a:rPr lang="pt-PT" dirty="0" smtClean="0"/>
              <a:t>de uma fração, entende-se o processo que conduz à </a:t>
            </a:r>
            <a:r>
              <a:rPr lang="pt-PT" b="1" dirty="0" smtClean="0">
                <a:solidFill>
                  <a:schemeClr val="accent3">
                    <a:lumMod val="50000"/>
                  </a:schemeClr>
                </a:solidFill>
              </a:rPr>
              <a:t>obtenção de uma fração equivalente à dada, cujo denominador é um número natural.</a:t>
            </a:r>
            <a:endParaRPr lang="pt-PT" dirty="0" smtClean="0"/>
          </a:p>
        </p:txBody>
      </p:sp>
      <p:sp>
        <p:nvSpPr>
          <p:cNvPr id="4" name="Marcador de Posição de Conteúdo 2"/>
          <p:cNvSpPr txBox="1">
            <a:spLocks/>
          </p:cNvSpPr>
          <p:nvPr/>
        </p:nvSpPr>
        <p:spPr bwMode="auto">
          <a:xfrm>
            <a:off x="457200" y="4221088"/>
            <a:ext cx="8507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r>
              <a:rPr lang="pt-PT" dirty="0" smtClean="0"/>
              <a:t>Na prática, se o denominador for uma expressão com radicais, o objetivo é transformar a fração noutra equivalente, sem radicais no denominador.</a:t>
            </a: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47992"/>
            <a:ext cx="8101013" cy="1174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ângulo 1"/>
          <p:cNvSpPr/>
          <p:nvPr/>
        </p:nvSpPr>
        <p:spPr>
          <a:xfrm>
            <a:off x="611560" y="2492896"/>
            <a:ext cx="1604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>
              <a:buNone/>
            </a:pPr>
            <a:r>
              <a:rPr lang="pt-PT" sz="2800" b="1" dirty="0" smtClean="0">
                <a:solidFill>
                  <a:schemeClr val="tx2"/>
                </a:solidFill>
              </a:rPr>
              <a:t>Exemplos</a:t>
            </a:r>
            <a:endParaRPr lang="pt-PT" sz="2800" b="1" dirty="0">
              <a:solidFill>
                <a:schemeClr val="tx2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34" y="4482374"/>
            <a:ext cx="804917" cy="10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914" y="4475836"/>
            <a:ext cx="1538107" cy="10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090" y="4475836"/>
            <a:ext cx="1405386" cy="10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402" y="4456474"/>
            <a:ext cx="1370748" cy="10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448" y="4456474"/>
            <a:ext cx="1434505" cy="10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281" y="4475836"/>
            <a:ext cx="987350" cy="10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34" y="3232450"/>
            <a:ext cx="927360" cy="10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392" y="3232450"/>
            <a:ext cx="1580544" cy="10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266" y="3232450"/>
            <a:ext cx="1257984" cy="10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676" y="3232450"/>
            <a:ext cx="1178710" cy="10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184" y="3232450"/>
            <a:ext cx="837290" cy="10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19"/>
            <a:ext cx="8682236" cy="126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ângulo 6"/>
          <p:cNvSpPr/>
          <p:nvPr/>
        </p:nvSpPr>
        <p:spPr>
          <a:xfrm>
            <a:off x="611560" y="2492896"/>
            <a:ext cx="16043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>
              <a:buNone/>
            </a:pPr>
            <a:r>
              <a:rPr lang="pt-PT" sz="2800" b="1" dirty="0" smtClean="0">
                <a:solidFill>
                  <a:schemeClr val="tx2"/>
                </a:solidFill>
              </a:rPr>
              <a:t>Exemplos</a:t>
            </a:r>
            <a:endParaRPr lang="pt-PT" sz="2800" b="1" dirty="0">
              <a:solidFill>
                <a:schemeClr val="tx2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74" y="3196479"/>
            <a:ext cx="988615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75" y="3196479"/>
            <a:ext cx="1711395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570" y="3196479"/>
            <a:ext cx="1307178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706" y="3206916"/>
            <a:ext cx="1021842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395" y="3196479"/>
            <a:ext cx="811404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689248"/>
            <a:ext cx="996923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689248"/>
            <a:ext cx="1809932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698773"/>
            <a:ext cx="1342678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662" y="4689248"/>
            <a:ext cx="1334440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710" y="4689248"/>
            <a:ext cx="996923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27584" y="2194534"/>
            <a:ext cx="7939136" cy="1319136"/>
          </a:xfrm>
        </p:spPr>
        <p:txBody>
          <a:bodyPr/>
          <a:lstStyle/>
          <a:p>
            <a:pPr marL="0">
              <a:buNone/>
            </a:pPr>
            <a:r>
              <a:rPr lang="pt-PT" sz="2200" dirty="0" smtClean="0"/>
              <a:t>Neste caso, multiplicamos o numerador e o denominador por uma expressão, que se designa por </a:t>
            </a:r>
            <a:r>
              <a:rPr lang="pt-PT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expressão conjugada.</a:t>
            </a:r>
          </a:p>
          <a:p>
            <a:pPr marL="0">
              <a:buNone/>
            </a:pPr>
            <a:r>
              <a:rPr lang="pt-PT" sz="2200" b="1" dirty="0" smtClean="0">
                <a:solidFill>
                  <a:schemeClr val="tx2"/>
                </a:solidFill>
              </a:rPr>
              <a:t>Exemplo</a:t>
            </a:r>
            <a:endParaRPr lang="pt-PT" sz="2200" b="1" dirty="0">
              <a:solidFill>
                <a:schemeClr val="tx2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9745"/>
            <a:ext cx="6172200" cy="1148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429000"/>
            <a:ext cx="5808989" cy="361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321" y="4049807"/>
            <a:ext cx="2125811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4132" y="4051313"/>
            <a:ext cx="2485543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675" y="4051313"/>
            <a:ext cx="2132804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740" y="4085703"/>
            <a:ext cx="1349612" cy="9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061601"/>
            <a:ext cx="2413231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063" y="5062269"/>
            <a:ext cx="2112102" cy="8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EXERCÍCIOS</a:t>
            </a:r>
            <a:endParaRPr lang="pt-PT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69" y="1916832"/>
            <a:ext cx="793432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EXERCÍCIOS</a:t>
            </a:r>
            <a:endParaRPr lang="pt-PT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42" y="1368294"/>
            <a:ext cx="8262000" cy="1402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42" y="3411540"/>
            <a:ext cx="82800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56" y="4574187"/>
            <a:ext cx="8280000" cy="1879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42" y="2767497"/>
            <a:ext cx="8280000" cy="104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56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143000"/>
          </a:xfrm>
        </p:spPr>
        <p:txBody>
          <a:bodyPr/>
          <a:lstStyle/>
          <a:p>
            <a:r>
              <a:rPr lang="pt-PT" sz="3600" b="1" dirty="0" smtClean="0">
                <a:solidFill>
                  <a:schemeClr val="accent3">
                    <a:lumMod val="50000"/>
                  </a:schemeClr>
                </a:solidFill>
              </a:rPr>
              <a:t>EXERCÍCIOS</a:t>
            </a:r>
            <a:endParaRPr lang="pt-PT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88" y="1847846"/>
            <a:ext cx="8172000" cy="187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56" y="3717031"/>
            <a:ext cx="8182800" cy="174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2477</TotalTime>
  <Words>91</Words>
  <Application>Microsoft Office PowerPoint</Application>
  <PresentationFormat>On-screen Show (4:3)</PresentationFormat>
  <Paragraphs>15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Tema do Office</vt:lpstr>
      <vt:lpstr>Modelo de apresentação personalizado</vt:lpstr>
      <vt:lpstr>Racionalização de denominadores</vt:lpstr>
      <vt:lpstr>Racionalização de denominadores</vt:lpstr>
      <vt:lpstr>PowerPoint Presentation</vt:lpstr>
      <vt:lpstr>PowerPoint Presentation</vt:lpstr>
      <vt:lpstr>PowerPoint Presentation</vt:lpstr>
      <vt:lpstr>EXERCÍCIOS</vt:lpstr>
      <vt:lpstr>EXERCÍCIOS</vt:lpstr>
      <vt:lpstr>EXERCÍCIOS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migrações</dc:title>
  <dc:creator>Cacilda Pinto Basto</dc:creator>
  <cp:lastModifiedBy>Ana Madaleno</cp:lastModifiedBy>
  <cp:revision>220</cp:revision>
  <dcterms:created xsi:type="dcterms:W3CDTF">2013-10-24T20:17:36Z</dcterms:created>
  <dcterms:modified xsi:type="dcterms:W3CDTF">2015-03-26T16:55:25Z</dcterms:modified>
</cp:coreProperties>
</file>