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2"/>
  </p:notesMasterIdLst>
  <p:sldIdLst>
    <p:sldId id="324" r:id="rId3"/>
    <p:sldId id="335" r:id="rId4"/>
    <p:sldId id="334" r:id="rId5"/>
    <p:sldId id="325" r:id="rId6"/>
    <p:sldId id="326" r:id="rId7"/>
    <p:sldId id="336" r:id="rId8"/>
    <p:sldId id="337" r:id="rId9"/>
    <p:sldId id="338" r:id="rId10"/>
    <p:sldId id="339" r:id="rId11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6" autoAdjust="0"/>
    <p:restoredTop sz="91361" autoAdjust="0"/>
  </p:normalViewPr>
  <p:slideViewPr>
    <p:cSldViewPr>
      <p:cViewPr>
        <p:scale>
          <a:sx n="82" d="100"/>
          <a:sy n="82" d="100"/>
        </p:scale>
        <p:origin x="-2406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79548C83-80E4-49D8-9542-2D431E28D3E0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6231B01-F27F-4670-830F-140CF846B25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xmlns="" val="206491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3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43AA-D67B-4CC8-907F-14DFD018EE2D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5372E-2FF4-4E0F-B854-A92604F2DF73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36DBC-BF5F-4136-96DC-25CB92C8A9C3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5F636-A870-40B3-A88F-51C76A8E1E9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C12D-91DD-44FB-976B-AE207DC2750C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FA5AE-1586-4D1B-869C-7DDB5B45D5E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0415F-8EEE-4270-B95B-6F904A8F642F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023E1-AEF6-463F-AB4A-5149A3B1971E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D677A-1D66-4FF1-A2F0-3A9A24320AD5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27E7-8A87-464E-902F-5B5EFBF473E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D6B3F-6EBC-4B50-A8F4-A842E6E6AFD2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D298F-3267-47D1-93B5-3A02F2161ED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EDB99-606D-495A-9127-97AD5561E25A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A7D16-6FB8-42A4-8C79-40B67C9EAE83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72D-8F63-433C-9541-6463259200D3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F4526-3160-4F3F-85D1-89474AE41D24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0A262-71E8-41E0-933D-0DB01FB11385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7C0C1-D1B6-44C4-A895-5D9921D86BD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3F0A0-75A2-430B-8074-4694F87E058E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77256-8173-45BE-B2A9-23FFEB02983A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9A34F-557F-45E7-8E75-2B0F0410F3C1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B345F-5A26-4066-BDD8-670DE46E9E2D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75F88-C26C-4676-A932-112AC40E69F3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60937-708F-4C1A-BC76-D3B3F55EC61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5F1CA-E3CB-45FD-81D7-35B3EC7E1B5B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BF2D6-23B3-4A49-9AB5-5E8D280C1C8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B4012-7CE9-433D-8282-82CCD310A812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BA705-53BA-4679-8C4C-6DA2EFDDAF4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003E0-CA9C-4675-BDE7-98749AD06CF7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80F19-E388-4729-9D50-C3AE60971E3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F5B2B-64A5-42C8-8ADA-D9FF3914373B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F85C8-A27B-4F4C-BB37-934F762026B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46AB4-2D76-4F7B-8105-CA76746D35D5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19CEE-8E92-4804-A439-282F55C2694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DD749-9A5B-498B-A69A-654C5433059F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D8315-1F0F-4BEC-BACF-D2DCA9B7A52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56D7A-CDB3-445D-98D3-AEE422C9BE05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CCEA6-665A-4D5C-A0CA-DF3A61B0E2C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D388-F70A-4E0C-8E14-DCD20D5E26BC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7E782-BAA4-49F3-ADBF-DE141DCDBDA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F99E-2618-4079-A7F9-24E0FCA4C62C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A3764-2C19-4733-B977-CBF827E70A8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03914-F1E3-4EAF-8DA6-1AE0B5BF104F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C7179-09F0-4108-A928-6672CE296A8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ED7338-D94A-46B4-B431-6CAFDE1DFA68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EE002E-410C-4F73-BFDD-236A923E3E7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E4DACBA-2AE7-43ED-AEC5-F2BB1CC30094}" type="datetimeFigureOut">
              <a:rPr lang="pt-PT"/>
              <a:pPr>
                <a:defRPr/>
              </a:pPr>
              <a:t>18-05-2015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F519C2-7F70-496C-ADCE-341CA7CF2A3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Regra de Ruffini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39" r="2930"/>
          <a:stretch>
            <a:fillRect/>
          </a:stretch>
        </p:blipFill>
        <p:spPr bwMode="auto">
          <a:xfrm>
            <a:off x="1872000" y="1811536"/>
            <a:ext cx="5400000" cy="14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753475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251520" y="980728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A regra de </a:t>
            </a:r>
            <a:r>
              <a:rPr lang="pt-PT" sz="2400" i="1" dirty="0" smtClean="0"/>
              <a:t>Ruffini</a:t>
            </a:r>
            <a:r>
              <a:rPr lang="pt-PT" sz="2400" dirty="0" smtClean="0"/>
              <a:t> é um algoritmo que permite determinar o polinómio quociente e o polinómio resto da divisão inteira de polinómios, quando o polinómio </a:t>
            </a:r>
            <a:r>
              <a:rPr lang="pt-PT" sz="2400" b="1" dirty="0" smtClean="0"/>
              <a:t>dividendo tem grau superior ou igual a um e o polinómio divisor é um polinómio da forma</a:t>
            </a:r>
            <a:endParaRPr lang="pt-PT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96952"/>
            <a:ext cx="844867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564904"/>
            <a:ext cx="20288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270705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ângulo 10"/>
          <p:cNvSpPr/>
          <p:nvPr/>
        </p:nvSpPr>
        <p:spPr>
          <a:xfrm>
            <a:off x="395536" y="836712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dirty="0" smtClean="0"/>
              <a:t>Como «funciona» a regra de Ruffini?</a:t>
            </a:r>
          </a:p>
          <a:p>
            <a:endParaRPr lang="pt-PT" sz="2400" dirty="0" smtClean="0"/>
          </a:p>
          <a:p>
            <a:r>
              <a:rPr lang="pt-PT" sz="2400" dirty="0" smtClean="0"/>
              <a:t>A regra de Ruffini pode realizar-se apoiada em dois traços perpendiculares como acima se mostra. O valor de </a:t>
            </a:r>
            <a:r>
              <a:rPr lang="pt-PT" sz="2400" i="1" dirty="0" smtClean="0"/>
              <a:t>a , no caso considerado, a = 2 , é colocado acima do traço horizontal e à </a:t>
            </a:r>
            <a:r>
              <a:rPr lang="pt-PT" sz="2400" dirty="0" smtClean="0"/>
              <a:t>esquerda do vertical. Os coeficientes do polinómio dividendo são colocados acima do traço horizontal a um nível superior, por ordem decrescente dos graus dos respetivos termos, não esquecendo os coeficientes nulos.</a:t>
            </a:r>
            <a:endParaRPr lang="pt-PT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221088"/>
            <a:ext cx="3780420" cy="223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ângulo 11"/>
          <p:cNvSpPr/>
          <p:nvPr/>
        </p:nvSpPr>
        <p:spPr>
          <a:xfrm>
            <a:off x="4211960" y="4437112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Esta fase da regra equivale à colocação do dividendo e do divisor lado a lado no algoritmo da divisão euclidiana.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9"/>
          <p:cNvSpPr/>
          <p:nvPr/>
        </p:nvSpPr>
        <p:spPr>
          <a:xfrm>
            <a:off x="539552" y="1196752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Baixa-se o coeficiente do termo de maior grau do polinómio dividendo, escrevendo-o abaixo da linha horizontal.</a:t>
            </a:r>
            <a:endParaRPr lang="pt-PT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068960"/>
            <a:ext cx="4248472" cy="229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052736"/>
            <a:ext cx="51125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Multiplica-se </a:t>
            </a:r>
            <a:r>
              <a:rPr lang="pt-PT" sz="2800" i="1" dirty="0" smtClean="0"/>
              <a:t>a = 2 pelo número colocado abaixo da linha</a:t>
            </a:r>
          </a:p>
          <a:p>
            <a:r>
              <a:rPr lang="pt-PT" sz="2800" dirty="0" smtClean="0"/>
              <a:t>horizontal, colocando o produto acima dessa linha uma posição</a:t>
            </a:r>
          </a:p>
          <a:p>
            <a:r>
              <a:rPr lang="pt-PT" sz="2800" dirty="0" smtClean="0"/>
              <a:t>à direita. A soma deste produto com o coeficiente que está</a:t>
            </a:r>
          </a:p>
          <a:p>
            <a:r>
              <a:rPr lang="pt-PT" sz="2800" dirty="0" smtClean="0"/>
              <a:t>acima dele é colocada abaixo da linha horizontal. Procede-se de</a:t>
            </a:r>
          </a:p>
          <a:p>
            <a:r>
              <a:rPr lang="pt-PT" sz="2800" dirty="0" smtClean="0"/>
              <a:t>forma idêntica para as restantes colunas de valores.</a:t>
            </a:r>
            <a:endParaRPr lang="pt-PT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7" y="2348880"/>
            <a:ext cx="3482109" cy="205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23528" y="908720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O quociente e o resto apresentam-se abaixo da linha </a:t>
            </a:r>
            <a:r>
              <a:rPr lang="pt-PT" sz="2800" dirty="0" smtClean="0"/>
              <a:t>horizontal. O </a:t>
            </a:r>
            <a:r>
              <a:rPr lang="pt-PT" sz="2800" dirty="0" smtClean="0"/>
              <a:t>número mais à direita isola-se e corresponde ao </a:t>
            </a:r>
            <a:r>
              <a:rPr lang="pt-PT" sz="2800" dirty="0" smtClean="0"/>
              <a:t>polinómio resto</a:t>
            </a:r>
            <a:r>
              <a:rPr lang="pt-PT" sz="2800" dirty="0" smtClean="0"/>
              <a:t>. Os restantes números são os coeficientes dos termos </a:t>
            </a:r>
            <a:r>
              <a:rPr lang="pt-PT" sz="2800" dirty="0" smtClean="0"/>
              <a:t>do polinómio </a:t>
            </a:r>
            <a:r>
              <a:rPr lang="pt-PT" sz="2800" dirty="0" smtClean="0"/>
              <a:t>quociente, ordenados por ordem decrescente do </a:t>
            </a:r>
            <a:r>
              <a:rPr lang="pt-PT" sz="2800" dirty="0" smtClean="0"/>
              <a:t>respetivo grau</a:t>
            </a:r>
            <a:r>
              <a:rPr lang="pt-PT" sz="2800" dirty="0" smtClean="0"/>
              <a:t>. </a:t>
            </a:r>
            <a:endParaRPr lang="pt-PT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140968"/>
            <a:ext cx="3672408" cy="228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ângulo 3"/>
          <p:cNvSpPr/>
          <p:nvPr/>
        </p:nvSpPr>
        <p:spPr>
          <a:xfrm>
            <a:off x="467544" y="5661248"/>
            <a:ext cx="3157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 smtClean="0"/>
              <a:t>Obtém-se, portanto,</a:t>
            </a:r>
            <a:endParaRPr lang="pt-PT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5733256"/>
            <a:ext cx="36385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700785" cy="497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424936" cy="5580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2657</TotalTime>
  <Words>267</Words>
  <Application>Microsoft Office PowerPoint</Application>
  <PresentationFormat>Apresentação no Ecrã (4:3)</PresentationFormat>
  <Paragraphs>16</Paragraphs>
  <Slides>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9</vt:i4>
      </vt:variant>
    </vt:vector>
  </HeadingPairs>
  <TitlesOfParts>
    <vt:vector size="11" baseType="lpstr">
      <vt:lpstr>Tema do Office</vt:lpstr>
      <vt:lpstr>Modelo de apresentação personalizado</vt:lpstr>
      <vt:lpstr>Regra de Ruffini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Carlos</cp:lastModifiedBy>
  <cp:revision>245</cp:revision>
  <dcterms:created xsi:type="dcterms:W3CDTF">2013-10-24T20:17:36Z</dcterms:created>
  <dcterms:modified xsi:type="dcterms:W3CDTF">2015-05-18T22:42:12Z</dcterms:modified>
</cp:coreProperties>
</file>