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6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DBBDD7"/>
    <a:srgbClr val="CFB7E1"/>
    <a:srgbClr val="CC99FF"/>
    <a:srgbClr val="FF9933"/>
    <a:srgbClr val="FCD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44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25-05-2015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25-05-2015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2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2470244"/>
            <a:ext cx="8302973" cy="1567609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Exemplos: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b="1" dirty="0" smtClean="0"/>
              <a:t>1</a:t>
            </a:r>
            <a:r>
              <a:rPr lang="pt-PT" b="1" dirty="0"/>
              <a:t>. </a:t>
            </a:r>
            <a:r>
              <a:rPr lang="pt-PT" i="1" dirty="0"/>
              <a:t>“Dados dois pontos distintos, existe uma única </a:t>
            </a:r>
            <a:r>
              <a:rPr lang="pt-PT" i="1" dirty="0" err="1"/>
              <a:t>reta</a:t>
            </a:r>
            <a:r>
              <a:rPr lang="pt-PT" i="1" dirty="0"/>
              <a:t> que os contém.”</a:t>
            </a:r>
          </a:p>
          <a:p>
            <a:pPr marL="355600" indent="-355600"/>
            <a:r>
              <a:rPr lang="pt-PT" b="1" dirty="0"/>
              <a:t>2. </a:t>
            </a:r>
            <a:r>
              <a:rPr lang="pt-PT" i="1" dirty="0"/>
              <a:t>“ A todo o segmento corresponde um número maior ou igual a zero. </a:t>
            </a:r>
            <a:r>
              <a:rPr lang="pt-PT" i="1" dirty="0" smtClean="0"/>
              <a:t>       Este </a:t>
            </a:r>
            <a:r>
              <a:rPr lang="pt-PT" i="1" dirty="0"/>
              <a:t>número é zero se </a:t>
            </a:r>
            <a:r>
              <a:rPr lang="pt-PT" i="1" dirty="0" smtClean="0"/>
              <a:t>e somente </a:t>
            </a:r>
            <a:r>
              <a:rPr lang="pt-PT" i="1" dirty="0"/>
              <a:t>se as extremidades coincidem.”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  <p:grpSp>
        <p:nvGrpSpPr>
          <p:cNvPr id="7" name="Grupo 6"/>
          <p:cNvGrpSpPr/>
          <p:nvPr/>
        </p:nvGrpSpPr>
        <p:grpSpPr>
          <a:xfrm>
            <a:off x="341523" y="1168409"/>
            <a:ext cx="8427317" cy="1222476"/>
            <a:chOff x="341523" y="1168409"/>
            <a:chExt cx="8427317" cy="1222476"/>
          </a:xfrm>
        </p:grpSpPr>
        <p:sp>
          <p:nvSpPr>
            <p:cNvPr id="5" name="Rectângulo 4"/>
            <p:cNvSpPr/>
            <p:nvPr/>
          </p:nvSpPr>
          <p:spPr>
            <a:xfrm>
              <a:off x="341523" y="1168409"/>
              <a:ext cx="8427317" cy="95305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436728" y="1282889"/>
              <a:ext cx="809312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/>
                <a:t>“</a:t>
              </a:r>
              <a:r>
                <a:rPr lang="pt-PT" sz="2200" b="1" dirty="0"/>
                <a:t>Axiomas</a:t>
              </a:r>
              <a:r>
                <a:rPr lang="pt-PT" sz="2200" dirty="0"/>
                <a:t>” são proposições que se consideram verdadeiras sem as deduzir de outras.</a:t>
              </a:r>
            </a:p>
            <a:p>
              <a:endParaRPr lang="pt-PT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448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23" y="2685960"/>
            <a:ext cx="8302973" cy="2738185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Exemplo: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b="1" dirty="0" smtClean="0"/>
              <a:t>1</a:t>
            </a:r>
            <a:r>
              <a:rPr lang="pt-PT" b="1" dirty="0"/>
              <a:t>. </a:t>
            </a:r>
            <a:r>
              <a:rPr lang="pt-PT" i="1" dirty="0"/>
              <a:t>“Em qualquer triângulo, a amplitude de um ângulo externo é igual à soma das </a:t>
            </a:r>
            <a:r>
              <a:rPr lang="pt-PT" i="1" dirty="0" smtClean="0"/>
              <a:t>amplitudes dos </a:t>
            </a:r>
            <a:r>
              <a:rPr lang="pt-PT" i="1" dirty="0"/>
              <a:t>ângulos internos não adjacentes.”</a:t>
            </a:r>
          </a:p>
          <a:p>
            <a:endParaRPr lang="pt-PT" b="1" dirty="0"/>
          </a:p>
          <a:p>
            <a:r>
              <a:rPr lang="pt-PT" b="1" dirty="0" smtClean="0"/>
              <a:t>Hipótese(H</a:t>
            </a:r>
            <a:r>
              <a:rPr lang="pt-PT" b="1" dirty="0"/>
              <a:t>): </a:t>
            </a:r>
            <a:r>
              <a:rPr lang="pt-PT" i="1" dirty="0"/>
              <a:t>“Seja </a:t>
            </a:r>
            <a:r>
              <a:rPr lang="pt-PT" b="1" i="1" dirty="0"/>
              <a:t>a </a:t>
            </a:r>
            <a:r>
              <a:rPr lang="pt-PT" i="1" dirty="0"/>
              <a:t>um ângulo externo de um triângulo T.”</a:t>
            </a:r>
          </a:p>
          <a:p>
            <a:r>
              <a:rPr lang="pt-PT" b="1" dirty="0"/>
              <a:t>Tese(T): </a:t>
            </a:r>
            <a:r>
              <a:rPr lang="pt-PT" i="1" dirty="0"/>
              <a:t>“A amplitude de </a:t>
            </a:r>
            <a:r>
              <a:rPr lang="pt-PT" b="1" i="1" dirty="0"/>
              <a:t>a </a:t>
            </a:r>
            <a:r>
              <a:rPr lang="pt-PT" i="1" dirty="0"/>
              <a:t>é igual à soma das amplitudes dos ângulos internos </a:t>
            </a:r>
            <a:r>
              <a:rPr lang="pt-PT" i="1" dirty="0" smtClean="0"/>
              <a:t>não adjacentes</a:t>
            </a:r>
            <a:r>
              <a:rPr lang="pt-PT" i="1" dirty="0"/>
              <a:t>.”</a:t>
            </a:r>
            <a:endParaRPr lang="pt-PT" dirty="0"/>
          </a:p>
        </p:txBody>
      </p:sp>
      <p:grpSp>
        <p:nvGrpSpPr>
          <p:cNvPr id="7" name="Grupo 6"/>
          <p:cNvGrpSpPr/>
          <p:nvPr/>
        </p:nvGrpSpPr>
        <p:grpSpPr>
          <a:xfrm>
            <a:off x="327875" y="1168409"/>
            <a:ext cx="8440965" cy="1233597"/>
            <a:chOff x="327875" y="1168409"/>
            <a:chExt cx="8440965" cy="1233597"/>
          </a:xfrm>
        </p:grpSpPr>
        <p:sp>
          <p:nvSpPr>
            <p:cNvPr id="5" name="Rectângulo 4"/>
            <p:cNvSpPr/>
            <p:nvPr/>
          </p:nvSpPr>
          <p:spPr>
            <a:xfrm>
              <a:off x="341523" y="1168409"/>
              <a:ext cx="8427317" cy="123359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27875" y="1223001"/>
              <a:ext cx="842731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/>
                <a:t>“</a:t>
              </a:r>
              <a:r>
                <a:rPr lang="pt-PT" sz="2200" b="1" dirty="0"/>
                <a:t>Teoremas</a:t>
              </a:r>
              <a:r>
                <a:rPr lang="pt-PT" sz="2200" dirty="0"/>
                <a:t>” são proposições que não são “axiomas”:  contêm uma suposição inicial, a “</a:t>
              </a:r>
              <a:r>
                <a:rPr lang="pt-PT" sz="2200" b="1" dirty="0"/>
                <a:t>Hipótese</a:t>
              </a:r>
              <a:r>
                <a:rPr lang="pt-PT" sz="2200" dirty="0"/>
                <a:t>”, e uma conclusão, a “</a:t>
              </a:r>
              <a:r>
                <a:rPr lang="pt-PT" sz="2200" b="1" dirty="0"/>
                <a:t>Tese</a:t>
              </a:r>
              <a:r>
                <a:rPr lang="pt-PT" sz="2200" dirty="0"/>
                <a:t>”, passível de demonstração</a:t>
              </a:r>
              <a:r>
                <a:rPr lang="pt-PT" sz="2200" dirty="0" smtClean="0"/>
                <a:t>.</a:t>
              </a:r>
              <a:endParaRPr lang="pt-PT" sz="2200" dirty="0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9098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ângulo 13"/>
          <p:cNvSpPr/>
          <p:nvPr/>
        </p:nvSpPr>
        <p:spPr>
          <a:xfrm>
            <a:off x="341523" y="4517408"/>
            <a:ext cx="8358400" cy="1801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2" name="Grupo 11"/>
          <p:cNvGrpSpPr/>
          <p:nvPr/>
        </p:nvGrpSpPr>
        <p:grpSpPr>
          <a:xfrm>
            <a:off x="341523" y="1255924"/>
            <a:ext cx="8427317" cy="2309923"/>
            <a:chOff x="341523" y="1255924"/>
            <a:chExt cx="8427317" cy="2309923"/>
          </a:xfrm>
        </p:grpSpPr>
        <p:sp>
          <p:nvSpPr>
            <p:cNvPr id="7" name="Rectângulo 6"/>
            <p:cNvSpPr/>
            <p:nvPr/>
          </p:nvSpPr>
          <p:spPr>
            <a:xfrm>
              <a:off x="341523" y="1659729"/>
              <a:ext cx="8427317" cy="190611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489456" y="1255924"/>
              <a:ext cx="4320001" cy="574227"/>
              <a:chOff x="489456" y="1255924"/>
              <a:chExt cx="4320001" cy="57422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255924"/>
                <a:ext cx="306000" cy="5742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0533" y="1312590"/>
                <a:ext cx="4108924" cy="434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p:sp>
        <p:nvSpPr>
          <p:cNvPr id="9" name="CaixaDeTexto 8"/>
          <p:cNvSpPr txBox="1"/>
          <p:nvPr/>
        </p:nvSpPr>
        <p:spPr>
          <a:xfrm>
            <a:off x="339328" y="3661383"/>
            <a:ext cx="796048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1</a:t>
            </a:r>
            <a:endParaRPr lang="pt-PT" sz="2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sz="2200" dirty="0" smtClean="0"/>
              <a:t>As </a:t>
            </a:r>
            <a:r>
              <a:rPr lang="pt-PT" sz="2200" dirty="0"/>
              <a:t>expressões seguintes são </a:t>
            </a:r>
            <a:r>
              <a:rPr lang="pt-PT" sz="2200" b="1" dirty="0"/>
              <a:t>designações:</a:t>
            </a:r>
          </a:p>
          <a:p>
            <a:endParaRPr lang="pt-PT" sz="2200" dirty="0" smtClean="0"/>
          </a:p>
          <a:p>
            <a:endParaRPr lang="pt-PT" sz="2200" dirty="0"/>
          </a:p>
          <a:p>
            <a:endParaRPr lang="pt-PT" sz="2200" dirty="0" smtClean="0"/>
          </a:p>
          <a:p>
            <a:endParaRPr lang="pt-PT" sz="2200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8752100"/>
                  </p:ext>
                </p:extLst>
              </p:nvPr>
            </p:nvGraphicFramePr>
            <p:xfrm>
              <a:off x="301256" y="4652431"/>
              <a:ext cx="8126384" cy="1899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3834"/>
                    <a:gridCol w="3679150"/>
                    <a:gridCol w="2033400"/>
                  </a:tblGrid>
                  <a:tr h="52733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4+2</m:t>
                                </m:r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×3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smtClean="0">
                              <a:solidFill>
                                <a:schemeClr val="tx1"/>
                              </a:solidFill>
                            </a:rPr>
                            <a:t>{a, e, i, o, u}</a:t>
                          </a:r>
                          <a:endParaRPr lang="pt-PT" sz="2200" b="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>
                              <a:solidFill>
                                <a:schemeClr val="tx1"/>
                              </a:solidFill>
                            </a:rPr>
                            <a:t>Portugal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57100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pt-PT" sz="22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1−10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/>
                            <a:t>Rio Douro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PT" sz="22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:</m:t>
                                </m:r>
                                <m:sSup>
                                  <m:sSupPr>
                                    <m:ctrlPr>
                                      <a:rPr lang="pt-PT" sz="2200" b="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>
                                        <a:latin typeface="Cambria Math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800963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𝑚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𝑑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𝑐</m:t>
                                </m:r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(20,30)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/>
                            <a:t>{vogais do alfabeto Português}</a:t>
                          </a:r>
                        </a:p>
                        <a:p>
                          <a:pPr algn="ctr"/>
                          <a:endParaRPr lang="pt-PT" sz="22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pt-PT" sz="2200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58752100"/>
                  </p:ext>
                </p:extLst>
              </p:nvPr>
            </p:nvGraphicFramePr>
            <p:xfrm>
              <a:off x="301256" y="4652431"/>
              <a:ext cx="8126384" cy="18993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13834"/>
                    <a:gridCol w="3679150"/>
                    <a:gridCol w="2033400"/>
                  </a:tblGrid>
                  <a:tr h="52733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t="-6897" r="-236869" b="-258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smtClean="0">
                              <a:solidFill>
                                <a:schemeClr val="tx1"/>
                              </a:solidFill>
                            </a:rPr>
                            <a:t>{a, e, i, o, u}</a:t>
                          </a:r>
                          <a:endParaRPr lang="pt-PT" sz="2200" b="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>
                              <a:solidFill>
                                <a:schemeClr val="tx1"/>
                              </a:solidFill>
                            </a:rPr>
                            <a:t>Portugal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571007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t="-100000" r="-236869" b="-14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/>
                            <a:t>Rio Douro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299102" t="-100000" r="-299" b="-141935"/>
                          </a:stretch>
                        </a:blipFill>
                      </a:tcPr>
                    </a:tc>
                  </a:tr>
                  <a:tr h="800963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t="-140909" r="-2368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PT" sz="2200" b="0" dirty="0" smtClean="0"/>
                            <a:t>{vogais do alfabeto Português}</a:t>
                          </a:r>
                        </a:p>
                        <a:p>
                          <a:pPr algn="ctr"/>
                          <a:endParaRPr lang="pt-PT" sz="220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3"/>
                          <a:stretch>
                            <a:fillRect l="-299102" t="-140909" r="-29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389" y="1933274"/>
            <a:ext cx="8215678" cy="1567609"/>
          </a:xfrm>
          <a:noFill/>
          <a:ln>
            <a:noFill/>
          </a:ln>
        </p:spPr>
        <p:txBody>
          <a:bodyPr/>
          <a:lstStyle/>
          <a:p>
            <a:r>
              <a:rPr lang="pt-PT" b="1" dirty="0"/>
              <a:t>“</a:t>
            </a:r>
            <a:r>
              <a:rPr lang="pt-PT" b="1" dirty="0">
                <a:solidFill>
                  <a:srgbClr val="C00000"/>
                </a:solidFill>
              </a:rPr>
              <a:t>Termo</a:t>
            </a:r>
            <a:r>
              <a:rPr lang="pt-PT" b="1" dirty="0"/>
              <a:t>” </a:t>
            </a:r>
            <a:r>
              <a:rPr lang="pt-PT" dirty="0"/>
              <a:t>ou </a:t>
            </a:r>
            <a:r>
              <a:rPr lang="pt-PT" b="1" dirty="0"/>
              <a:t>“</a:t>
            </a:r>
            <a:r>
              <a:rPr lang="pt-PT" b="1" dirty="0">
                <a:solidFill>
                  <a:srgbClr val="C00000"/>
                </a:solidFill>
              </a:rPr>
              <a:t>Designação</a:t>
            </a:r>
            <a:r>
              <a:rPr lang="pt-PT" b="1" dirty="0"/>
              <a:t>” </a:t>
            </a:r>
            <a:r>
              <a:rPr lang="pt-PT" dirty="0"/>
              <a:t>é toda a expressão com significado </a:t>
            </a:r>
            <a:r>
              <a:rPr lang="pt-PT" dirty="0" smtClean="0"/>
              <a:t>que representa </a:t>
            </a:r>
            <a:r>
              <a:rPr lang="pt-PT" dirty="0"/>
              <a:t>um </a:t>
            </a:r>
            <a:r>
              <a:rPr lang="pt-PT" dirty="0" err="1"/>
              <a:t>objeto</a:t>
            </a:r>
            <a:r>
              <a:rPr lang="pt-PT" dirty="0"/>
              <a:t>.</a:t>
            </a:r>
          </a:p>
          <a:p>
            <a:r>
              <a:rPr lang="pt-PT" dirty="0"/>
              <a:t>Duas designações </a:t>
            </a:r>
            <a:r>
              <a:rPr lang="pt-PT" b="1" i="1" dirty="0">
                <a:solidFill>
                  <a:srgbClr val="C00000"/>
                </a:solidFill>
              </a:rPr>
              <a:t>A</a:t>
            </a:r>
            <a:r>
              <a:rPr lang="pt-PT" i="1" dirty="0"/>
              <a:t> </a:t>
            </a:r>
            <a:r>
              <a:rPr lang="pt-PT" dirty="0"/>
              <a:t>e </a:t>
            </a:r>
            <a:r>
              <a:rPr lang="pt-PT" b="1" i="1" dirty="0">
                <a:solidFill>
                  <a:srgbClr val="C00000"/>
                </a:solidFill>
              </a:rPr>
              <a:t>B</a:t>
            </a:r>
            <a:r>
              <a:rPr lang="pt-PT" i="1" dirty="0"/>
              <a:t> </a:t>
            </a:r>
            <a:r>
              <a:rPr lang="pt-PT" dirty="0"/>
              <a:t>são sinónimas se representarem o mesmo ser.</a:t>
            </a:r>
          </a:p>
          <a:p>
            <a:r>
              <a:rPr lang="pt-PT" dirty="0" smtClean="0"/>
              <a:t>Escrevemos </a:t>
            </a:r>
            <a:r>
              <a:rPr lang="pt-PT" dirty="0"/>
              <a:t>então usualmente A = B.</a:t>
            </a:r>
            <a:endParaRPr lang="pt-PT" dirty="0" smtClean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689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 build="p"/>
      <p:bldP spid="3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e Conteúdo 4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/>
          <a:lstStyle/>
          <a:p>
            <a:r>
              <a:rPr lang="pt-PT" dirty="0"/>
              <a:t>Por serem </a:t>
            </a:r>
            <a:r>
              <a:rPr lang="pt-PT" b="1" dirty="0"/>
              <a:t>designações sinónimas</a:t>
            </a:r>
            <a:r>
              <a:rPr lang="pt-PT" dirty="0"/>
              <a:t>, escrevemos: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504823" y="1760560"/>
            <a:ext cx="5679359" cy="684663"/>
            <a:chOff x="504823" y="1760560"/>
            <a:chExt cx="5679359" cy="684663"/>
          </a:xfrm>
        </p:grpSpPr>
        <p:sp>
          <p:nvSpPr>
            <p:cNvPr id="3" name="Rectângulo 2"/>
            <p:cNvSpPr/>
            <p:nvPr/>
          </p:nvSpPr>
          <p:spPr>
            <a:xfrm>
              <a:off x="504823" y="1760560"/>
              <a:ext cx="5679359" cy="684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CaixaDeTexto 7"/>
                <p:cNvSpPr txBox="1"/>
                <p:nvPr/>
              </p:nvSpPr>
              <p:spPr>
                <a:xfrm>
                  <a:off x="697668" y="1887447"/>
                  <a:ext cx="3968207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4+2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×3=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.(20,30</m:t>
                      </m:r>
                    </m:oMath>
                  </a14:m>
                  <a:r>
                    <a:rPr lang="pt-PT" sz="2200" dirty="0" smtClean="0"/>
                    <a:t>)</a:t>
                  </a:r>
                  <a:endParaRPr lang="pt-PT" sz="2200" dirty="0"/>
                </a:p>
              </p:txBody>
            </p:sp>
          </mc:Choice>
          <mc:Fallback xmlns="">
            <p:sp>
              <p:nvSpPr>
                <p:cNvPr id="8" name="CaixaDeTexto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68" y="1887447"/>
                  <a:ext cx="3968207" cy="430887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8571" b="-2857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upo 6"/>
          <p:cNvGrpSpPr/>
          <p:nvPr/>
        </p:nvGrpSpPr>
        <p:grpSpPr>
          <a:xfrm>
            <a:off x="548039" y="2622656"/>
            <a:ext cx="5679359" cy="684663"/>
            <a:chOff x="548039" y="2622656"/>
            <a:chExt cx="5679359" cy="684663"/>
          </a:xfrm>
        </p:grpSpPr>
        <p:sp>
          <p:nvSpPr>
            <p:cNvPr id="11" name="Rectângulo 10"/>
            <p:cNvSpPr/>
            <p:nvPr/>
          </p:nvSpPr>
          <p:spPr>
            <a:xfrm>
              <a:off x="548039" y="2622656"/>
              <a:ext cx="5679359" cy="684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aixaDeTexto 12"/>
                <p:cNvSpPr txBox="1"/>
                <p:nvPr/>
              </p:nvSpPr>
              <p:spPr>
                <a:xfrm>
                  <a:off x="703660" y="2742554"/>
                  <a:ext cx="5281684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1−10</m:t>
                          </m:r>
                        </m:e>
                      </m:d>
                    </m:oMath>
                  </a14:m>
                  <a:r>
                    <a:rPr lang="pt-PT" sz="2200" dirty="0"/>
                    <a:t>=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10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13" name="CaixaDe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660" y="2742554"/>
                  <a:ext cx="5281684" cy="43088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8451" b="-2676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upo 8"/>
          <p:cNvGrpSpPr/>
          <p:nvPr/>
        </p:nvGrpSpPr>
        <p:grpSpPr>
          <a:xfrm>
            <a:off x="591255" y="3512048"/>
            <a:ext cx="5679359" cy="684663"/>
            <a:chOff x="591255" y="3512048"/>
            <a:chExt cx="5679359" cy="684663"/>
          </a:xfrm>
        </p:grpSpPr>
        <p:sp>
          <p:nvSpPr>
            <p:cNvPr id="12" name="Rectângulo 11"/>
            <p:cNvSpPr/>
            <p:nvPr/>
          </p:nvSpPr>
          <p:spPr>
            <a:xfrm>
              <a:off x="591255" y="3512048"/>
              <a:ext cx="5679359" cy="684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608124" y="3638935"/>
              <a:ext cx="52816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/>
                <a:t>{a, e, i, o, u} = {vogais do alfabeto Português</a:t>
              </a:r>
              <a:r>
                <a:rPr lang="pt-PT" sz="2200" dirty="0" smtClean="0"/>
                <a:t>}</a:t>
              </a:r>
              <a:endParaRPr lang="pt-PT" sz="2200" dirty="0"/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5033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255924"/>
            <a:ext cx="8427317" cy="2647335"/>
            <a:chOff x="341523" y="1255924"/>
            <a:chExt cx="8427317" cy="2647335"/>
          </a:xfrm>
        </p:grpSpPr>
        <p:sp>
          <p:nvSpPr>
            <p:cNvPr id="7" name="Rectângulo 6"/>
            <p:cNvSpPr/>
            <p:nvPr/>
          </p:nvSpPr>
          <p:spPr>
            <a:xfrm>
              <a:off x="341523" y="1659728"/>
              <a:ext cx="8427317" cy="224353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1255924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312590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341523" y="4468790"/>
                <a:ext cx="8345486" cy="1197251"/>
              </a:xfrm>
              <a:prstGeom prst="rect">
                <a:avLst/>
              </a:prstGeom>
              <a:solidFill>
                <a:srgbClr val="FFCCFF">
                  <a:alpha val="47843"/>
                </a:srgbClr>
              </a:solidFill>
              <a:ln>
                <a:noFill/>
              </a:ln>
            </p:spPr>
            <p:txBody>
              <a:bodyPr vert="horz" lIns="91440" tIns="45720" rIns="91440" bIns="45720" rtlCol="0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t-PT" sz="400" dirty="0"/>
              </a:p>
              <a:p>
                <a:r>
                  <a:rPr lang="pt-PT" dirty="0" smtClean="0"/>
                  <a:t>O conjunto dos valores lógicos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ℒ</m:t>
                    </m:r>
                  </m:oMath>
                </a14:m>
                <a:r>
                  <a:rPr lang="pt-PT" dirty="0" smtClean="0"/>
                  <a:t> pode ser definido por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b="0" i="1" smtClean="0">
                            <a:latin typeface="Cambria Math"/>
                          </a:rPr>
                          <m:t>𝑉</m:t>
                        </m:r>
                        <m:r>
                          <a:rPr lang="pt-PT" b="0" i="1" smtClean="0">
                            <a:latin typeface="Cambria Math"/>
                          </a:rPr>
                          <m:t>,</m:t>
                        </m:r>
                        <m:r>
                          <a:rPr lang="pt-PT" b="0" i="1" smtClean="0">
                            <a:latin typeface="Cambria Math"/>
                          </a:rPr>
                          <m:t>𝐹</m:t>
                        </m:r>
                      </m:e>
                    </m:d>
                  </m:oMath>
                </a14:m>
                <a:endParaRPr lang="pt-PT" dirty="0"/>
              </a:p>
              <a:p>
                <a:r>
                  <a:rPr lang="pt-PT" dirty="0"/>
                  <a:t>ou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>
                            <a:latin typeface="Cambria Math"/>
                          </a:rPr>
                        </m:ctrlPr>
                      </m:dPr>
                      <m:e>
                        <m:r>
                          <a:rPr lang="pt-PT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endParaRPr lang="pt-PT" dirty="0" smtClean="0"/>
              </a:p>
              <a:p>
                <a:endParaRPr lang="pt-PT" sz="400" dirty="0" smtClean="0"/>
              </a:p>
            </p:txBody>
          </p:sp>
        </mc:Choice>
        <mc:Fallback xmlns="">
          <p:sp>
            <p:nvSpPr>
              <p:cNvPr id="1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4468790"/>
                <a:ext cx="8345486" cy="1197251"/>
              </a:xfrm>
              <a:prstGeom prst="rect">
                <a:avLst/>
              </a:prstGeom>
              <a:blipFill rotWithShape="1">
                <a:blip r:embed="rId4"/>
                <a:stretch>
                  <a:fillRect l="-8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1933274"/>
                <a:ext cx="8215678" cy="1695849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b="1" dirty="0"/>
                  <a:t>“</a:t>
                </a:r>
                <a:r>
                  <a:rPr lang="pt-PT" b="1" dirty="0">
                    <a:solidFill>
                      <a:srgbClr val="C00000"/>
                    </a:solidFill>
                  </a:rPr>
                  <a:t>Proposição</a:t>
                </a:r>
                <a:r>
                  <a:rPr lang="pt-PT" b="1" dirty="0"/>
                  <a:t>” </a:t>
                </a:r>
                <a:r>
                  <a:rPr lang="pt-PT" dirty="0"/>
                  <a:t>é toda a expressão </a:t>
                </a:r>
                <a:r>
                  <a:rPr lang="pt-PT" dirty="0" err="1"/>
                  <a:t>suscetível</a:t>
                </a:r>
                <a:r>
                  <a:rPr lang="pt-PT" dirty="0"/>
                  <a:t> de ser “verdadeira </a:t>
                </a:r>
                <a:r>
                  <a:rPr lang="pt-PT" dirty="0" smtClean="0"/>
                  <a:t>(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𝑉</m:t>
                    </m:r>
                  </m:oMath>
                </a14:m>
                <a:r>
                  <a:rPr lang="pt-PT" dirty="0" smtClean="0"/>
                  <a:t>)” </a:t>
                </a:r>
                <a:r>
                  <a:rPr lang="pt-PT" dirty="0"/>
                  <a:t>ou</a:t>
                </a:r>
              </a:p>
              <a:p>
                <a:r>
                  <a:rPr lang="pt-PT" dirty="0"/>
                  <a:t>“falsa (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𝐹</m:t>
                    </m:r>
                  </m:oMath>
                </a14:m>
                <a:r>
                  <a:rPr lang="pt-PT" dirty="0"/>
                  <a:t>)”.</a:t>
                </a:r>
              </a:p>
              <a:p>
                <a:r>
                  <a:rPr lang="pt-PT" dirty="0"/>
                  <a:t>Designamos estes atributos por “</a:t>
                </a:r>
                <a:r>
                  <a:rPr lang="pt-PT" b="1" dirty="0">
                    <a:solidFill>
                      <a:srgbClr val="C00000"/>
                    </a:solidFill>
                  </a:rPr>
                  <a:t>valores lógicos</a:t>
                </a:r>
                <a:r>
                  <a:rPr lang="pt-PT" dirty="0"/>
                  <a:t>” e representamo-los,</a:t>
                </a:r>
              </a:p>
              <a:p>
                <a:r>
                  <a:rPr lang="pt-PT" dirty="0" err="1"/>
                  <a:t>respetivamente</a:t>
                </a:r>
                <a:r>
                  <a:rPr lang="pt-PT" dirty="0"/>
                  <a:t>, por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𝑉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𝐹</m:t>
                    </m:r>
                  </m:oMath>
                </a14:m>
                <a:r>
                  <a:rPr lang="pt-PT" dirty="0"/>
                  <a:t>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1933274"/>
                <a:ext cx="8215678" cy="1695849"/>
              </a:xfrm>
              <a:blipFill rotWithShape="1">
                <a:blip r:embed="rId5"/>
                <a:stretch>
                  <a:fillRect l="-890" t="-3957" b="-6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512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6386357" y="2560730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5" name="Marcador de Posição de Conteúdo 4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2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 smtClean="0"/>
              <a:t>As </a:t>
            </a:r>
            <a:r>
              <a:rPr lang="pt-PT" dirty="0"/>
              <a:t>expressões seguintes são </a:t>
            </a:r>
            <a:r>
              <a:rPr lang="pt-PT" b="1" dirty="0"/>
              <a:t>proposições</a:t>
            </a:r>
            <a:r>
              <a:rPr lang="pt-PT" dirty="0"/>
              <a:t>: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5656" y="2044243"/>
            <a:ext cx="55120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pt-PT" sz="2200" dirty="0" smtClean="0"/>
              <a:t>Londres </a:t>
            </a:r>
            <a:r>
              <a:rPr lang="pt-PT" sz="2200" dirty="0"/>
              <a:t>é a capital do Reino Unido</a:t>
            </a:r>
            <a:r>
              <a:rPr lang="pt-PT" sz="2200" dirty="0" smtClean="0"/>
              <a:t>.</a:t>
            </a:r>
            <a:endParaRPr lang="pt-PT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67928" y="2469603"/>
                <a:ext cx="551206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 startAt="2"/>
                </a:pP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&gt;1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28" y="2469603"/>
                <a:ext cx="5512063" cy="430887"/>
              </a:xfrm>
              <a:prstGeom prst="rect">
                <a:avLst/>
              </a:prstGeom>
              <a:blipFill rotWithShape="1">
                <a:blip r:embed="rId2"/>
                <a:stretch>
                  <a:fillRect l="-1549" t="-11268" b="-281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67928" y="2961910"/>
                <a:ext cx="551206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 startAt="3"/>
                </a:pP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b="0" i="1" smtClean="0">
                        <a:latin typeface="Cambria Math"/>
                        <a:ea typeface="Cambria Math"/>
                      </a:rPr>
                      <m:t>π</m:t>
                    </m:r>
                    <m:r>
                      <a:rPr lang="pt-PT" sz="2200" b="0" i="1" smtClean="0">
                        <a:latin typeface="Cambria Math"/>
                      </a:rPr>
                      <m:t>=3,14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28" y="2961910"/>
                <a:ext cx="5512063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549" t="-11268" b="-281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65655" y="3479577"/>
                <a:ext cx="551206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 startAt="4"/>
                </a:pPr>
                <a:r>
                  <a:rPr lang="pt-PT" sz="2200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𝑚</m:t>
                    </m:r>
                    <m:r>
                      <a:rPr lang="pt-PT" sz="2200" b="0" i="1" smtClean="0">
                        <a:latin typeface="Cambria Math"/>
                      </a:rPr>
                      <m:t>.</m:t>
                    </m:r>
                    <m:r>
                      <a:rPr lang="pt-PT" sz="2200" b="0" i="1" smtClean="0">
                        <a:latin typeface="Cambria Math"/>
                      </a:rPr>
                      <m:t>𝑑</m:t>
                    </m:r>
                    <m:r>
                      <a:rPr lang="pt-PT" sz="2200" b="0" i="1" smtClean="0">
                        <a:latin typeface="Cambria Math"/>
                      </a:rPr>
                      <m:t>.</m:t>
                    </m:r>
                    <m:r>
                      <a:rPr lang="pt-PT" sz="2200" b="0" i="1" smtClean="0">
                        <a:latin typeface="Cambria Math"/>
                      </a:rPr>
                      <m:t>𝑐</m:t>
                    </m:r>
                    <m:r>
                      <a:rPr lang="pt-PT" sz="2200" b="0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pt-PT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20,30</m:t>
                        </m:r>
                      </m:e>
                    </m:d>
                    <m:r>
                      <a:rPr lang="pt-PT" sz="2200" b="0" i="1" smtClean="0">
                        <a:latin typeface="Cambria Math"/>
                      </a:rPr>
                      <m:t>=4+2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×3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55" y="3479577"/>
                <a:ext cx="5512063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436" t="-11429" b="-30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ixaDeTexto 16"/>
          <p:cNvSpPr txBox="1"/>
          <p:nvPr/>
        </p:nvSpPr>
        <p:spPr>
          <a:xfrm>
            <a:off x="467928" y="3976998"/>
            <a:ext cx="55120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arenR" startAt="5"/>
            </a:pPr>
            <a:r>
              <a:rPr lang="pt-PT" sz="2200" dirty="0"/>
              <a:t>O rio Douro nasce em Portugal</a:t>
            </a:r>
            <a:r>
              <a:rPr lang="pt-PT" sz="2200" dirty="0" smtClean="0"/>
              <a:t>.</a:t>
            </a:r>
            <a:endParaRPr lang="pt-PT" sz="2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6386357" y="2083703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6392500" y="2124481"/>
            <a:ext cx="234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92D050"/>
                </a:solidFill>
              </a:rPr>
              <a:t>Proposição Verdadeira</a:t>
            </a:r>
            <a:endParaRPr lang="pt-PT" dirty="0">
              <a:solidFill>
                <a:srgbClr val="92D05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6402277" y="2568486"/>
            <a:ext cx="234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C00000"/>
                </a:solidFill>
              </a:rPr>
              <a:t>Proposição 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6402277" y="3054330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386357" y="3516090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386357" y="4048362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6388629" y="3060111"/>
            <a:ext cx="234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C00000"/>
                </a:solidFill>
              </a:rPr>
              <a:t>Proposição 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6386357" y="3516090"/>
            <a:ext cx="234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92D050"/>
                </a:solidFill>
              </a:rPr>
              <a:t>Proposição Verdadeira</a:t>
            </a:r>
            <a:endParaRPr lang="pt-PT" dirty="0">
              <a:solidFill>
                <a:srgbClr val="92D050"/>
              </a:solidFill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6386357" y="4043535"/>
            <a:ext cx="2349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C00000"/>
                </a:solidFill>
              </a:rPr>
              <a:t>Proposição Falsa</a:t>
            </a:r>
            <a:endParaRPr lang="pt-PT" dirty="0">
              <a:solidFill>
                <a:srgbClr val="C00000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423354" y="4642888"/>
            <a:ext cx="8345486" cy="1757972"/>
            <a:chOff x="423354" y="4642888"/>
            <a:chExt cx="8345486" cy="1757972"/>
          </a:xfrm>
        </p:grpSpPr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423354" y="5045022"/>
              <a:ext cx="8345486" cy="1355838"/>
            </a:xfrm>
            <a:prstGeom prst="rect">
              <a:avLst/>
            </a:prstGeom>
            <a:solidFill>
              <a:srgbClr val="FFCCFF">
                <a:alpha val="47843"/>
              </a:srgbClr>
            </a:solidFill>
            <a:ln>
              <a:noFill/>
            </a:ln>
          </p:spPr>
          <p:txBody>
            <a:bodyPr vert="horz" lIns="91440" tIns="45720" rIns="91440" bIns="4572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t-PT" sz="800" dirty="0" smtClean="0"/>
            </a:p>
            <a:p>
              <a:r>
                <a:rPr lang="pt-PT" b="1" dirty="0" smtClean="0">
                  <a:solidFill>
                    <a:srgbClr val="C00000"/>
                  </a:solidFill>
                </a:rPr>
                <a:t>Princípio de não contradição:</a:t>
              </a:r>
            </a:p>
            <a:p>
              <a:r>
                <a:rPr lang="pt-PT" dirty="0" smtClean="0"/>
                <a:t>Uma proposição não pode ser simultaneamente verdadeira e falsa.</a:t>
              </a:r>
            </a:p>
            <a:p>
              <a:endParaRPr lang="pt-PT" dirty="0" smtClean="0"/>
            </a:p>
            <a:p>
              <a:endParaRPr lang="pt-PT" dirty="0" smtClean="0"/>
            </a:p>
            <a:p>
              <a:endParaRPr lang="pt-PT" dirty="0" smtClean="0"/>
            </a:p>
            <a:p>
              <a:endParaRPr lang="pt-PT" dirty="0"/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705079" y="4669489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4642888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50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build="p"/>
      <p:bldP spid="8" grpId="0"/>
      <p:bldP spid="11" grpId="0"/>
      <p:bldP spid="12" grpId="0"/>
      <p:bldP spid="15" grpId="0"/>
      <p:bldP spid="17" grpId="0"/>
      <p:bldP spid="6" grpId="0" animBg="1"/>
      <p:bldP spid="7" grpId="0"/>
      <p:bldP spid="20" grpId="0"/>
      <p:bldP spid="23" grpId="0" animBg="1"/>
      <p:bldP spid="24" grpId="0" animBg="1"/>
      <p:bldP spid="25" grpId="0" animBg="1"/>
      <p:bldP spid="31" grpId="0"/>
      <p:bldP spid="32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57040" y="1228300"/>
            <a:ext cx="81864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Em lógica, a partir de proposições dadas podemos construir novas</a:t>
            </a:r>
          </a:p>
          <a:p>
            <a:r>
              <a:rPr lang="pt-PT" sz="2200" dirty="0"/>
              <a:t>proposições</a:t>
            </a:r>
            <a:r>
              <a:rPr lang="pt-PT" sz="2200" dirty="0" smtClean="0"/>
              <a:t>. </a:t>
            </a:r>
            <a:r>
              <a:rPr lang="pt-PT" sz="2200" dirty="0"/>
              <a:t>Para tal, usamos os seguintes </a:t>
            </a:r>
            <a:r>
              <a:rPr lang="pt-PT" sz="2200" b="1" dirty="0" err="1"/>
              <a:t>conetivos</a:t>
            </a:r>
            <a:r>
              <a:rPr lang="pt-PT" sz="2200" b="1" dirty="0"/>
              <a:t> lógicos</a:t>
            </a:r>
            <a:r>
              <a:rPr lang="pt-PT" sz="2200" dirty="0"/>
              <a:t>, estando cada </a:t>
            </a:r>
            <a:r>
              <a:rPr lang="pt-PT" sz="2200" dirty="0" smtClean="0"/>
              <a:t>um deles </a:t>
            </a:r>
            <a:r>
              <a:rPr lang="pt-PT" sz="2200" dirty="0"/>
              <a:t>associado a uma operação lógica.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7181467"/>
                  </p:ext>
                </p:extLst>
              </p:nvPr>
            </p:nvGraphicFramePr>
            <p:xfrm>
              <a:off x="1402269" y="2598003"/>
              <a:ext cx="6322365" cy="27109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07455"/>
                    <a:gridCol w="2107455"/>
                    <a:gridCol w="2107455"/>
                  </a:tblGrid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err="1" smtClean="0"/>
                            <a:t>Conetivo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Símbolo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Operação lógica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não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negação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ou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disjunção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e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se … então …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implicação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… se e só se …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equivalência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7181467"/>
                  </p:ext>
                </p:extLst>
              </p:nvPr>
            </p:nvGraphicFramePr>
            <p:xfrm>
              <a:off x="1402269" y="2598003"/>
              <a:ext cx="6322365" cy="27109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07455"/>
                    <a:gridCol w="2107455"/>
                    <a:gridCol w="2107455"/>
                  </a:tblGrid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err="1" smtClean="0"/>
                            <a:t>Conetivo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Símbolo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Operação lógica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não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90" t="-108108" r="-100580" b="-4229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negação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ou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90" t="-205333" r="-100580" b="-31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disjunção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e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90" t="-309459" r="-100580" b="-22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se … então …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90" t="-409459" r="-100580" b="-12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implicação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  <a:tr h="45182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dirty="0" smtClean="0"/>
                            <a:t>… se e só se …</a:t>
                          </a:r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90" t="-509459" r="-100580" b="-2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2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equivalência</a:t>
                          </a:r>
                          <a:endParaRPr lang="pt-PT" sz="2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6803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4423" y="1269242"/>
                <a:ext cx="8302973" cy="4293483"/>
              </a:xfrm>
            </p:spPr>
            <p:txBody>
              <a:bodyPr/>
              <a:lstStyle/>
              <a:p>
                <a:r>
                  <a:rPr lang="pt-PT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</a:t>
                </a:r>
                <a:endParaRPr lang="pt-PT" b="1" dirty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pt-PT" dirty="0" smtClean="0"/>
                  <a:t>Observa </a:t>
                </a:r>
                <a:r>
                  <a:rPr lang="pt-PT" dirty="0"/>
                  <a:t>as seguintes frases.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pt-PT" b="1" i="1" dirty="0" smtClean="0"/>
                  <a:t>p</a:t>
                </a:r>
                <a:r>
                  <a:rPr lang="pt-PT" b="1" dirty="0"/>
                  <a:t>: </a:t>
                </a:r>
                <a:r>
                  <a:rPr lang="pt-PT" dirty="0"/>
                  <a:t>A Joana vai ao cinema.</a:t>
                </a:r>
              </a:p>
              <a:p>
                <a:r>
                  <a:rPr lang="pt-PT" dirty="0" smtClean="0"/>
                  <a:t>       A </a:t>
                </a:r>
                <a:r>
                  <a:rPr lang="pt-PT" dirty="0"/>
                  <a:t>negação de </a:t>
                </a:r>
                <a:r>
                  <a:rPr lang="pt-PT" i="1" dirty="0"/>
                  <a:t>p </a:t>
                </a:r>
                <a:r>
                  <a:rPr lang="pt-PT" dirty="0"/>
                  <a:t>é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i="1" dirty="0" smtClean="0"/>
                  <a:t>p</a:t>
                </a:r>
                <a:r>
                  <a:rPr lang="pt-PT" dirty="0"/>
                  <a:t>.</a:t>
                </a:r>
              </a:p>
              <a:p>
                <a:r>
                  <a:rPr lang="pt-PT" dirty="0" smtClean="0"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pt-PT" b="1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b="1" i="1" dirty="0" smtClean="0"/>
                  <a:t>p</a:t>
                </a:r>
                <a:r>
                  <a:rPr lang="pt-PT" b="1" dirty="0" smtClean="0"/>
                  <a:t>:</a:t>
                </a:r>
                <a:r>
                  <a:rPr lang="pt-PT" dirty="0" smtClean="0"/>
                  <a:t> </a:t>
                </a:r>
                <a:r>
                  <a:rPr lang="pt-PT" dirty="0"/>
                  <a:t>A Joana não vai ao </a:t>
                </a:r>
                <a:r>
                  <a:rPr lang="pt-PT" dirty="0" smtClean="0"/>
                  <a:t>cinema.</a:t>
                </a:r>
              </a:p>
              <a:p>
                <a:endParaRPr lang="pt-PT" b="1" dirty="0"/>
              </a:p>
              <a:p>
                <a:pPr marL="457200" indent="-457200">
                  <a:buFont typeface="+mj-lt"/>
                  <a:buAutoNum type="alphaLcParenR" startAt="2"/>
                </a:pPr>
                <a:r>
                  <a:rPr lang="pt-PT" b="1" i="1" dirty="0" smtClean="0"/>
                  <a:t>p</a:t>
                </a:r>
                <a:r>
                  <a:rPr lang="pt-PT" b="1" dirty="0"/>
                  <a:t>: </a:t>
                </a:r>
                <a:r>
                  <a:rPr lang="pt-PT" dirty="0"/>
                  <a:t>O Carlos tem 16 </a:t>
                </a:r>
                <a:r>
                  <a:rPr lang="pt-PT" dirty="0" smtClean="0"/>
                  <a:t>anos.               </a:t>
                </a:r>
              </a:p>
              <a:p>
                <a:r>
                  <a:rPr lang="pt-PT" b="1" i="1" dirty="0" smtClean="0"/>
                  <a:t>       q</a:t>
                </a:r>
                <a:r>
                  <a:rPr lang="pt-PT" b="1" dirty="0"/>
                  <a:t>: </a:t>
                </a:r>
                <a:r>
                  <a:rPr lang="pt-PT" dirty="0"/>
                  <a:t>A Rita é loura.</a:t>
                </a:r>
              </a:p>
              <a:p>
                <a:r>
                  <a:rPr lang="pt-PT" dirty="0" smtClean="0"/>
                  <a:t>       A </a:t>
                </a:r>
                <a:r>
                  <a:rPr lang="pt-PT" dirty="0"/>
                  <a:t>conjunção de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é </a:t>
                </a:r>
                <a:r>
                  <a:rPr lang="pt-PT" i="1" dirty="0"/>
                  <a:t>p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i="1" dirty="0" smtClean="0"/>
                  <a:t>q</a:t>
                </a:r>
                <a:r>
                  <a:rPr lang="pt-PT" dirty="0"/>
                  <a:t>.</a:t>
                </a:r>
              </a:p>
              <a:p>
                <a:r>
                  <a:rPr lang="pt-PT" i="1" dirty="0" smtClean="0"/>
                  <a:t>       </a:t>
                </a:r>
                <a:r>
                  <a:rPr lang="pt-PT" b="1" i="1" dirty="0" smtClean="0"/>
                  <a:t>p </a:t>
                </a:r>
                <a14:m>
                  <m:oMath xmlns:m="http://schemas.openxmlformats.org/officeDocument/2006/math">
                    <m:r>
                      <a:rPr lang="pt-PT" b="1" i="1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b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b="1" i="1" dirty="0"/>
                  <a:t>q </a:t>
                </a:r>
                <a:r>
                  <a:rPr lang="pt-PT" b="1" dirty="0"/>
                  <a:t>: </a:t>
                </a:r>
                <a:r>
                  <a:rPr lang="pt-PT" dirty="0"/>
                  <a:t>O Carlos tem 16 anos e a Rita é loura.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423" y="1269242"/>
                <a:ext cx="8302973" cy="4293483"/>
              </a:xfrm>
              <a:blipFill rotWithShape="1">
                <a:blip r:embed="rId2"/>
                <a:stretch>
                  <a:fillRect l="-1028" t="-1702" b="-18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229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14423" y="1269242"/>
                <a:ext cx="8302973" cy="4726422"/>
              </a:xfrm>
            </p:spPr>
            <p:txBody>
              <a:bodyPr/>
              <a:lstStyle/>
              <a:p>
                <a:r>
                  <a:rPr lang="pt-PT" b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</a:t>
                </a:r>
                <a:r>
                  <a:rPr lang="pt-PT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3 (continuação)</a:t>
                </a:r>
                <a:endParaRPr lang="pt-PT" b="1" i="1" dirty="0" smtClean="0"/>
              </a:p>
              <a:p>
                <a:pPr marL="457200" indent="-457200">
                  <a:buFont typeface="+mj-lt"/>
                  <a:buAutoNum type="alphaLcParenR" startAt="3"/>
                </a:pPr>
                <a:r>
                  <a:rPr lang="pt-PT" b="1" i="1" dirty="0" smtClean="0"/>
                  <a:t>p</a:t>
                </a:r>
                <a:r>
                  <a:rPr lang="pt-PT" b="1" dirty="0"/>
                  <a:t>: </a:t>
                </a:r>
                <a:r>
                  <a:rPr lang="pt-PT" dirty="0"/>
                  <a:t>O Sol é uma estrela.</a:t>
                </a:r>
              </a:p>
              <a:p>
                <a:r>
                  <a:rPr lang="pt-PT" b="1" i="1" dirty="0" smtClean="0"/>
                  <a:t>       q</a:t>
                </a:r>
                <a:r>
                  <a:rPr lang="pt-PT" b="1" dirty="0"/>
                  <a:t>: </a:t>
                </a:r>
                <a:r>
                  <a:rPr lang="pt-PT" dirty="0"/>
                  <a:t>A bicicleta tem duas rodas.</a:t>
                </a:r>
              </a:p>
              <a:p>
                <a:r>
                  <a:rPr lang="pt-PT" dirty="0" smtClean="0"/>
                  <a:t>       A </a:t>
                </a:r>
                <a:r>
                  <a:rPr lang="pt-PT" dirty="0"/>
                  <a:t>disjunção de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é </a:t>
                </a:r>
                <a:r>
                  <a:rPr lang="pt-PT" i="1" dirty="0"/>
                  <a:t>p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∨</m:t>
                    </m:r>
                  </m:oMath>
                </a14:m>
                <a:r>
                  <a:rPr lang="pt-PT" dirty="0"/>
                  <a:t> </a:t>
                </a:r>
                <a:r>
                  <a:rPr lang="pt-PT" i="1" dirty="0"/>
                  <a:t>q</a:t>
                </a:r>
                <a:r>
                  <a:rPr lang="pt-PT" dirty="0"/>
                  <a:t>.</a:t>
                </a:r>
              </a:p>
              <a:p>
                <a:r>
                  <a:rPr lang="pt-PT" b="1" i="1" dirty="0" smtClean="0"/>
                  <a:t>       p </a:t>
                </a:r>
                <a14:m>
                  <m:oMath xmlns:m="http://schemas.openxmlformats.org/officeDocument/2006/math">
                    <m:r>
                      <a:rPr lang="pt-PT" b="1" i="1">
                        <a:latin typeface="Cambria Math"/>
                        <a:ea typeface="Cambria Math"/>
                      </a:rPr>
                      <m:t>∨</m:t>
                    </m:r>
                  </m:oMath>
                </a14:m>
                <a:r>
                  <a:rPr lang="pt-PT" b="1" dirty="0"/>
                  <a:t> </a:t>
                </a:r>
                <a:r>
                  <a:rPr lang="pt-PT" b="1" i="1" dirty="0"/>
                  <a:t>q</a:t>
                </a:r>
                <a:r>
                  <a:rPr lang="pt-PT" b="1" dirty="0"/>
                  <a:t>: </a:t>
                </a:r>
                <a:r>
                  <a:rPr lang="pt-PT" dirty="0"/>
                  <a:t>O Sol é uma estrela ou a bicicleta tem duas rodas</a:t>
                </a:r>
                <a:r>
                  <a:rPr lang="pt-PT" dirty="0" smtClean="0"/>
                  <a:t>.</a:t>
                </a:r>
              </a:p>
              <a:p>
                <a:endParaRPr lang="pt-PT" b="1" dirty="0"/>
              </a:p>
              <a:p>
                <a:pPr marL="457200" indent="-457200">
                  <a:buFont typeface="+mj-lt"/>
                  <a:buAutoNum type="alphaLcParenR" startAt="4"/>
                </a:pPr>
                <a:r>
                  <a:rPr lang="pt-PT" b="1" i="1" dirty="0"/>
                  <a:t>p</a:t>
                </a:r>
                <a:r>
                  <a:rPr lang="pt-PT" b="1" dirty="0"/>
                  <a:t>: </a:t>
                </a:r>
                <a:r>
                  <a:rPr lang="pt-PT" dirty="0"/>
                  <a:t>O Cristiano Ronaldo será o melhor futebolista Europeu.</a:t>
                </a:r>
              </a:p>
              <a:p>
                <a:r>
                  <a:rPr lang="pt-PT" b="1" i="1" dirty="0" smtClean="0"/>
                  <a:t>       q</a:t>
                </a:r>
                <a:r>
                  <a:rPr lang="pt-PT" b="1" dirty="0"/>
                  <a:t>: </a:t>
                </a:r>
                <a:r>
                  <a:rPr lang="pt-PT" dirty="0"/>
                  <a:t>O Cristiano Ronaldo trabalha afincadamente.</a:t>
                </a:r>
              </a:p>
              <a:p>
                <a:r>
                  <a:rPr lang="pt-PT" dirty="0" smtClean="0"/>
                  <a:t>       A </a:t>
                </a:r>
                <a:r>
                  <a:rPr lang="pt-PT" dirty="0"/>
                  <a:t>equivalência de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é </a:t>
                </a:r>
                <a:r>
                  <a:rPr lang="pt-PT" i="1" dirty="0"/>
                  <a:t>p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pt-PT" dirty="0"/>
                  <a:t> </a:t>
                </a:r>
                <a:r>
                  <a:rPr lang="pt-PT" i="1" dirty="0"/>
                  <a:t>q</a:t>
                </a:r>
                <a:r>
                  <a:rPr lang="pt-PT" dirty="0"/>
                  <a:t>.</a:t>
                </a:r>
              </a:p>
              <a:p>
                <a:r>
                  <a:rPr lang="pt-PT" i="1" dirty="0" smtClean="0"/>
                  <a:t>       </a:t>
                </a:r>
                <a:r>
                  <a:rPr lang="pt-PT" b="1" i="1" dirty="0" smtClean="0"/>
                  <a:t>p</a:t>
                </a:r>
                <a14:m>
                  <m:oMath xmlns:m="http://schemas.openxmlformats.org/officeDocument/2006/math">
                    <m:r>
                      <a:rPr lang="pt-PT" b="1" i="1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pt-PT" b="1" i="1" dirty="0"/>
                  <a:t>q</a:t>
                </a:r>
                <a:r>
                  <a:rPr lang="pt-PT" b="1" dirty="0"/>
                  <a:t>:</a:t>
                </a:r>
                <a:r>
                  <a:rPr lang="pt-PT" dirty="0"/>
                  <a:t> O Cristiano Ronaldo será o melhor futebolista Europeu</a:t>
                </a:r>
              </a:p>
              <a:p>
                <a:r>
                  <a:rPr lang="pt-PT" dirty="0" smtClean="0"/>
                  <a:t>                    se </a:t>
                </a:r>
                <a:r>
                  <a:rPr lang="pt-PT" dirty="0"/>
                  <a:t>e só se trabalhar afincadamente.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423" y="1269242"/>
                <a:ext cx="8302973" cy="4726422"/>
              </a:xfrm>
              <a:blipFill rotWithShape="1">
                <a:blip r:embed="rId2"/>
                <a:stretch>
                  <a:fillRect l="-1028" t="-1546" b="-15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9074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341523" y="1255924"/>
            <a:ext cx="8427317" cy="2565449"/>
            <a:chOff x="341523" y="1255924"/>
            <a:chExt cx="8427317" cy="2565449"/>
          </a:xfrm>
        </p:grpSpPr>
        <p:sp>
          <p:nvSpPr>
            <p:cNvPr id="7" name="Rectângulo 6"/>
            <p:cNvSpPr/>
            <p:nvPr/>
          </p:nvSpPr>
          <p:spPr>
            <a:xfrm>
              <a:off x="341523" y="1659729"/>
              <a:ext cx="8427317" cy="2161644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255924"/>
              <a:ext cx="4320001" cy="574227"/>
              <a:chOff x="489456" y="125592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25592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1312081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39328" y="4039825"/>
                <a:ext cx="8429512" cy="2205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4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PT" sz="2200" dirty="0" smtClean="0"/>
                  <a:t>As proposições “O planeta Terra é o terceiro a contar do Sol” e </a:t>
                </a:r>
              </a:p>
              <a:p>
                <a:r>
                  <a:rPr lang="pt-PT" sz="2200" dirty="0" smtClean="0"/>
                  <a:t>     “</a:t>
                </a:r>
                <a14:m>
                  <m:oMath xmlns:m="http://schemas.openxmlformats.org/officeDocument/2006/math">
                    <m:r>
                      <a:rPr lang="pt-PT" sz="2200" b="0" i="0" smtClean="0">
                        <a:latin typeface="Cambria Math"/>
                        <a:ea typeface="Cambria Math"/>
                      </a:rPr>
                      <m:t>3&gt;1</m:t>
                    </m:r>
                  </m:oMath>
                </a14:m>
                <a:r>
                  <a:rPr lang="pt-PT" sz="2200" dirty="0" smtClean="0"/>
                  <a:t>” são equivalentes, visto serem ambas verdadeiras.</a:t>
                </a:r>
              </a:p>
              <a:p>
                <a:endParaRPr lang="pt-PT" sz="22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PT" sz="2200" dirty="0" smtClean="0"/>
                  <a:t>As proposições “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  <a:ea typeface="Cambria Math"/>
                      </a:rPr>
                      <m:t>=6</m:t>
                    </m:r>
                  </m:oMath>
                </a14:m>
                <a:r>
                  <a:rPr lang="pt-PT" sz="2200" dirty="0" smtClean="0"/>
                  <a:t>” e “Um quadrilátero tem cinco lados”, também são equivalentes, visto serem ambas falsas.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" y="4039825"/>
                <a:ext cx="8429512" cy="2205412"/>
              </a:xfrm>
              <a:prstGeom prst="rect">
                <a:avLst/>
              </a:prstGeom>
              <a:blipFill rotWithShape="1">
                <a:blip r:embed="rId3"/>
                <a:stretch>
                  <a:fillRect l="-941" t="-1662" b="-11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1933274"/>
                <a:ext cx="8215678" cy="1567609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/>
                  <a:t>Dadas proposições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</a:t>
                </a:r>
                <a:r>
                  <a:rPr lang="pt-PT" dirty="0"/>
                  <a:t>, “</a:t>
                </a:r>
                <a:r>
                  <a:rPr lang="pt-PT" i="1" dirty="0">
                    <a:solidFill>
                      <a:srgbClr val="C00000"/>
                    </a:solidFill>
                  </a:rPr>
                  <a:t>p </a:t>
                </a:r>
                <a:r>
                  <a:rPr lang="pt-PT" dirty="0">
                    <a:solidFill>
                      <a:srgbClr val="C00000"/>
                    </a:solidFill>
                  </a:rPr>
                  <a:t>é equivalente a </a:t>
                </a:r>
                <a:r>
                  <a:rPr lang="pt-PT" i="1" dirty="0">
                    <a:solidFill>
                      <a:srgbClr val="C00000"/>
                    </a:solidFill>
                  </a:rPr>
                  <a:t>q</a:t>
                </a:r>
                <a:r>
                  <a:rPr lang="pt-PT" dirty="0"/>
                  <a:t>” é uma </a:t>
                </a:r>
                <a:r>
                  <a:rPr lang="pt-PT" dirty="0" smtClean="0"/>
                  <a:t>proposição verdadeira </a:t>
                </a:r>
                <a:r>
                  <a:rPr lang="pt-PT" dirty="0"/>
                  <a:t>se e somente se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tiverem o mesmo valor lógico.</a:t>
                </a:r>
              </a:p>
              <a:p>
                <a:r>
                  <a:rPr lang="pt-PT" dirty="0"/>
                  <a:t>A “equivalência entre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</a:t>
                </a:r>
                <a:r>
                  <a:rPr lang="pt-PT" dirty="0"/>
                  <a:t>” representa-se por “</a:t>
                </a:r>
                <a:r>
                  <a:rPr lang="pt-PT" i="1" dirty="0" smtClean="0">
                    <a:solidFill>
                      <a:srgbClr val="C00000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pt-PT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pt-PT" dirty="0">
                    <a:solidFill>
                      <a:srgbClr val="C00000"/>
                    </a:solidFill>
                  </a:rPr>
                  <a:t> </a:t>
                </a:r>
                <a:r>
                  <a:rPr lang="pt-PT" i="1" dirty="0">
                    <a:solidFill>
                      <a:srgbClr val="C00000"/>
                    </a:solidFill>
                  </a:rPr>
                  <a:t>q</a:t>
                </a:r>
                <a:r>
                  <a:rPr lang="pt-PT" dirty="0"/>
                  <a:t>”.</a:t>
                </a:r>
              </a:p>
              <a:p>
                <a:pPr algn="ctr"/>
                <a:r>
                  <a:rPr lang="pt-PT" i="1" dirty="0"/>
                  <a:t>p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pt-PT" dirty="0"/>
                  <a:t> </a:t>
                </a:r>
                <a:r>
                  <a:rPr lang="pt-PT" i="1" dirty="0"/>
                  <a:t>q </a:t>
                </a:r>
                <a:r>
                  <a:rPr lang="pt-PT" dirty="0"/>
                  <a:t>lê-se “</a:t>
                </a:r>
                <a:r>
                  <a:rPr lang="pt-PT" i="1" dirty="0"/>
                  <a:t>p </a:t>
                </a:r>
                <a:r>
                  <a:rPr lang="pt-PT" dirty="0"/>
                  <a:t>se e só se </a:t>
                </a:r>
                <a:r>
                  <a:rPr lang="pt-PT" i="1" dirty="0"/>
                  <a:t>q</a:t>
                </a:r>
                <a:r>
                  <a:rPr lang="pt-PT" dirty="0"/>
                  <a:t>” ou “</a:t>
                </a:r>
                <a:r>
                  <a:rPr lang="pt-PT" i="1" dirty="0"/>
                  <a:t>p </a:t>
                </a:r>
                <a:r>
                  <a:rPr lang="pt-PT" dirty="0"/>
                  <a:t>se e somente se </a:t>
                </a:r>
                <a:r>
                  <a:rPr lang="pt-PT" i="1" dirty="0"/>
                  <a:t>q</a:t>
                </a:r>
                <a:r>
                  <a:rPr lang="pt-PT" dirty="0"/>
                  <a:t>”.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1933274"/>
                <a:ext cx="8215678" cy="1567609"/>
              </a:xfrm>
              <a:blipFill rotWithShape="1">
                <a:blip r:embed="rId4"/>
                <a:stretch>
                  <a:fillRect l="-890" t="-4669" b="-70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789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uiExpand="1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75806" y="1255682"/>
                <a:ext cx="844983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4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PT" sz="2200" dirty="0"/>
                  <a:t>As proposições “</a:t>
                </a:r>
                <a14:m>
                  <m:oMath xmlns:m="http://schemas.openxmlformats.org/officeDocument/2006/math">
                    <m:r>
                      <a:rPr lang="pt-PT" sz="2200" dirty="0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pt-PT" sz="2200" b="0" i="0" dirty="0" smtClean="0">
                        <a:latin typeface="Cambria Math"/>
                        <a:ea typeface="Cambria Math"/>
                      </a:rPr>
                      <m:t>,02</m:t>
                    </m:r>
                    <m:r>
                      <a:rPr lang="pt-PT" sz="2200">
                        <a:latin typeface="Cambria Math"/>
                        <a:ea typeface="Cambria Math"/>
                      </a:rPr>
                      <m:t>&gt;</m:t>
                    </m:r>
                    <m:r>
                      <a:rPr lang="pt-PT" sz="2200" b="0" i="0" smtClean="0">
                        <a:latin typeface="Cambria Math"/>
                        <a:ea typeface="Cambria Math"/>
                      </a:rPr>
                      <m:t>0,</m:t>
                    </m:r>
                    <m:r>
                      <a:rPr lang="pt-PT" sz="220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pt-PT" sz="2200" dirty="0"/>
                  <a:t>” e “Um losango tem os quatro lados </a:t>
                </a:r>
                <a:r>
                  <a:rPr lang="pt-PT" sz="2200" dirty="0" smtClean="0"/>
                  <a:t>iguais” não </a:t>
                </a:r>
                <a:r>
                  <a:rPr lang="pt-PT" sz="2200" dirty="0"/>
                  <a:t>são equivalentes, visto a primeira ser falsa e a segunda verdadeira</a:t>
                </a:r>
                <a:r>
                  <a:rPr lang="pt-PT" sz="2200" dirty="0" smtClean="0"/>
                  <a:t>.</a:t>
                </a:r>
              </a:p>
              <a:p>
                <a:endParaRPr lang="pt-PT" sz="2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t-PT" sz="2200" dirty="0" smtClean="0"/>
                  <a:t>As </a:t>
                </a:r>
                <a:r>
                  <a:rPr lang="pt-PT" sz="2200" dirty="0"/>
                  <a:t>proposições “Um comboio é um meio de transporte” e </a:t>
                </a:r>
                <a:r>
                  <a:rPr lang="pt-PT" sz="2200" dirty="0" smtClean="0"/>
                  <a:t> </a:t>
                </a:r>
              </a:p>
              <a:p>
                <a:pPr marL="355600"/>
                <a:r>
                  <a:rPr lang="pt-PT" sz="2200" dirty="0" smtClean="0"/>
                  <a:t>“</a:t>
                </a:r>
                <a14:m>
                  <m:oMath xmlns:m="http://schemas.openxmlformats.org/officeDocument/2006/math">
                    <m:r>
                      <a:rPr lang="pt-PT" sz="2200" dirty="0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PT" sz="220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−∞,1</m:t>
                        </m:r>
                      </m:e>
                    </m:d>
                  </m:oMath>
                </a14:m>
                <a:r>
                  <a:rPr lang="pt-PT" sz="2200" dirty="0"/>
                  <a:t>”</a:t>
                </a:r>
                <a:r>
                  <a:rPr lang="pt-PT" sz="2200" dirty="0" smtClean="0"/>
                  <a:t> </a:t>
                </a:r>
                <a:r>
                  <a:rPr lang="pt-PT" sz="2200" dirty="0"/>
                  <a:t>não são equivalentes, visto a primeira ser verdadeira e </a:t>
                </a:r>
                <a:r>
                  <a:rPr lang="pt-PT" sz="2200" dirty="0" smtClean="0"/>
                  <a:t>a segunda </a:t>
                </a:r>
                <a:r>
                  <a:rPr lang="pt-PT" sz="2200" dirty="0"/>
                  <a:t>falsa</a:t>
                </a:r>
                <a:r>
                  <a:rPr lang="pt-PT" sz="2200" dirty="0" smtClean="0"/>
                  <a:t>.</a:t>
                </a:r>
              </a:p>
              <a:p>
                <a:endParaRPr lang="pt-PT" sz="2200" dirty="0" smtClean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06" y="1255682"/>
                <a:ext cx="8449830" cy="3139321"/>
              </a:xfrm>
              <a:prstGeom prst="rect">
                <a:avLst/>
              </a:prstGeom>
              <a:blipFill rotWithShape="1">
                <a:blip r:embed="rId2"/>
                <a:stretch>
                  <a:fillRect l="-866" t="-1165" r="-7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9834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475806" y="1255682"/>
            <a:ext cx="8449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indicar o valor lógico de uma equivalência entre proposições</a:t>
            </a:r>
          </a:p>
          <a:p>
            <a:r>
              <a:rPr lang="pt-PT" sz="2200" dirty="0"/>
              <a:t>utilizando tabelas de verdade.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0487876"/>
                  </p:ext>
                </p:extLst>
              </p:nvPr>
            </p:nvGraphicFramePr>
            <p:xfrm>
              <a:off x="885243" y="2652594"/>
              <a:ext cx="3482040" cy="24107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0680"/>
                    <a:gridCol w="1160680"/>
                    <a:gridCol w="1160680"/>
                  </a:tblGrid>
                  <a:tr h="4821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0487876"/>
                  </p:ext>
                </p:extLst>
              </p:nvPr>
            </p:nvGraphicFramePr>
            <p:xfrm>
              <a:off x="885243" y="2652594"/>
              <a:ext cx="3482040" cy="24107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0680"/>
                    <a:gridCol w="1160680"/>
                    <a:gridCol w="1160680"/>
                  </a:tblGrid>
                  <a:tr h="48214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r="-201053" b="-4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476" r="-100000" b="-4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6" r="-526" b="-401266"/>
                          </a:stretch>
                        </a:blipFill>
                      </a:tcPr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0000" r="-201053" b="-3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476" t="-100000" r="-100000" b="-3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6" t="-100000" r="-526" b="-301266"/>
                          </a:stretch>
                        </a:blipFill>
                      </a:tcPr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97500" r="-201053" b="-1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476" t="-197500" r="-100000" b="-1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6" t="-197500" r="-526" b="-197500"/>
                          </a:stretch>
                        </a:blipFill>
                      </a:tcPr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01266" r="-20105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476" t="-301266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6" t="-301266" r="-526" b="-100000"/>
                          </a:stretch>
                        </a:blipFill>
                      </a:tcPr>
                    </a:tc>
                  </a:tr>
                  <a:tr h="482145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01266" r="-20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9476" t="-401266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26" t="-401266" r="-52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5717523"/>
                  </p:ext>
                </p:extLst>
              </p:nvPr>
            </p:nvGraphicFramePr>
            <p:xfrm>
              <a:off x="4954546" y="2668516"/>
              <a:ext cx="3481200" cy="241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0400"/>
                    <a:gridCol w="1160400"/>
                    <a:gridCol w="1160400"/>
                  </a:tblGrid>
                  <a:tr h="482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⇔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75717523"/>
                  </p:ext>
                </p:extLst>
              </p:nvPr>
            </p:nvGraphicFramePr>
            <p:xfrm>
              <a:off x="4954546" y="2668516"/>
              <a:ext cx="3481200" cy="2412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0400"/>
                    <a:gridCol w="1160400"/>
                    <a:gridCol w="1160400"/>
                  </a:tblGrid>
                  <a:tr h="4824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26" t="-1266" r="-200526" b="-4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266" r="-99476" b="-4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053" t="-1266" b="-401266"/>
                          </a:stretch>
                        </a:blipFill>
                      </a:tcPr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26" t="-101266" r="-200526" b="-3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266" r="-99476" b="-3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053" t="-101266" b="-301266"/>
                          </a:stretch>
                        </a:blipFill>
                      </a:tcPr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26" t="-201266" r="-200526" b="-2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1266" r="-99476" b="-2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053" t="-201266" b="-201266"/>
                          </a:stretch>
                        </a:blipFill>
                      </a:tcPr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26" t="-301266" r="-200526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301266" r="-99476" b="-10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053" t="-301266" b="-101266"/>
                          </a:stretch>
                        </a:blipFill>
                      </a:tcPr>
                    </a:tc>
                  </a:tr>
                  <a:tr h="4824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26" t="-401266" r="-200526" b="-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401266" r="-99476" b="-12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1053" t="-401266" b="-126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7271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341523" y="1255924"/>
            <a:ext cx="8427317" cy="2046834"/>
            <a:chOff x="341523" y="1255924"/>
            <a:chExt cx="8427317" cy="2046834"/>
          </a:xfrm>
        </p:grpSpPr>
        <p:sp>
          <p:nvSpPr>
            <p:cNvPr id="7" name="Rectângulo 6"/>
            <p:cNvSpPr/>
            <p:nvPr/>
          </p:nvSpPr>
          <p:spPr>
            <a:xfrm>
              <a:off x="341523" y="1659729"/>
              <a:ext cx="8427317" cy="164302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255924"/>
              <a:ext cx="4320001" cy="574227"/>
              <a:chOff x="489456" y="125592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25592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1312081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39328" y="3589449"/>
                <a:ext cx="8429512" cy="2506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5</a:t>
                </a:r>
              </a:p>
              <a:p>
                <a:r>
                  <a:rPr lang="pt-PT" sz="2200" dirty="0" smtClean="0"/>
                  <a:t>Sendo </a:t>
                </a:r>
                <a:r>
                  <a:rPr lang="pt-PT" sz="2200" dirty="0"/>
                  <a:t>a proposição</a:t>
                </a:r>
              </a:p>
              <a:p>
                <a:pPr algn="ctr"/>
                <a:r>
                  <a:rPr lang="pt-PT" sz="2200" b="1" i="1" dirty="0"/>
                  <a:t>p</a:t>
                </a:r>
                <a:r>
                  <a:rPr lang="pt-PT" sz="2200" b="1" dirty="0"/>
                  <a:t>:</a:t>
                </a:r>
                <a:r>
                  <a:rPr lang="pt-PT" sz="2200" dirty="0"/>
                  <a:t> O Pedro tem dois irmãos.</a:t>
                </a:r>
              </a:p>
              <a:p>
                <a:r>
                  <a:rPr lang="pt-PT" sz="2200" dirty="0"/>
                  <a:t>podemos escrever a sua negação da seguinte forma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sz="2400" b="1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sz="2200" b="1" i="1" dirty="0" smtClean="0"/>
                  <a:t>p</a:t>
                </a:r>
                <a:r>
                  <a:rPr lang="pt-PT" sz="2200" b="1" dirty="0"/>
                  <a:t>:</a:t>
                </a:r>
                <a:r>
                  <a:rPr lang="pt-PT" sz="2200" dirty="0"/>
                  <a:t> </a:t>
                </a:r>
                <a:r>
                  <a:rPr lang="pt-PT" sz="2200" b="1" dirty="0"/>
                  <a:t>Não é verdade que </a:t>
                </a:r>
                <a:r>
                  <a:rPr lang="pt-PT" sz="2200" dirty="0"/>
                  <a:t>o Pedro tenha dois irmãos.</a:t>
                </a:r>
              </a:p>
              <a:p>
                <a:r>
                  <a:rPr lang="pt-PT" sz="2200" dirty="0"/>
                  <a:t>ou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PT" sz="2000" b="1" i="1">
                        <a:latin typeface="Cambria Math"/>
                        <a:ea typeface="Cambria Math"/>
                      </a:rPr>
                      <m:t>~ </m:t>
                    </m:r>
                  </m:oMath>
                </a14:m>
                <a:r>
                  <a:rPr lang="pt-PT" sz="2200" b="1" i="1" dirty="0" smtClean="0"/>
                  <a:t>p</a:t>
                </a:r>
                <a:r>
                  <a:rPr lang="pt-PT" sz="2200" b="1" dirty="0"/>
                  <a:t>:</a:t>
                </a:r>
                <a:r>
                  <a:rPr lang="pt-PT" sz="2200" dirty="0"/>
                  <a:t> O Pedro </a:t>
                </a:r>
                <a:r>
                  <a:rPr lang="pt-PT" sz="2200" b="1" dirty="0"/>
                  <a:t>não </a:t>
                </a:r>
                <a:r>
                  <a:rPr lang="pt-PT" sz="2200" dirty="0"/>
                  <a:t>tem dois irmãos.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28" y="3589449"/>
                <a:ext cx="8429512" cy="2506712"/>
              </a:xfrm>
              <a:prstGeom prst="rect">
                <a:avLst/>
              </a:prstGeom>
              <a:blipFill rotWithShape="1">
                <a:blip r:embed="rId3"/>
                <a:stretch>
                  <a:fillRect l="-941" t="-1460" b="-31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1933274"/>
                <a:ext cx="8215678" cy="1262910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/>
                  <a:t>Dada uma proposição </a:t>
                </a:r>
                <a:r>
                  <a:rPr lang="pt-PT" i="1" dirty="0"/>
                  <a:t>p</a:t>
                </a:r>
                <a:r>
                  <a:rPr lang="pt-PT" dirty="0"/>
                  <a:t>, “</a:t>
                </a:r>
                <a:r>
                  <a:rPr lang="pt-PT" b="1" dirty="0">
                    <a:solidFill>
                      <a:srgbClr val="C00000"/>
                    </a:solidFill>
                  </a:rPr>
                  <a:t>não </a:t>
                </a:r>
                <a:r>
                  <a:rPr lang="pt-PT" b="1" i="1" dirty="0">
                    <a:solidFill>
                      <a:srgbClr val="C00000"/>
                    </a:solidFill>
                  </a:rPr>
                  <a:t>p</a:t>
                </a:r>
                <a:r>
                  <a:rPr lang="pt-PT" dirty="0"/>
                  <a:t>” é uma proposição verdadeira se </a:t>
                </a:r>
                <a:r>
                  <a:rPr lang="pt-PT" i="1" dirty="0"/>
                  <a:t>p</a:t>
                </a:r>
              </a:p>
              <a:p>
                <a:r>
                  <a:rPr lang="pt-PT" dirty="0"/>
                  <a:t>for falsa e é falsa se </a:t>
                </a:r>
                <a:r>
                  <a:rPr lang="pt-PT" i="1" dirty="0"/>
                  <a:t>p </a:t>
                </a:r>
                <a:r>
                  <a:rPr lang="pt-PT" dirty="0"/>
                  <a:t>for verdadeira. A “</a:t>
                </a:r>
                <a:r>
                  <a:rPr lang="pt-PT" b="1" dirty="0">
                    <a:solidFill>
                      <a:srgbClr val="C00000"/>
                    </a:solidFill>
                  </a:rPr>
                  <a:t>negação de </a:t>
                </a:r>
                <a:r>
                  <a:rPr lang="pt-PT" b="1" i="1" dirty="0">
                    <a:solidFill>
                      <a:srgbClr val="C00000"/>
                    </a:solidFill>
                  </a:rPr>
                  <a:t>p</a:t>
                </a:r>
                <a:r>
                  <a:rPr lang="pt-PT" dirty="0"/>
                  <a:t>” representa-se</a:t>
                </a:r>
              </a:p>
              <a:p>
                <a:r>
                  <a:rPr lang="pt-PT" dirty="0"/>
                  <a:t>por </a:t>
                </a:r>
                <a:r>
                  <a:rPr lang="pt-PT" dirty="0" smtClean="0"/>
                  <a:t>“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i="1" dirty="0" smtClean="0"/>
                  <a:t>p</a:t>
                </a:r>
                <a:r>
                  <a:rPr lang="pt-PT" dirty="0"/>
                  <a:t>” e lê-se “não </a:t>
                </a:r>
                <a:r>
                  <a:rPr lang="pt-PT" i="1" dirty="0"/>
                  <a:t>p</a:t>
                </a:r>
                <a:r>
                  <a:rPr lang="pt-PT" dirty="0" smtClean="0"/>
                  <a:t>”.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1933274"/>
                <a:ext cx="8215678" cy="1262910"/>
              </a:xfrm>
              <a:blipFill rotWithShape="1">
                <a:blip r:embed="rId5"/>
                <a:stretch>
                  <a:fillRect l="-890" t="-5797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1375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423" y="1269242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6</a:t>
            </a:r>
          </a:p>
          <a:p>
            <a:r>
              <a:rPr lang="pt-PT" dirty="0" smtClean="0"/>
              <a:t>Dadas </a:t>
            </a:r>
            <a:r>
              <a:rPr lang="pt-PT" dirty="0"/>
              <a:t>as proposições</a:t>
            </a:r>
            <a:r>
              <a:rPr lang="pt-PT" dirty="0" smtClean="0"/>
              <a:t>: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00005" y="2095183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6402277" y="2595782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6386357" y="3529738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6372707" y="4241849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390901" y="3062086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402275" y="4680857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388627" y="5131241"/>
            <a:ext cx="2349045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404547" y="5597545"/>
            <a:ext cx="2349044" cy="36933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418195" y="2095183"/>
            <a:ext cx="238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Proposição </a:t>
            </a:r>
            <a:r>
              <a:rPr lang="pt-PT" dirty="0" smtClean="0">
                <a:solidFill>
                  <a:srgbClr val="C00000"/>
                </a:solidFill>
              </a:rPr>
              <a:t>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6445351" y="2582134"/>
            <a:ext cx="173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>
                <a:solidFill>
                  <a:srgbClr val="C00000"/>
                </a:solidFill>
              </a:rPr>
              <a:t>Proposição 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445351" y="3075734"/>
            <a:ext cx="2388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92D050"/>
                </a:solidFill>
              </a:rPr>
              <a:t>Proposição Verdadeira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445351" y="3529738"/>
            <a:ext cx="238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Proposição </a:t>
            </a:r>
            <a:r>
              <a:rPr lang="pt-PT" dirty="0" smtClean="0">
                <a:solidFill>
                  <a:srgbClr val="C00000"/>
                </a:solidFill>
              </a:rPr>
              <a:t>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437360" y="4254745"/>
            <a:ext cx="238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92D050"/>
                </a:solidFill>
              </a:rPr>
              <a:t>Proposição Verdadeira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431703" y="4688119"/>
            <a:ext cx="2388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92D050"/>
                </a:solidFill>
              </a:rPr>
              <a:t>Proposição </a:t>
            </a:r>
            <a:r>
              <a:rPr lang="pt-PT" dirty="0" smtClean="0">
                <a:solidFill>
                  <a:srgbClr val="92D050"/>
                </a:solidFill>
              </a:rPr>
              <a:t>Verdadeira</a:t>
            </a:r>
            <a:endParaRPr lang="pt-PT" dirty="0">
              <a:solidFill>
                <a:srgbClr val="92D050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6425913" y="5137640"/>
            <a:ext cx="173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Proposição </a:t>
            </a:r>
            <a:r>
              <a:rPr lang="pt-PT" dirty="0" smtClean="0">
                <a:solidFill>
                  <a:srgbClr val="C00000"/>
                </a:solidFill>
              </a:rPr>
              <a:t>Falsa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6451791" y="5597545"/>
            <a:ext cx="229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rgbClr val="92D050"/>
                </a:solidFill>
              </a:rPr>
              <a:t>Proposição </a:t>
            </a:r>
            <a:r>
              <a:rPr lang="pt-PT" dirty="0" smtClean="0">
                <a:solidFill>
                  <a:srgbClr val="92D050"/>
                </a:solidFill>
              </a:rPr>
              <a:t>Verdadeira</a:t>
            </a:r>
            <a:endParaRPr lang="pt-PT" dirty="0">
              <a:solidFill>
                <a:srgbClr val="92D05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50378" y="2095183"/>
            <a:ext cx="5117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i="1" dirty="0"/>
              <a:t>a</a:t>
            </a:r>
            <a:r>
              <a:rPr lang="pt-PT" sz="2200" b="1" dirty="0"/>
              <a:t>: </a:t>
            </a:r>
            <a:r>
              <a:rPr lang="pt-PT" sz="2200" dirty="0"/>
              <a:t>O polvo é um peixe.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52650" y="2602431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i="1" dirty="0" smtClean="0"/>
                  <a:t>b</a:t>
                </a:r>
                <a:r>
                  <a:rPr lang="pt-PT" sz="2200" b="1" dirty="0"/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0,0025=2,5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>
                  <a:ea typeface="Cambria Math"/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50" y="2602431"/>
                <a:ext cx="5117909" cy="430887"/>
              </a:xfrm>
              <a:prstGeom prst="rect">
                <a:avLst/>
              </a:prstGeom>
              <a:blipFill rotWithShape="1">
                <a:blip r:embed="rId2"/>
                <a:stretch>
                  <a:fillRect l="-142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454922" y="3041439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i="1" dirty="0"/>
                  <a:t>c</a:t>
                </a:r>
                <a:r>
                  <a:rPr lang="pt-PT" sz="2200" b="1" dirty="0"/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−3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l-GR" sz="2200" i="1">
                        <a:latin typeface="Cambria Math"/>
                        <a:ea typeface="Cambria Math"/>
                      </a:rPr>
                      <m:t>Ζ</m:t>
                    </m:r>
                  </m:oMath>
                </a14:m>
                <a:endParaRPr lang="pt-PT" sz="2200" b="1" i="1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22" y="3041439"/>
                <a:ext cx="5117909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154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52650" y="3462255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i="1" dirty="0"/>
                  <a:t>d</a:t>
                </a:r>
                <a:r>
                  <a:rPr lang="pt-PT" sz="2200" b="1" dirty="0"/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0,(2)</m:t>
                    </m:r>
                  </m:oMath>
                </a14:m>
                <a:r>
                  <a:rPr lang="pt-PT" sz="2200" dirty="0"/>
                  <a:t> é uma dízima </a:t>
                </a:r>
                <a:r>
                  <a:rPr lang="pt-PT" sz="2200" dirty="0" smtClean="0"/>
                  <a:t>finita.</a:t>
                </a:r>
                <a:endParaRPr lang="pt-PT" sz="22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650" y="3462255"/>
                <a:ext cx="5117909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42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ixaDeTexto 25"/>
          <p:cNvSpPr txBox="1"/>
          <p:nvPr/>
        </p:nvSpPr>
        <p:spPr>
          <a:xfrm>
            <a:off x="454922" y="3899070"/>
            <a:ext cx="5004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Temos que</a:t>
            </a:r>
            <a:r>
              <a:rPr lang="pt-PT" sz="2200" dirty="0" smtClean="0"/>
              <a:t>:</a:t>
            </a:r>
            <a:r>
              <a:rPr lang="pt-PT" sz="22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468570" y="4297055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sz="2200" b="1" i="1" dirty="0"/>
                  <a:t>a</a:t>
                </a:r>
                <a:r>
                  <a:rPr lang="pt-PT" sz="2200" b="1" dirty="0"/>
                  <a:t>: </a:t>
                </a:r>
                <a:r>
                  <a:rPr lang="pt-PT" sz="2200" dirty="0"/>
                  <a:t>O polvo não é um peixe.</a:t>
                </a:r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0" y="4297055"/>
                <a:ext cx="5117909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482218" y="4774735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sz="2200" b="1" i="1" dirty="0"/>
                  <a:t>b</a:t>
                </a:r>
                <a:r>
                  <a:rPr lang="pl-PL" sz="2200" b="1" dirty="0"/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0,0025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200" i="1">
                        <a:latin typeface="Cambria Math"/>
                      </a:rPr>
                      <m:t>2,5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×104</m:t>
                    </m:r>
                  </m:oMath>
                </a14:m>
                <a:endParaRPr lang="pt-PT" sz="2200" dirty="0">
                  <a:ea typeface="Cambria Math"/>
                </a:endParaRPr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18" y="4774735"/>
                <a:ext cx="5117909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498138" y="5159151"/>
                <a:ext cx="511790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sz="2200" b="1" i="1" dirty="0" smtClean="0"/>
                  <a:t>c</a:t>
                </a:r>
                <a:r>
                  <a:rPr lang="pt-PT" sz="2200" b="1" dirty="0" smtClean="0"/>
                  <a:t>: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−3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∉</m:t>
                    </m:r>
                    <m:r>
                      <m:rPr>
                        <m:sty m:val="p"/>
                      </m:rPr>
                      <a:rPr lang="el-GR" sz="2200" i="1">
                        <a:latin typeface="Cambria Math"/>
                        <a:ea typeface="Cambria Math"/>
                      </a:rPr>
                      <m:t>Ζ</m:t>
                    </m:r>
                  </m:oMath>
                </a14:m>
                <a:endParaRPr lang="pt-PT" sz="2200" b="1" i="1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38" y="5159151"/>
                <a:ext cx="5117909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451993" y="5575240"/>
                <a:ext cx="413472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~</m:t>
                    </m:r>
                  </m:oMath>
                </a14:m>
                <a:r>
                  <a:rPr lang="pt-PT" sz="2200" b="1" i="1" dirty="0"/>
                  <a:t>d</a:t>
                </a:r>
                <a:r>
                  <a:rPr lang="pt-PT" sz="2200" b="1" dirty="0"/>
                  <a:t>: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0,(2)</m:t>
                    </m:r>
                  </m:oMath>
                </a14:m>
                <a:r>
                  <a:rPr lang="pt-PT" sz="2200" dirty="0"/>
                  <a:t> não é uma dízima </a:t>
                </a:r>
                <a:r>
                  <a:rPr lang="pt-PT" sz="2200" dirty="0" smtClean="0"/>
                  <a:t>finita.</a:t>
                </a:r>
                <a:endParaRPr lang="pt-PT" sz="22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93" y="5575240"/>
                <a:ext cx="4134722" cy="430887"/>
              </a:xfrm>
              <a:prstGeom prst="rect">
                <a:avLst/>
              </a:prstGeom>
              <a:blipFill rotWithShape="1">
                <a:blip r:embed="rId8"/>
                <a:stretch>
                  <a:fillRect t="-8571" r="-1475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5364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1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334384" y="1188282"/>
            <a:ext cx="8429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representar os possíveis valores lógicos de uma </a:t>
            </a:r>
            <a:r>
              <a:rPr lang="pt-PT" sz="2200" dirty="0" smtClean="0"/>
              <a:t>proposição e </a:t>
            </a:r>
            <a:r>
              <a:rPr lang="pt-PT" sz="2200" dirty="0"/>
              <a:t>da sua negação, usando uma tabela 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243630" y="2291919"/>
                <a:ext cx="182546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Negação </a:t>
                </a:r>
                <a14:m>
                  <m:oMath xmlns:m="http://schemas.openxmlformats.org/officeDocument/2006/math">
                    <m:r>
                      <a:rPr lang="pt-PT" sz="2200" b="1" i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∼)</m:t>
                    </m:r>
                  </m:oMath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630" y="2291919"/>
                <a:ext cx="1825464" cy="430887"/>
              </a:xfrm>
              <a:prstGeom prst="rect">
                <a:avLst/>
              </a:prstGeom>
              <a:blipFill rotWithShape="1">
                <a:blip r:embed="rId2"/>
                <a:stretch>
                  <a:fillRect l="-4000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397362"/>
                  </p:ext>
                </p:extLst>
              </p:nvPr>
            </p:nvGraphicFramePr>
            <p:xfrm>
              <a:off x="1714003" y="3118922"/>
              <a:ext cx="2074224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112"/>
                    <a:gridCol w="1037112"/>
                  </a:tblGrid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3397362"/>
                  </p:ext>
                </p:extLst>
              </p:nvPr>
            </p:nvGraphicFramePr>
            <p:xfrm>
              <a:off x="1714003" y="3118922"/>
              <a:ext cx="2074224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112"/>
                    <a:gridCol w="1037112"/>
                  </a:tblGrid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0" r="-10058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0" r="-588" b="-20000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010" r="-10058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010" r="-588" b="-10000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1010" r="-10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1010" r="-58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9443787"/>
                  </p:ext>
                </p:extLst>
              </p:nvPr>
            </p:nvGraphicFramePr>
            <p:xfrm>
              <a:off x="4549140" y="3128818"/>
              <a:ext cx="2074224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112"/>
                    <a:gridCol w="1037112"/>
                  </a:tblGrid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69443787"/>
                  </p:ext>
                </p:extLst>
              </p:nvPr>
            </p:nvGraphicFramePr>
            <p:xfrm>
              <a:off x="4549140" y="3128818"/>
              <a:ext cx="2074224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37112"/>
                    <a:gridCol w="1037112"/>
                  </a:tblGrid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r="-99415" b="-2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b="-2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00000" r="-99415" b="-1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100000" b="-1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200000" r="-99415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588" t="-200000" b="-101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2415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904084"/>
            <a:chOff x="423354" y="1282263"/>
            <a:chExt cx="8345486" cy="1904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dirty="0"/>
                    <a:t>Dada uma proposição </a:t>
                  </a:r>
                  <a14:m>
                    <m:oMath xmlns:m="http://schemas.openxmlformats.org/officeDocument/2006/math">
                      <m:r>
                        <a:rPr lang="pt-PT" b="0" i="1">
                          <a:latin typeface="Cambria Math"/>
                        </a:rPr>
                        <m:t>𝑝</m:t>
                      </m:r>
                    </m:oMath>
                  </a14:m>
                  <a:r>
                    <a:rPr lang="pt-PT" dirty="0" smtClean="0"/>
                    <a:t>,</a:t>
                  </a:r>
                </a:p>
                <a:p>
                  <a:pPr algn="ctr"/>
                  <a:r>
                    <a:rPr lang="pt-PT" dirty="0" smtClean="0"/>
                    <a:t> </a:t>
                  </a:r>
                  <a14:m>
                    <m:oMath xmlns:m="http://schemas.openxmlformats.org/officeDocument/2006/math">
                      <m:r>
                        <a:rPr lang="pt-PT" i="1" smtClean="0">
                          <a:latin typeface="Cambria Math"/>
                          <a:ea typeface="Cambria Math"/>
                        </a:rPr>
                        <m:t>~</m:t>
                      </m:r>
                      <m:d>
                        <m:dPr>
                          <m:ctrlPr>
                            <a:rPr lang="pt-PT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~</m:t>
                          </m:r>
                          <m:r>
                            <a:rPr lang="pt-PT" i="1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</a:rPr>
                        <m:t>𝑝</m:t>
                      </m:r>
                      <m:r>
                        <a:rPr lang="pt-PT" i="1">
                          <a:latin typeface="Cambria Math"/>
                        </a:rPr>
                        <m:t> </m:t>
                      </m:r>
                    </m:oMath>
                  </a14:m>
                  <a:endParaRPr lang="pt-PT" dirty="0" smtClean="0"/>
                </a:p>
                <a:p>
                  <a:r>
                    <a:rPr lang="pt-PT" dirty="0" smtClean="0"/>
                    <a:t>Designamos </a:t>
                  </a:r>
                  <a:r>
                    <a:rPr lang="pt-PT" dirty="0"/>
                    <a:t>esta propriedade por “</a:t>
                  </a:r>
                  <a:r>
                    <a:rPr lang="pt-PT" b="1" dirty="0"/>
                    <a:t>lei da dupla negação</a:t>
                  </a:r>
                  <a:r>
                    <a:rPr lang="pt-PT" dirty="0" smtClean="0"/>
                    <a:t>”.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50195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68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2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aixaDeTexto 8"/>
          <p:cNvSpPr txBox="1"/>
          <p:nvPr/>
        </p:nvSpPr>
        <p:spPr>
          <a:xfrm>
            <a:off x="452575" y="3431971"/>
            <a:ext cx="8253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verificar esta propriedade, recorrendo a uma tabela de verdade: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8997285"/>
                  </p:ext>
                </p:extLst>
              </p:nvPr>
            </p:nvGraphicFramePr>
            <p:xfrm>
              <a:off x="1405233" y="4567671"/>
              <a:ext cx="2857997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7247"/>
                    <a:gridCol w="897247"/>
                    <a:gridCol w="1063503"/>
                  </a:tblGrid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d>
                                  <m:dPr>
                                    <m:ctrlPr>
                                      <a:rPr lang="pt-PT" sz="22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200" i="1" smtClean="0">
                                        <a:latin typeface="Cambria Math"/>
                                        <a:ea typeface="Cambria Math"/>
                                      </a:rPr>
                                      <m:t>~</m:t>
                                    </m:r>
                                    <m:r>
                                      <a:rPr lang="pt-PT" sz="2200" b="1" i="1" smtClean="0">
                                        <a:latin typeface="Cambria Math"/>
                                        <a:ea typeface="Cambria Math"/>
                                      </a:rPr>
                                      <m:t>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800" b="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ela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8997285"/>
                  </p:ext>
                </p:extLst>
              </p:nvPr>
            </p:nvGraphicFramePr>
            <p:xfrm>
              <a:off x="1405233" y="4567671"/>
              <a:ext cx="2857997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97247"/>
                    <a:gridCol w="897247"/>
                    <a:gridCol w="1063503"/>
                  </a:tblGrid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80" r="-219048" b="-2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80" r="-119048" b="-2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9540" r="-575" b="-2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80" t="-100000" r="-219048" b="-1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80" t="-100000" r="-119048" b="-1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9540" t="-100000" r="-575" b="-1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80" t="-200000" r="-219048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80" t="-200000" r="-119048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69540" t="-200000" r="-575" b="-101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8549597"/>
                  </p:ext>
                </p:extLst>
              </p:nvPr>
            </p:nvGraphicFramePr>
            <p:xfrm>
              <a:off x="4869781" y="4565692"/>
              <a:ext cx="2858400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1393"/>
                    <a:gridCol w="951393"/>
                    <a:gridCol w="955614"/>
                  </a:tblGrid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d>
                                  <m:dPr>
                                    <m:ctrlPr>
                                      <a:rPr lang="pt-PT" sz="22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200" i="1" smtClean="0">
                                        <a:latin typeface="Cambria Math"/>
                                        <a:ea typeface="Cambria Math"/>
                                      </a:rPr>
                                      <m:t>~</m:t>
                                    </m:r>
                                    <m:r>
                                      <a:rPr lang="pt-PT" sz="2200" b="1" i="1" smtClean="0">
                                        <a:latin typeface="Cambria Math"/>
                                        <a:ea typeface="Cambria Math"/>
                                      </a:rPr>
                                      <m:t>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800" b="0" dirty="0"/>
                        </a:p>
                      </a:txBody>
                      <a:tcPr/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8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8549597"/>
                  </p:ext>
                </p:extLst>
              </p:nvPr>
            </p:nvGraphicFramePr>
            <p:xfrm>
              <a:off x="4869781" y="4565692"/>
              <a:ext cx="2858400" cy="18109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1393"/>
                    <a:gridCol w="951393"/>
                    <a:gridCol w="955614"/>
                  </a:tblGrid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41" t="-1010" r="-200641" b="-2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41" t="-1010" r="-100641" b="-2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363" t="-1010" b="-2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41" t="-101010" r="-200641" b="-1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41" t="-101010" r="-100641" b="-10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363" t="-101010" b="-101010"/>
                          </a:stretch>
                        </a:blipFill>
                      </a:tcPr>
                    </a:tc>
                  </a:tr>
                  <a:tr h="603656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641" t="-201010" r="-20064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641" t="-201010" r="-10064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99363" t="-201010" b="-101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111335" y="3990109"/>
                <a:ext cx="356259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Negação da Negação </a:t>
                </a:r>
                <a14:m>
                  <m:oMath xmlns:m="http://schemas.openxmlformats.org/officeDocument/2006/math">
                    <m:r>
                      <a:rPr lang="pt-PT" sz="2200" i="1" smtClean="0">
                        <a:latin typeface="Cambria Math"/>
                        <a:ea typeface="Cambria Math"/>
                      </a:rPr>
                      <m:t>~</m:t>
                    </m:r>
                    <m:d>
                      <m:dPr>
                        <m:ctrlPr>
                          <a:rPr lang="pt-PT" sz="22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smtClean="0">
                            <a:latin typeface="Cambria Math"/>
                            <a:ea typeface="Cambria Math"/>
                          </a:rPr>
                          <m:t>~</m:t>
                        </m:r>
                      </m:e>
                    </m:d>
                  </m:oMath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335" y="3990109"/>
                <a:ext cx="3562597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2051"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251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381003" y="1164603"/>
            <a:ext cx="8316430" cy="51229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/>
              <a:t>No ano 367 </a:t>
            </a:r>
            <a:r>
              <a:rPr lang="pt-PT" sz="2000" dirty="0" err="1"/>
              <a:t>a.C</a:t>
            </a:r>
            <a:r>
              <a:rPr lang="pt-PT" sz="2000" dirty="0"/>
              <a:t>, quando contava 17 anos de idade, </a:t>
            </a:r>
            <a:r>
              <a:rPr lang="pt-PT" sz="2000" dirty="0" smtClean="0"/>
              <a:t>foi</a:t>
            </a:r>
          </a:p>
          <a:p>
            <a:pPr>
              <a:lnSpc>
                <a:spcPct val="150000"/>
              </a:lnSpc>
            </a:pPr>
            <a:r>
              <a:rPr lang="pt-PT" sz="2000" dirty="0" smtClean="0"/>
              <a:t>estudar </a:t>
            </a:r>
            <a:r>
              <a:rPr lang="pt-PT" sz="2000" dirty="0"/>
              <a:t>para a Academia </a:t>
            </a:r>
            <a:r>
              <a:rPr lang="pt-PT" sz="2000" dirty="0" smtClean="0"/>
              <a:t>de Plutão</a:t>
            </a:r>
            <a:r>
              <a:rPr lang="pt-PT" sz="2000" dirty="0"/>
              <a:t>, em Atenas.</a:t>
            </a:r>
          </a:p>
          <a:p>
            <a:pPr>
              <a:lnSpc>
                <a:spcPct val="150000"/>
              </a:lnSpc>
            </a:pPr>
            <a:r>
              <a:rPr lang="pt-PT" sz="2000" dirty="0"/>
              <a:t>As suas ideias exerceram uma grande influência </a:t>
            </a:r>
            <a:r>
              <a:rPr lang="pt-PT" sz="2000" dirty="0" smtClean="0"/>
              <a:t>na</a:t>
            </a:r>
          </a:p>
          <a:p>
            <a:pPr>
              <a:lnSpc>
                <a:spcPct val="150000"/>
              </a:lnSpc>
            </a:pPr>
            <a:r>
              <a:rPr lang="pt-PT" sz="2000" dirty="0" smtClean="0"/>
              <a:t>História </a:t>
            </a:r>
            <a:r>
              <a:rPr lang="pt-PT" sz="2000" dirty="0"/>
              <a:t>intelectual do Ocidente por mais de dois </a:t>
            </a:r>
            <a:endParaRPr lang="pt-PT" sz="2000" dirty="0" smtClean="0"/>
          </a:p>
          <a:p>
            <a:pPr>
              <a:lnSpc>
                <a:spcPct val="150000"/>
              </a:lnSpc>
            </a:pPr>
            <a:r>
              <a:rPr lang="pt-PT" sz="2000" dirty="0" smtClean="0"/>
              <a:t>milénios. Fundou </a:t>
            </a:r>
            <a:r>
              <a:rPr lang="pt-PT" sz="2000" dirty="0"/>
              <a:t>o primeiro sistema lógico que </a:t>
            </a:r>
            <a:endParaRPr lang="pt-PT" sz="2000" dirty="0" smtClean="0"/>
          </a:p>
          <a:p>
            <a:pPr>
              <a:lnSpc>
                <a:spcPct val="150000"/>
              </a:lnSpc>
            </a:pPr>
            <a:r>
              <a:rPr lang="pt-PT" sz="2000" dirty="0" smtClean="0"/>
              <a:t>estabelecia um conjunto </a:t>
            </a:r>
            <a:r>
              <a:rPr lang="pt-PT" sz="2000" dirty="0"/>
              <a:t>de princípios e regras formais </a:t>
            </a:r>
            <a:endParaRPr lang="pt-PT" sz="2000" dirty="0" smtClean="0"/>
          </a:p>
          <a:p>
            <a:pPr>
              <a:lnSpc>
                <a:spcPct val="150000"/>
              </a:lnSpc>
            </a:pPr>
            <a:r>
              <a:rPr lang="pt-PT" sz="2000" dirty="0" smtClean="0"/>
              <a:t>por </a:t>
            </a:r>
            <a:r>
              <a:rPr lang="pt-PT" sz="2000" dirty="0"/>
              <a:t>meio das  </a:t>
            </a:r>
            <a:r>
              <a:rPr lang="pt-PT" sz="2000" dirty="0" smtClean="0"/>
              <a:t>quais </a:t>
            </a:r>
            <a:r>
              <a:rPr lang="pt-PT" sz="2000" dirty="0"/>
              <a:t>se tornava possível distinguir as </a:t>
            </a:r>
            <a:r>
              <a:rPr lang="pt-PT" sz="2000" dirty="0" smtClean="0"/>
              <a:t>conclusões falsas das verdadeiras. Na </a:t>
            </a:r>
            <a:r>
              <a:rPr lang="pt-PT" sz="2000" dirty="0"/>
              <a:t>Idade Média os seus escritos sobre lógica foram usados nas </a:t>
            </a:r>
            <a:r>
              <a:rPr lang="pt-PT" sz="2000" dirty="0" smtClean="0"/>
              <a:t>universidades. O </a:t>
            </a:r>
            <a:r>
              <a:rPr lang="pt-PT" sz="2000" dirty="0"/>
              <a:t>sistema que criou exerceu uma enorme influência </a:t>
            </a:r>
            <a:r>
              <a:rPr lang="pt-PT" sz="2000" dirty="0" smtClean="0"/>
              <a:t>no desenvolvimento </a:t>
            </a:r>
            <a:r>
              <a:rPr lang="pt-PT" sz="2000" dirty="0"/>
              <a:t>posterior da lógica e, em particular, no Matemático alemão </a:t>
            </a:r>
            <a:r>
              <a:rPr lang="pt-PT" sz="2000" dirty="0" err="1"/>
              <a:t>Gottfried</a:t>
            </a:r>
            <a:r>
              <a:rPr lang="pt-PT" sz="2000" dirty="0"/>
              <a:t> </a:t>
            </a:r>
            <a:r>
              <a:rPr lang="pt-PT" sz="2000" dirty="0" err="1"/>
              <a:t>von</a:t>
            </a:r>
            <a:r>
              <a:rPr lang="pt-PT" sz="2000" dirty="0"/>
              <a:t> </a:t>
            </a:r>
            <a:r>
              <a:rPr lang="pt-PT" sz="2000" dirty="0" err="1"/>
              <a:t>Leibniz</a:t>
            </a:r>
            <a:r>
              <a:rPr lang="pt-PT" sz="2000" dirty="0"/>
              <a:t> (1646-1716).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 smtClean="0"/>
              <a:t>Um pouco de história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6896650" y="3487808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/>
              <a:t>Aristóteles</a:t>
            </a:r>
          </a:p>
          <a:p>
            <a:pPr algn="ctr"/>
            <a:r>
              <a:rPr lang="pt-PT" sz="1600" dirty="0"/>
              <a:t>(384 a.C-322 </a:t>
            </a:r>
            <a:r>
              <a:rPr lang="pt-PT" sz="1600" dirty="0" err="1"/>
              <a:t>a.C</a:t>
            </a:r>
            <a:r>
              <a:rPr lang="pt-PT" sz="1600" dirty="0"/>
              <a:t>)</a:t>
            </a:r>
          </a:p>
        </p:txBody>
      </p:sp>
      <p:pic>
        <p:nvPicPr>
          <p:cNvPr id="3" name="Picture 2" descr="C:\Users\Acer\Desktop\aristotel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638" y="1224948"/>
            <a:ext cx="196215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559557" y="0"/>
            <a:ext cx="7373869" cy="4594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8815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</TotalTime>
  <Words>1546</Words>
  <Application>Microsoft Office PowerPoint</Application>
  <PresentationFormat>Apresentação no Ecrã (4:3)</PresentationFormat>
  <Paragraphs>261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19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Apresentação do PowerPoint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130</cp:revision>
  <dcterms:created xsi:type="dcterms:W3CDTF">2015-02-09T14:45:19Z</dcterms:created>
  <dcterms:modified xsi:type="dcterms:W3CDTF">2015-05-25T09:43:36Z</dcterms:modified>
</cp:coreProperties>
</file>