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8" r:id="rId2"/>
    <p:sldId id="292" r:id="rId3"/>
    <p:sldId id="293" r:id="rId4"/>
    <p:sldId id="294" r:id="rId5"/>
    <p:sldId id="295" r:id="rId6"/>
    <p:sldId id="296" r:id="rId7"/>
    <p:sldId id="297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DBBDD7"/>
    <a:srgbClr val="CFB7E1"/>
    <a:srgbClr val="CC99FF"/>
    <a:srgbClr val="FF9933"/>
    <a:srgbClr val="FCD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6" autoAdjust="0"/>
    <p:restoredTop sz="94660" autoAdjust="0"/>
  </p:normalViewPr>
  <p:slideViewPr>
    <p:cSldViewPr snapToGrid="0" showGuides="1">
      <p:cViewPr>
        <p:scale>
          <a:sx n="70" d="100"/>
          <a:sy n="70" d="100"/>
        </p:scale>
        <p:origin x="-1074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741795"/>
            <a:ext cx="6068961" cy="2387600"/>
          </a:xfrm>
        </p:spPr>
        <p:txBody>
          <a:bodyPr anchor="t">
            <a:normAutofit/>
          </a:bodyPr>
          <a:lstStyle>
            <a:lvl1pPr marL="0" indent="0" algn="l">
              <a:defRPr sz="4400" b="1" baseline="0">
                <a:latin typeface="+mn-lt"/>
              </a:defRPr>
            </a:lvl1pPr>
          </a:lstStyle>
          <a:p>
            <a:r>
              <a:rPr lang="en-US" dirty="0" smtClean="0"/>
              <a:t>TÍTULO DA APRESENTAÇÃO MULTIMÉDIA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392552"/>
            <a:ext cx="6068961" cy="71039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SUBTÍTULO (CASO EXISTA)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97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2890" y="58360"/>
            <a:ext cx="8680532" cy="348696"/>
          </a:xfrm>
        </p:spPr>
        <p:txBody>
          <a:bodyPr>
            <a:noAutofit/>
          </a:bodyPr>
          <a:lstStyle>
            <a:lvl1pPr>
              <a:defRPr sz="2400" b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 smtClean="0"/>
              <a:t>TÍTULO DO 1º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071" y="1247488"/>
            <a:ext cx="8302973" cy="397032"/>
          </a:xfrm>
        </p:spPr>
        <p:txBody>
          <a:bodyPr>
            <a:sp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595252" y="590596"/>
            <a:ext cx="7746436" cy="459488"/>
          </a:xfrm>
        </p:spPr>
        <p:txBody>
          <a:bodyPr anchor="ctr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 b="1">
                <a:solidFill>
                  <a:schemeClr val="bg1"/>
                </a:solidFill>
              </a:defRPr>
            </a:lvl2pPr>
            <a:lvl3pPr marL="914400" indent="0">
              <a:buNone/>
              <a:defRPr sz="2600" b="1">
                <a:solidFill>
                  <a:schemeClr val="bg1"/>
                </a:solidFill>
              </a:defRPr>
            </a:lvl3pPr>
            <a:lvl4pPr marL="1371600" indent="0">
              <a:buNone/>
              <a:defRPr sz="2600" b="1">
                <a:solidFill>
                  <a:schemeClr val="bg1"/>
                </a:solidFill>
              </a:defRPr>
            </a:lvl4pPr>
            <a:lvl5pPr marL="1828800" indent="0">
              <a:buNone/>
              <a:defRPr sz="2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TÍTULO DO SLIDE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3011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51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91BE5-4E69-4A3C-8FC0-7F5333125048}" type="datetimeFigureOut">
              <a:rPr lang="pt-PT" smtClean="0"/>
              <a:t>13-05-2015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84BE3-DC45-4468-BE0A-D4217208581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078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INTODUÇÃO À LÓGICA BIVALENTE E À TEORIA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DOS CONJUNTOS</a:t>
            </a:r>
            <a:br>
              <a:rPr lang="pt-PT" dirty="0"/>
            </a:b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PT" b="1" dirty="0" smtClean="0"/>
              <a:t>Tema: Lógica e teoria dos conjuntos</a:t>
            </a:r>
            <a:endParaRPr lang="pt-PT" dirty="0" smtClean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8405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52976" y="3179924"/>
            <a:ext cx="8279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Podemos representar os possíveis valores lógicos da conjunção de</a:t>
            </a:r>
          </a:p>
          <a:p>
            <a:r>
              <a:rPr lang="pt-PT" sz="2200" dirty="0"/>
              <a:t>duas proposições numa tabela de verdade: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341523" y="1146740"/>
            <a:ext cx="8427317" cy="2008271"/>
            <a:chOff x="341523" y="1146740"/>
            <a:chExt cx="8427317" cy="2008271"/>
          </a:xfrm>
        </p:grpSpPr>
        <p:sp>
          <p:nvSpPr>
            <p:cNvPr id="7" name="Rectângulo 6"/>
            <p:cNvSpPr/>
            <p:nvPr/>
          </p:nvSpPr>
          <p:spPr>
            <a:xfrm>
              <a:off x="341523" y="1550545"/>
              <a:ext cx="8427317" cy="1604466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49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11" name="Grupo 10"/>
            <p:cNvGrpSpPr/>
            <p:nvPr/>
          </p:nvGrpSpPr>
          <p:grpSpPr>
            <a:xfrm>
              <a:off x="489456" y="1146740"/>
              <a:ext cx="4320001" cy="574227"/>
              <a:chOff x="489456" y="1255923"/>
              <a:chExt cx="4413049" cy="569077"/>
            </a:xfrm>
          </p:grpSpPr>
          <p:pic>
            <p:nvPicPr>
              <p:cNvPr id="3075" name="Picture 3" descr="C:\Users\Acer\Desktop\areal\estrela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456" y="1255923"/>
                <a:ext cx="312591" cy="56907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CaixaDeTexto 5"/>
              <p:cNvSpPr txBox="1"/>
              <p:nvPr/>
            </p:nvSpPr>
            <p:spPr>
              <a:xfrm>
                <a:off x="705079" y="1312081"/>
                <a:ext cx="419742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/>
                  <a:t>Definição</a:t>
                </a:r>
                <a:endParaRPr lang="pt-PT" sz="2200" b="1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e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7395457"/>
                  </p:ext>
                </p:extLst>
              </p:nvPr>
            </p:nvGraphicFramePr>
            <p:xfrm>
              <a:off x="1095152" y="4429702"/>
              <a:ext cx="2998383" cy="213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9461"/>
                    <a:gridCol w="999461"/>
                    <a:gridCol w="999461"/>
                  </a:tblGrid>
                  <a:tr h="37568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2400" b="0" i="1" dirty="0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</a:tr>
                  <a:tr h="37568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37568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37568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37568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e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7395457"/>
                  </p:ext>
                </p:extLst>
              </p:nvPr>
            </p:nvGraphicFramePr>
            <p:xfrm>
              <a:off x="1095152" y="4429702"/>
              <a:ext cx="2998383" cy="213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9461"/>
                    <a:gridCol w="999461"/>
                    <a:gridCol w="999461"/>
                  </a:tblGrid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10" t="-1429" r="-2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10" t="-1429" r="-1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610" t="-1429" b="-4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10" t="-101429" r="-2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10" t="-101429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610" t="-101429" b="-3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10" t="-201429" r="-2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10" t="-201429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610" t="-201429" b="-2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10" t="-301429" r="-2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10" t="-301429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610" t="-301429" b="-1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10" t="-401429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10" t="-401429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610" t="-40142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279432" y="3952487"/>
                <a:ext cx="236042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/>
                  <a:t>Conjugação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200" b="1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1" i="1" dirty="0">
                            <a:latin typeface="Cambria Math"/>
                            <a:ea typeface="Cambria Math"/>
                          </a:rPr>
                          <m:t>∧</m:t>
                        </m:r>
                      </m:e>
                    </m:d>
                  </m:oMath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432" y="3952487"/>
                <a:ext cx="2360428" cy="430887"/>
              </a:xfrm>
              <a:prstGeom prst="rect">
                <a:avLst/>
              </a:prstGeom>
              <a:blipFill rotWithShape="1">
                <a:blip r:embed="rId5"/>
                <a:stretch>
                  <a:fillRect l="-3359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040132"/>
                  </p:ext>
                </p:extLst>
              </p:nvPr>
            </p:nvGraphicFramePr>
            <p:xfrm>
              <a:off x="4864049" y="4418704"/>
              <a:ext cx="2858400" cy="2134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2800"/>
                    <a:gridCol w="952800"/>
                    <a:gridCol w="952800"/>
                  </a:tblGrid>
                  <a:tr h="4269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2000" b="0" i="1" dirty="0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20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2040132"/>
                  </p:ext>
                </p:extLst>
              </p:nvPr>
            </p:nvGraphicFramePr>
            <p:xfrm>
              <a:off x="4864049" y="4418704"/>
              <a:ext cx="2858400" cy="2134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2800"/>
                    <a:gridCol w="952800"/>
                    <a:gridCol w="952800"/>
                  </a:tblGrid>
                  <a:tr h="4269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41" t="-1429" r="-200641" b="-4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1429" r="-99363" b="-4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1282" t="-1429" b="-401429"/>
                          </a:stretch>
                        </a:blipFill>
                      </a:tcPr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41" t="-101429" r="-200641" b="-3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101429" r="-99363" b="-3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1282" t="-101429" b="-301429"/>
                          </a:stretch>
                        </a:blipFill>
                      </a:tcPr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41" t="-201429" r="-200641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201429" r="-99363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1282" t="-201429" b="-201429"/>
                          </a:stretch>
                        </a:blipFill>
                      </a:tcPr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41" t="-301429" r="-200641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301429" r="-99363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1282" t="-301429" b="-101429"/>
                          </a:stretch>
                        </a:blipFill>
                      </a:tcPr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41" t="-401429" r="-200641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401429" r="-99363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1282" t="-401429" b="-142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9" y="1824090"/>
                <a:ext cx="8215678" cy="1262910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 smtClean="0"/>
                  <a:t>Dadas proposições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</a:rPr>
                      <m:t>𝑝</m:t>
                    </m:r>
                  </m:oMath>
                </a14:m>
                <a:r>
                  <a:rPr lang="pt-PT" dirty="0"/>
                  <a:t> e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/>
                  <a:t>, “</a:t>
                </a:r>
                <a:r>
                  <a:rPr lang="pt-PT" dirty="0">
                    <a:solidFill>
                      <a:srgbClr val="C00000"/>
                    </a:solidFill>
                  </a:rPr>
                  <a:t>a conjunção de </a:t>
                </a:r>
                <a14:m>
                  <m:oMath xmlns:m="http://schemas.openxmlformats.org/officeDocument/2006/math">
                    <m:r>
                      <a:rPr lang="pt-PT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𝑝</m:t>
                    </m:r>
                  </m:oMath>
                </a14:m>
                <a:r>
                  <a:rPr lang="pt-PT" dirty="0">
                    <a:solidFill>
                      <a:srgbClr val="C0000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/>
                  <a:t>” é uma proposição</a:t>
                </a:r>
              </a:p>
              <a:p>
                <a:r>
                  <a:rPr lang="pt-PT" dirty="0"/>
                  <a:t>verdadeira se e somente se </a:t>
                </a:r>
                <a:r>
                  <a:rPr lang="pt-PT" i="1" dirty="0"/>
                  <a:t>p </a:t>
                </a:r>
                <a:r>
                  <a:rPr lang="pt-PT" dirty="0"/>
                  <a:t>e </a:t>
                </a:r>
                <a:r>
                  <a:rPr lang="pt-PT" i="1" dirty="0"/>
                  <a:t>q </a:t>
                </a:r>
                <a:r>
                  <a:rPr lang="pt-PT" dirty="0"/>
                  <a:t>forem simultaneamente verdadeiras.</a:t>
                </a:r>
              </a:p>
              <a:p>
                <a:r>
                  <a:rPr lang="pt-PT" dirty="0"/>
                  <a:t>A “conjunção de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</a:rPr>
                      <m:t>𝑝</m:t>
                    </m:r>
                  </m:oMath>
                </a14:m>
                <a:r>
                  <a:rPr lang="pt-PT" dirty="0"/>
                  <a:t> e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/>
                  <a:t>” representa-se por “</a:t>
                </a:r>
                <a14:m>
                  <m:oMath xmlns:m="http://schemas.openxmlformats.org/officeDocument/2006/math">
                    <m:r>
                      <a:rPr lang="pt-PT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𝑝</m:t>
                    </m:r>
                    <m:r>
                      <a:rPr lang="pt-PT" b="0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∧</m:t>
                    </m:r>
                    <m:r>
                      <a:rPr lang="pt-PT" b="0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/>
                  <a:t>” e lê-se “</a:t>
                </a:r>
                <a14:m>
                  <m:oMath xmlns:m="http://schemas.openxmlformats.org/officeDocument/2006/math">
                    <m:r>
                      <a:rPr lang="pt-PT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𝑝</m:t>
                    </m:r>
                  </m:oMath>
                </a14:m>
                <a:r>
                  <a:rPr lang="pt-PT" dirty="0" smtClean="0">
                    <a:solidFill>
                      <a:srgbClr val="C0000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 smtClean="0"/>
                  <a:t>”.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9" y="1824090"/>
                <a:ext cx="8215678" cy="1262910"/>
              </a:xfrm>
              <a:blipFill rotWithShape="1">
                <a:blip r:embed="rId7"/>
                <a:stretch>
                  <a:fillRect l="-890" t="-5314" r="-297" b="-86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6376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3" grpId="0" uiExpan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382137" y="2135873"/>
                <a:ext cx="7670042" cy="169914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𝒂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O João come carne.</a:t>
                </a: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O João não come rebuçados.</a:t>
                </a: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O João come vegetais.</a:t>
                </a: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𝒅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O João não come marisco.</a:t>
                </a:r>
              </a:p>
              <a:p>
                <a:pPr algn="ctr"/>
                <a:endParaRPr lang="pt-PT" dirty="0"/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37" y="2135873"/>
                <a:ext cx="7670042" cy="1699147"/>
              </a:xfrm>
              <a:prstGeom prst="rect">
                <a:avLst/>
              </a:prstGeom>
              <a:blipFill rotWithShape="1">
                <a:blip r:embed="rId2"/>
                <a:stretch>
                  <a:fillRect l="-79" t="-1779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28" y="1296536"/>
            <a:ext cx="8302973" cy="829971"/>
          </a:xfrm>
        </p:spPr>
        <p:txBody>
          <a:bodyPr/>
          <a:lstStyle/>
          <a:p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7</a:t>
            </a:r>
            <a:endParaRPr lang="pt-PT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pt-PT" dirty="0" smtClean="0"/>
              <a:t>Considera </a:t>
            </a:r>
            <a:r>
              <a:rPr lang="pt-PT" dirty="0"/>
              <a:t>as seguintes proposições verdadeiras</a:t>
            </a:r>
            <a:r>
              <a:rPr lang="pt-PT" dirty="0" smtClean="0"/>
              <a:t>:</a:t>
            </a:r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484494" y="4182059"/>
            <a:ext cx="7519917" cy="76944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A proposição “O </a:t>
            </a:r>
            <a:r>
              <a:rPr lang="pt-PT" sz="2200" dirty="0"/>
              <a:t>João come carne e não come rebuçados” é verdadeira. 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04966" y="5231558"/>
            <a:ext cx="7519917" cy="11079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A proposição “O </a:t>
            </a:r>
            <a:r>
              <a:rPr lang="pt-PT" sz="2200" dirty="0"/>
              <a:t>João come vegetais e come marisco</a:t>
            </a:r>
            <a:r>
              <a:rPr lang="pt-PT" sz="2200" dirty="0" smtClean="0"/>
              <a:t>” </a:t>
            </a:r>
            <a:r>
              <a:rPr lang="pt-PT" sz="2200" dirty="0"/>
              <a:t>é </a:t>
            </a:r>
            <a:r>
              <a:rPr lang="pt-PT" sz="2200" dirty="0" smtClean="0"/>
              <a:t>falsa, </a:t>
            </a:r>
            <a:r>
              <a:rPr lang="pt-PT" sz="2200" dirty="0"/>
              <a:t>p</a:t>
            </a:r>
            <a:r>
              <a:rPr lang="pt-PT" sz="2200" dirty="0" smtClean="0"/>
              <a:t>ois ela </a:t>
            </a:r>
            <a:r>
              <a:rPr lang="pt-PT" sz="2200" dirty="0"/>
              <a:t>é a conjunção de duas proposições de valores lógicos distintos.</a:t>
            </a:r>
            <a:r>
              <a:rPr lang="pt-PT" sz="2200" dirty="0" smtClean="0"/>
              <a:t> </a:t>
            </a:r>
            <a:endParaRPr lang="pt-PT" sz="2200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3540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build="p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52976" y="3179924"/>
            <a:ext cx="8279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Podemos representar os possíveis valores lógicos da </a:t>
            </a:r>
            <a:r>
              <a:rPr lang="pt-PT" sz="2200" dirty="0" smtClean="0"/>
              <a:t>disjunção </a:t>
            </a:r>
            <a:r>
              <a:rPr lang="pt-PT" sz="2200" dirty="0"/>
              <a:t>de</a:t>
            </a:r>
          </a:p>
          <a:p>
            <a:r>
              <a:rPr lang="pt-PT" sz="2200" dirty="0"/>
              <a:t>duas proposições numa tabela de verdade:</a:t>
            </a:r>
          </a:p>
        </p:txBody>
      </p:sp>
      <p:sp>
        <p:nvSpPr>
          <p:cNvPr id="7" name="Rectângulo 6"/>
          <p:cNvSpPr/>
          <p:nvPr/>
        </p:nvSpPr>
        <p:spPr>
          <a:xfrm>
            <a:off x="341523" y="1550545"/>
            <a:ext cx="8427317" cy="1604466"/>
          </a:xfrm>
          <a:prstGeom prst="rect">
            <a:avLst/>
          </a:prstGeom>
          <a:solidFill>
            <a:schemeClr val="accent1">
              <a:lumMod val="20000"/>
              <a:lumOff val="80000"/>
              <a:alpha val="49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1" name="Grupo 10"/>
          <p:cNvGrpSpPr/>
          <p:nvPr/>
        </p:nvGrpSpPr>
        <p:grpSpPr>
          <a:xfrm>
            <a:off x="489456" y="1146740"/>
            <a:ext cx="4320001" cy="574227"/>
            <a:chOff x="489456" y="1255923"/>
            <a:chExt cx="4413049" cy="569077"/>
          </a:xfrm>
        </p:grpSpPr>
        <p:pic>
          <p:nvPicPr>
            <p:cNvPr id="3075" name="Picture 3" descr="C:\Users\Acer\Desktop\areal\estrela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456" y="1255923"/>
              <a:ext cx="312591" cy="5690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/>
            <p:cNvSpPr txBox="1"/>
            <p:nvPr/>
          </p:nvSpPr>
          <p:spPr>
            <a:xfrm>
              <a:off x="705079" y="1312081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Definição</a:t>
              </a:r>
              <a:endParaRPr lang="pt-PT" sz="22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e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2005853"/>
                  </p:ext>
                </p:extLst>
              </p:nvPr>
            </p:nvGraphicFramePr>
            <p:xfrm>
              <a:off x="1095152" y="4429702"/>
              <a:ext cx="2998383" cy="213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9461"/>
                    <a:gridCol w="999461"/>
                    <a:gridCol w="999461"/>
                  </a:tblGrid>
                  <a:tr h="37568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2400" b="0" i="1" dirty="0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</a:tr>
                  <a:tr h="37568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37568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37568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37568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ela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82005853"/>
                  </p:ext>
                </p:extLst>
              </p:nvPr>
            </p:nvGraphicFramePr>
            <p:xfrm>
              <a:off x="1095152" y="4429702"/>
              <a:ext cx="2998383" cy="21336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99461"/>
                    <a:gridCol w="999461"/>
                    <a:gridCol w="999461"/>
                  </a:tblGrid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10" t="-1429" r="-2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10" t="-1429" r="-100000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610" t="-1429" b="-4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10" t="-101429" r="-2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10" t="-101429" r="-100000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610" t="-101429" b="-3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10" t="-201429" r="-2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10" t="-201429" r="-100000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610" t="-201429" b="-2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10" t="-301429" r="-2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10" t="-301429" r="-10000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610" t="-301429" b="-1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610" t="-401429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100610" t="-401429" r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610" t="-40142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279432" y="3952487"/>
                <a:ext cx="236042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b="1" dirty="0" smtClean="0"/>
                  <a:t>Conjugação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200" b="1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pt-PT" sz="2200" b="1" i="1" dirty="0" smtClean="0">
                            <a:latin typeface="Cambria Math"/>
                            <a:ea typeface="Cambria Math"/>
                          </a:rPr>
                          <m:t>∨</m:t>
                        </m:r>
                      </m:e>
                    </m:d>
                  </m:oMath>
                </a14:m>
                <a:endParaRPr lang="pt-PT" sz="2200" b="1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9432" y="3952487"/>
                <a:ext cx="2360428" cy="430887"/>
              </a:xfrm>
              <a:prstGeom prst="rect">
                <a:avLst/>
              </a:prstGeom>
              <a:blipFill rotWithShape="1">
                <a:blip r:embed="rId5"/>
                <a:stretch>
                  <a:fillRect l="-3359"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1535218"/>
                  </p:ext>
                </p:extLst>
              </p:nvPr>
            </p:nvGraphicFramePr>
            <p:xfrm>
              <a:off x="4864049" y="4418704"/>
              <a:ext cx="2858400" cy="2134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2800"/>
                    <a:gridCol w="952800"/>
                    <a:gridCol w="952800"/>
                  </a:tblGrid>
                  <a:tr h="4269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000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pt-PT" sz="2000" b="0" i="1" dirty="0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pt-PT" sz="2000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pt-PT" sz="2200" dirty="0"/>
                        </a:p>
                      </a:txBody>
                      <a:tcPr/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92D05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pt-PT" sz="2200" b="0" i="1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ela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1535218"/>
                  </p:ext>
                </p:extLst>
              </p:nvPr>
            </p:nvGraphicFramePr>
            <p:xfrm>
              <a:off x="4864049" y="4418704"/>
              <a:ext cx="2858400" cy="2134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2800"/>
                    <a:gridCol w="952800"/>
                    <a:gridCol w="952800"/>
                  </a:tblGrid>
                  <a:tr h="4269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41" t="-1429" r="-200641" b="-4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1429" r="-99363" b="-4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1282" t="-1429" b="-401429"/>
                          </a:stretch>
                        </a:blipFill>
                      </a:tcPr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41" t="-101429" r="-200641" b="-3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101429" r="-99363" b="-3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1282" t="-101429" b="-301429"/>
                          </a:stretch>
                        </a:blipFill>
                      </a:tcPr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41" t="-201429" r="-200641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201429" r="-99363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1282" t="-201429" b="-201429"/>
                          </a:stretch>
                        </a:blipFill>
                      </a:tcPr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41" t="-301429" r="-200641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301429" r="-99363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1282" t="-301429" b="-101429"/>
                          </a:stretch>
                        </a:blipFill>
                      </a:tcPr>
                    </a:tc>
                  </a:tr>
                  <a:tr h="42696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641" t="-401429" r="-200641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00000" t="-401429" r="-99363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201282" t="-401429" b="-142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5389" y="1824090"/>
                <a:ext cx="8215678" cy="1262910"/>
              </a:xfrm>
              <a:noFill/>
              <a:ln>
                <a:noFill/>
              </a:ln>
            </p:spPr>
            <p:txBody>
              <a:bodyPr/>
              <a:lstStyle/>
              <a:p>
                <a:r>
                  <a:rPr lang="pt-PT" dirty="0" smtClean="0"/>
                  <a:t>Dadas proposições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</a:rPr>
                      <m:t>𝑝</m:t>
                    </m:r>
                  </m:oMath>
                </a14:m>
                <a:r>
                  <a:rPr lang="pt-PT" dirty="0"/>
                  <a:t> e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/>
                  <a:t>, “</a:t>
                </a:r>
                <a:r>
                  <a:rPr lang="pt-PT" dirty="0">
                    <a:solidFill>
                      <a:srgbClr val="C00000"/>
                    </a:solidFill>
                  </a:rPr>
                  <a:t>a </a:t>
                </a:r>
                <a:r>
                  <a:rPr lang="pt-PT" dirty="0" smtClean="0">
                    <a:solidFill>
                      <a:srgbClr val="C00000"/>
                    </a:solidFill>
                  </a:rPr>
                  <a:t>disjunção </a:t>
                </a:r>
                <a:r>
                  <a:rPr lang="pt-PT" dirty="0">
                    <a:solidFill>
                      <a:srgbClr val="C00000"/>
                    </a:solidFill>
                  </a:rPr>
                  <a:t>de </a:t>
                </a:r>
                <a14:m>
                  <m:oMath xmlns:m="http://schemas.openxmlformats.org/officeDocument/2006/math">
                    <m:r>
                      <a:rPr lang="pt-PT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𝑝</m:t>
                    </m:r>
                  </m:oMath>
                </a14:m>
                <a:r>
                  <a:rPr lang="pt-PT" dirty="0">
                    <a:solidFill>
                      <a:srgbClr val="C00000"/>
                    </a:solidFill>
                  </a:rPr>
                  <a:t> e </a:t>
                </a:r>
                <a14:m>
                  <m:oMath xmlns:m="http://schemas.openxmlformats.org/officeDocument/2006/math">
                    <m:r>
                      <a:rPr lang="pt-PT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/>
                  <a:t>” é uma proposição</a:t>
                </a:r>
              </a:p>
              <a:p>
                <a:r>
                  <a:rPr lang="pt-PT" dirty="0"/>
                  <a:t>q</a:t>
                </a:r>
                <a:r>
                  <a:rPr lang="pt-PT" dirty="0" smtClean="0"/>
                  <a:t>ue é falsa </a:t>
                </a:r>
                <a:r>
                  <a:rPr lang="pt-PT" dirty="0"/>
                  <a:t>se e somente se </a:t>
                </a:r>
                <a:r>
                  <a:rPr lang="pt-PT" i="1" dirty="0"/>
                  <a:t>p </a:t>
                </a:r>
                <a:r>
                  <a:rPr lang="pt-PT" dirty="0"/>
                  <a:t>e </a:t>
                </a:r>
                <a:r>
                  <a:rPr lang="pt-PT" i="1" dirty="0"/>
                  <a:t>q </a:t>
                </a:r>
                <a:r>
                  <a:rPr lang="pt-PT" dirty="0"/>
                  <a:t>forem simultaneamente </a:t>
                </a:r>
                <a:r>
                  <a:rPr lang="pt-PT" dirty="0" smtClean="0"/>
                  <a:t>falsas.</a:t>
                </a:r>
                <a:endParaRPr lang="pt-PT" dirty="0"/>
              </a:p>
              <a:p>
                <a:r>
                  <a:rPr lang="pt-PT" dirty="0"/>
                  <a:t>A </a:t>
                </a:r>
                <a:r>
                  <a:rPr lang="pt-PT" dirty="0" smtClean="0"/>
                  <a:t>“disjunção </a:t>
                </a:r>
                <a:r>
                  <a:rPr lang="pt-PT" dirty="0"/>
                  <a:t>de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</a:rPr>
                      <m:t>𝑝</m:t>
                    </m:r>
                  </m:oMath>
                </a14:m>
                <a:r>
                  <a:rPr lang="pt-PT" dirty="0"/>
                  <a:t> e </a:t>
                </a:r>
                <a14:m>
                  <m:oMath xmlns:m="http://schemas.openxmlformats.org/officeDocument/2006/math">
                    <m:r>
                      <a:rPr lang="pt-PT" i="1" dirty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/>
                  <a:t>” representa-se por “</a:t>
                </a:r>
                <a14:m>
                  <m:oMath xmlns:m="http://schemas.openxmlformats.org/officeDocument/2006/math">
                    <m:r>
                      <a:rPr lang="pt-PT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𝑝</m:t>
                    </m:r>
                    <m:r>
                      <a:rPr lang="pt-PT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∨</m:t>
                    </m:r>
                    <m:r>
                      <a:rPr lang="pt-PT" b="0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/>
                  <a:t>” e lê-se “</a:t>
                </a:r>
                <a14:m>
                  <m:oMath xmlns:m="http://schemas.openxmlformats.org/officeDocument/2006/math">
                    <m:r>
                      <a:rPr lang="pt-PT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𝑝</m:t>
                    </m:r>
                  </m:oMath>
                </a14:m>
                <a:r>
                  <a:rPr lang="pt-PT" dirty="0" smtClean="0">
                    <a:solidFill>
                      <a:srgbClr val="C00000"/>
                    </a:solidFill>
                  </a:rPr>
                  <a:t> ou </a:t>
                </a:r>
                <a14:m>
                  <m:oMath xmlns:m="http://schemas.openxmlformats.org/officeDocument/2006/math">
                    <m:r>
                      <a:rPr lang="pt-PT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pt-PT" dirty="0" smtClean="0"/>
                  <a:t>”.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5389" y="1824090"/>
                <a:ext cx="8215678" cy="1262910"/>
              </a:xfrm>
              <a:blipFill rotWithShape="1">
                <a:blip r:embed="rId7"/>
                <a:stretch>
                  <a:fillRect l="-890" t="-5314" b="-869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7208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 animBg="1"/>
      <p:bldP spid="5" grpId="0"/>
      <p:bldP spid="3" grpId="0" uiExpan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382137" y="2090274"/>
                <a:ext cx="7670042" cy="154468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𝒂</m:t>
                    </m:r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O João come carne.</a:t>
                </a: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𝒃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O João não come rebuçados.</a:t>
                </a: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𝒄</m:t>
                    </m:r>
                    <m:r>
                      <a:rPr lang="pt-PT" sz="2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O João come vegetais.</a:t>
                </a:r>
              </a:p>
              <a:p>
                <a14:m>
                  <m:oMath xmlns:m="http://schemas.openxmlformats.org/officeDocument/2006/math">
                    <m:r>
                      <a:rPr lang="pt-PT" sz="2200" b="1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𝒅</m:t>
                    </m:r>
                    <m:r>
                      <a:rPr lang="pt-PT" sz="2200" b="1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b="1" dirty="0">
                    <a:solidFill>
                      <a:schemeClr val="tx1"/>
                    </a:solidFill>
                  </a:rPr>
                  <a:t>: </a:t>
                </a:r>
                <a:r>
                  <a:rPr lang="pt-PT" sz="2200" dirty="0">
                    <a:solidFill>
                      <a:schemeClr val="tx1"/>
                    </a:solidFill>
                  </a:rPr>
                  <a:t>O João não come marisco.</a:t>
                </a:r>
              </a:p>
              <a:p>
                <a:pPr algn="ctr"/>
                <a:endParaRPr lang="pt-PT" sz="800" dirty="0"/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137" y="2090274"/>
                <a:ext cx="7670042" cy="1544681"/>
              </a:xfrm>
              <a:prstGeom prst="rect">
                <a:avLst/>
              </a:prstGeom>
              <a:blipFill rotWithShape="1">
                <a:blip r:embed="rId2"/>
                <a:stretch>
                  <a:fillRect l="-79" t="-2353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28" y="1296536"/>
            <a:ext cx="8302973" cy="829971"/>
          </a:xfrm>
        </p:spPr>
        <p:txBody>
          <a:bodyPr/>
          <a:lstStyle/>
          <a:p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8</a:t>
            </a:r>
            <a:endParaRPr lang="pt-PT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pt-PT" dirty="0"/>
              <a:t>Considera </a:t>
            </a:r>
            <a:r>
              <a:rPr lang="pt-PT" dirty="0" smtClean="0"/>
              <a:t>as proposições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368487" y="3794075"/>
                <a:ext cx="8761863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Traduzindo em linguagem corrente as disjunções </a:t>
                </a:r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𝒂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∨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𝒅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 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pt-PT" sz="2200" b="1" i="1" dirty="0" smtClean="0"/>
                  <a:t>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~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𝒃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∨~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𝒄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pt-PT" sz="2200" b="1" dirty="0" smtClean="0"/>
              </a:p>
              <a:p>
                <a:r>
                  <a:rPr lang="pt-PT" sz="2200" dirty="0" smtClean="0"/>
                  <a:t>temos</a:t>
                </a:r>
                <a:r>
                  <a:rPr lang="pt-PT" sz="2200" dirty="0"/>
                  <a:t>:</a:t>
                </a:r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487" y="3794075"/>
                <a:ext cx="8761863" cy="769441"/>
              </a:xfrm>
              <a:prstGeom prst="rect">
                <a:avLst/>
              </a:prstGeom>
              <a:blipFill rotWithShape="1">
                <a:blip r:embed="rId3"/>
                <a:stretch>
                  <a:fillRect l="-834" t="-4724" b="-141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/>
              <p:cNvSpPr txBox="1"/>
              <p:nvPr/>
            </p:nvSpPr>
            <p:spPr>
              <a:xfrm>
                <a:off x="491319" y="4568681"/>
                <a:ext cx="7983940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~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𝒂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∨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𝒅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/>
                  <a:t>: O João não come carne ou o João não come marisco.</a:t>
                </a:r>
              </a:p>
            </p:txBody>
          </p:sp>
        </mc:Choice>
        <mc:Fallback xmlns="">
          <p:sp>
            <p:nvSpPr>
              <p:cNvPr id="6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19" y="4568681"/>
                <a:ext cx="7983940" cy="430887"/>
              </a:xfrm>
              <a:prstGeom prst="rect">
                <a:avLst/>
              </a:prstGeom>
              <a:blipFill rotWithShape="1">
                <a:blip r:embed="rId4"/>
                <a:stretch>
                  <a:fillRect t="-6849" b="-24658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464019" y="5186148"/>
                <a:ext cx="8011240" cy="43088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200" b="1" i="1" smtClean="0">
                        <a:latin typeface="Cambria Math"/>
                        <a:ea typeface="Cambria Math"/>
                      </a:rPr>
                      <m:t>~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𝒃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∨~</m:t>
                    </m:r>
                    <m:r>
                      <a:rPr lang="pt-PT" sz="2200" b="1" i="1" smtClean="0">
                        <a:latin typeface="Cambria Math"/>
                        <a:ea typeface="Cambria Math"/>
                      </a:rPr>
                      <m:t>𝒄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sz="2200" dirty="0"/>
                  <a:t>: O João come rebuçados ou o João não come vegetais.</a:t>
                </a:r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19" y="5186148"/>
                <a:ext cx="8011240" cy="430887"/>
              </a:xfrm>
              <a:prstGeom prst="rect">
                <a:avLst/>
              </a:prstGeom>
              <a:blipFill rotWithShape="1">
                <a:blip r:embed="rId5"/>
                <a:stretch>
                  <a:fillRect t="-6944" b="-26389"/>
                </a:stretch>
              </a:blipFill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8082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uiExpand="1" build="p"/>
      <p:bldP spid="5" grpId="0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28" y="1296536"/>
            <a:ext cx="8302973" cy="397032"/>
          </a:xfrm>
        </p:spPr>
        <p:txBody>
          <a:bodyPr/>
          <a:lstStyle/>
          <a:p>
            <a:r>
              <a:rPr lang="pt-PT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Exemplo 8</a:t>
            </a:r>
            <a:endParaRPr lang="pt-PT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ela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0094989"/>
                  </p:ext>
                </p:extLst>
              </p:nvPr>
            </p:nvGraphicFramePr>
            <p:xfrm>
              <a:off x="343463" y="2966491"/>
              <a:ext cx="8404752" cy="11824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44823"/>
                    <a:gridCol w="844823"/>
                    <a:gridCol w="844823"/>
                    <a:gridCol w="844823"/>
                    <a:gridCol w="844823"/>
                    <a:gridCol w="844823"/>
                    <a:gridCol w="844823"/>
                    <a:gridCol w="1239769"/>
                    <a:gridCol w="1251222"/>
                  </a:tblGrid>
                  <a:tr h="59121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𝒅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𝒂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𝒅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𝒃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∨~</m:t>
                                </m:r>
                                <m:r>
                                  <a:rPr lang="pt-PT" sz="2200" b="1" i="1" smtClean="0">
                                    <a:latin typeface="Cambria Math"/>
                                    <a:ea typeface="Cambria Math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pt-PT" sz="2200" b="1" dirty="0"/>
                        </a:p>
                      </a:txBody>
                      <a:tcPr/>
                    </a:tc>
                  </a:tr>
                  <a:tr h="591214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ela 1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0094989"/>
                  </p:ext>
                </p:extLst>
              </p:nvPr>
            </p:nvGraphicFramePr>
            <p:xfrm>
              <a:off x="343463" y="2966491"/>
              <a:ext cx="8404752" cy="11824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44823"/>
                    <a:gridCol w="844823"/>
                    <a:gridCol w="844823"/>
                    <a:gridCol w="844823"/>
                    <a:gridCol w="844823"/>
                    <a:gridCol w="844823"/>
                    <a:gridCol w="844823"/>
                    <a:gridCol w="1239769"/>
                    <a:gridCol w="1251222"/>
                  </a:tblGrid>
                  <a:tr h="59121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031" r="-89280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725" t="-1031" r="-79927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9281" t="-1031" r="-69352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1449" t="-1031" r="-59855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98561" t="-1031" r="-49424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98561" t="-1031" r="-39424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602899" t="-1031" r="-29710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75490" t="-1031" r="-10098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72683" t="-1031" r="-488" b="-100000"/>
                          </a:stretch>
                        </a:blipFill>
                      </a:tcPr>
                    </a:tc>
                  </a:tr>
                  <a:tr h="591214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01031" r="-892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725" t="-101031" r="-7992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99281" t="-101031" r="-6935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1449" t="-101031" r="-5985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98561" t="-101031" r="-4942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98561" t="-101031" r="-3942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602899" t="-101031" r="-29710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75490" t="-101031" r="-100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572683" t="-101031" r="-488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436728" y="1733266"/>
                <a:ext cx="8284191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/>
                  <a:t>Observando a tabela da disjunção verificamos que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~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𝒂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∨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𝒅</m:t>
                    </m:r>
                  </m:oMath>
                </a14:m>
                <a:r>
                  <a:rPr lang="pt-PT" sz="2200" dirty="0"/>
                  <a:t> é verdadeira</a:t>
                </a:r>
              </a:p>
              <a:p>
                <a:r>
                  <a:rPr lang="pt-PT" sz="2200" dirty="0"/>
                  <a:t>e </a:t>
                </a:r>
                <a14:m>
                  <m:oMath xmlns:m="http://schemas.openxmlformats.org/officeDocument/2006/math">
                    <m:r>
                      <a:rPr lang="pt-PT" sz="2200" b="1" i="1">
                        <a:latin typeface="Cambria Math"/>
                        <a:ea typeface="Cambria Math"/>
                      </a:rPr>
                      <m:t>~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𝒃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∨~</m:t>
                    </m:r>
                    <m:r>
                      <a:rPr lang="pt-PT" sz="2200" b="1" i="1">
                        <a:latin typeface="Cambria Math"/>
                        <a:ea typeface="Cambria Math"/>
                      </a:rPr>
                      <m:t>𝒄</m:t>
                    </m:r>
                  </m:oMath>
                </a14:m>
                <a:r>
                  <a:rPr lang="pt-PT" sz="2200" b="1" i="1" dirty="0"/>
                  <a:t> </a:t>
                </a:r>
                <a:r>
                  <a:rPr lang="pt-PT" sz="2200" dirty="0"/>
                  <a:t>é falsa.</a:t>
                </a:r>
              </a:p>
              <a:p>
                <a:endParaRPr lang="pt-PT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28" y="1733266"/>
                <a:ext cx="8284191" cy="1046440"/>
              </a:xfrm>
              <a:prstGeom prst="rect">
                <a:avLst/>
              </a:prstGeom>
              <a:blipFill rotWithShape="1">
                <a:blip r:embed="rId3"/>
                <a:stretch>
                  <a:fillRect l="-957" t="-3488" r="-58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9606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273229" y="1285539"/>
            <a:ext cx="8345486" cy="1710184"/>
            <a:chOff x="423354" y="4642888"/>
            <a:chExt cx="8345486" cy="17101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ontent Placeholder 2"/>
                <p:cNvSpPr txBox="1">
                  <a:spLocks/>
                </p:cNvSpPr>
                <p:nvPr/>
              </p:nvSpPr>
              <p:spPr>
                <a:xfrm>
                  <a:off x="423354" y="5045022"/>
                  <a:ext cx="8345486" cy="1308050"/>
                </a:xfrm>
                <a:prstGeom prst="rect">
                  <a:avLst/>
                </a:prstGeom>
                <a:solidFill>
                  <a:srgbClr val="FFCCFF">
                    <a:alpha val="47843"/>
                  </a:srgbClr>
                </a:solidFill>
                <a:ln>
                  <a:noFill/>
                </a:ln>
              </p:spPr>
              <p:txBody>
                <a:bodyPr vert="horz" lIns="91440" tIns="45720" rIns="91440" bIns="45720" rtlCol="0">
                  <a:spAutoFit/>
                </a:bodyPr>
                <a:lstStyle>
                  <a:lvl1pPr marL="0" indent="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None/>
                    <a:defRPr sz="2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pt-PT" sz="800" dirty="0" smtClean="0"/>
                </a:p>
                <a:p>
                  <a:r>
                    <a:rPr lang="pt-PT" b="1" dirty="0">
                      <a:solidFill>
                        <a:srgbClr val="C00000"/>
                      </a:solidFill>
                    </a:rPr>
                    <a:t>Princípio do terceiro excluído:</a:t>
                  </a:r>
                </a:p>
                <a:p>
                  <a:r>
                    <a:rPr lang="pt-PT" dirty="0"/>
                    <a:t>Dada uma proposição </a:t>
                  </a:r>
                  <a14:m>
                    <m:oMath xmlns:m="http://schemas.openxmlformats.org/officeDocument/2006/math">
                      <m:r>
                        <a:rPr lang="pt-PT" b="0" i="1">
                          <a:latin typeface="Cambria Math"/>
                          <a:ea typeface="Cambria Math"/>
                        </a:rPr>
                        <m:t>𝑝</m:t>
                      </m:r>
                    </m:oMath>
                  </a14:m>
                  <a:r>
                    <a:rPr lang="pt-PT" dirty="0"/>
                    <a:t>, a proposição </a:t>
                  </a:r>
                  <a14:m>
                    <m:oMath xmlns:m="http://schemas.openxmlformats.org/officeDocument/2006/math">
                      <m:r>
                        <a:rPr lang="pt-PT" b="0" i="1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b="0" i="1">
                          <a:latin typeface="Cambria Math"/>
                          <a:ea typeface="Cambria Math"/>
                        </a:rPr>
                        <m:t>~</m:t>
                      </m:r>
                      <m:r>
                        <a:rPr lang="pt-PT" b="0" i="1">
                          <a:latin typeface="Cambria Math"/>
                          <a:ea typeface="Cambria Math"/>
                        </a:rPr>
                        <m:t>𝑝</m:t>
                      </m:r>
                    </m:oMath>
                  </a14:m>
                  <a:r>
                    <a:rPr lang="pt-PT" dirty="0"/>
                    <a:t> </a:t>
                  </a:r>
                  <a:r>
                    <a:rPr lang="pt-PT" dirty="0" smtClean="0"/>
                    <a:t>é </a:t>
                  </a:r>
                  <a:r>
                    <a:rPr lang="pt-PT" dirty="0"/>
                    <a:t>verdadeira</a:t>
                  </a:r>
                  <a:r>
                    <a:rPr lang="pt-PT" dirty="0" smtClean="0"/>
                    <a:t>.</a:t>
                  </a:r>
                </a:p>
                <a:p>
                  <a:endParaRPr lang="pt-PT" sz="800" dirty="0" smtClean="0"/>
                </a:p>
              </p:txBody>
            </p:sp>
          </mc:Choice>
          <mc:Fallback xmlns="">
            <p:sp>
              <p:nvSpPr>
                <p:cNvPr id="29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3354" y="5045022"/>
                  <a:ext cx="8345486" cy="130805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950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CaixaDeTexto 29"/>
            <p:cNvSpPr txBox="1"/>
            <p:nvPr/>
          </p:nvSpPr>
          <p:spPr>
            <a:xfrm>
              <a:off x="705079" y="4669489"/>
              <a:ext cx="419742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b="1" dirty="0" smtClean="0"/>
                <a:t>Propriedade 3</a:t>
              </a:r>
              <a:endParaRPr lang="pt-PT" sz="2200" b="1" dirty="0"/>
            </a:p>
          </p:txBody>
        </p:sp>
        <p:pic>
          <p:nvPicPr>
            <p:cNvPr id="37" name="Picture 2" descr="C:\Users\Acer\Desktop\areal\pro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575" y="4642888"/>
              <a:ext cx="306000" cy="57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302450" y="3138985"/>
                <a:ext cx="8401947" cy="1468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 smtClean="0"/>
                  <a:t>O “Princípio da não contradição” enunciado na propriedade 1 pode</a:t>
                </a:r>
              </a:p>
              <a:p>
                <a:r>
                  <a:rPr lang="pt-PT" sz="2200" dirty="0"/>
                  <a:t>ser também reescrito em linguagem simbólica: </a:t>
                </a:r>
                <a14:m>
                  <m:oMath xmlns:m="http://schemas.openxmlformats.org/officeDocument/2006/math">
                    <m:r>
                      <a:rPr lang="pt-PT" sz="2200" b="0" i="1">
                        <a:latin typeface="Cambria Math"/>
                        <a:ea typeface="Cambria Math"/>
                      </a:rPr>
                      <m:t>~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pt-PT" sz="2200" b="0" i="1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∧~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pt-PT" sz="2200" dirty="0"/>
                  <a:t> é uma</a:t>
                </a:r>
              </a:p>
              <a:p>
                <a:r>
                  <a:rPr lang="pt-PT" sz="2200" dirty="0"/>
                  <a:t>proposição verdadeira.</a:t>
                </a:r>
              </a:p>
              <a:p>
                <a:r>
                  <a:rPr lang="pt-PT" sz="2200" dirty="0"/>
                  <a:t>Utilizando tabelas de verdade temos, para os dois princípios:</a:t>
                </a:r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450" y="3138985"/>
                <a:ext cx="8401947" cy="1468800"/>
              </a:xfrm>
              <a:prstGeom prst="rect">
                <a:avLst/>
              </a:prstGeom>
              <a:blipFill rotWithShape="1">
                <a:blip r:embed="rId4"/>
                <a:stretch>
                  <a:fillRect l="-943" t="-2490" b="-580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ela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9172846"/>
                  </p:ext>
                </p:extLst>
              </p:nvPr>
            </p:nvGraphicFramePr>
            <p:xfrm>
              <a:off x="455126" y="4735772"/>
              <a:ext cx="3990846" cy="1706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0792"/>
                    <a:gridCol w="641445"/>
                    <a:gridCol w="1146412"/>
                    <a:gridCol w="1542197"/>
                  </a:tblGrid>
                  <a:tr h="390705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Princípio da não contradição</a:t>
                          </a:r>
                          <a:endParaRPr lang="pt-PT" sz="22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pt-PT" sz="22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𝒑</m:t>
                              </m:r>
                              <m:r>
                                <a:rPr lang="pt-PT" sz="22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∧~</m:t>
                              </m:r>
                              <m:r>
                                <a:rPr lang="pt-PT" sz="2200" b="1" i="1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𝒑</m:t>
                              </m:r>
                            </m:oMath>
                          </a14:m>
                          <a:r>
                            <a:rPr lang="pt-PT" sz="2200" b="1" dirty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pt-PT" sz="22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~(</m:t>
                              </m:r>
                              <m:r>
                                <a:rPr lang="pt-PT" sz="22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𝒑</m:t>
                              </m:r>
                              <m:r>
                                <a:rPr lang="pt-PT" sz="22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∧~</m:t>
                              </m:r>
                              <m:r>
                                <a:rPr lang="pt-PT" sz="2200" b="1" i="1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𝒑</m:t>
                              </m:r>
                              <m:r>
                                <a:rPr lang="pt-PT" sz="22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oMath>
                          </a14:m>
                          <a:r>
                            <a:rPr lang="pt-PT" sz="2200" b="1" dirty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ela 1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9172846"/>
                  </p:ext>
                </p:extLst>
              </p:nvPr>
            </p:nvGraphicFramePr>
            <p:xfrm>
              <a:off x="455126" y="4735772"/>
              <a:ext cx="3990846" cy="1706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0792"/>
                    <a:gridCol w="641445"/>
                    <a:gridCol w="1146412"/>
                    <a:gridCol w="1542197"/>
                  </a:tblGrid>
                  <a:tr h="426720"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Princípio da não contradição</a:t>
                          </a:r>
                          <a:endParaRPr lang="pt-PT" sz="22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26" t="-108571" r="-50648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3810" t="-108571" r="-420952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13830" t="-108571" r="-135106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58893" t="-108571" r="-395" b="-2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26" t="-208571" r="-50648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3810" t="-208571" r="-420952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13830" t="-208571" r="-13510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58893" t="-208571" r="-395" b="-100000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926" t="-308571" r="-5064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03810" t="-308571" r="-4209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13830" t="-308571" r="-1351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5"/>
                          <a:stretch>
                            <a:fillRect l="-158893" t="-308571" r="-395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4148241"/>
                  </p:ext>
                </p:extLst>
              </p:nvPr>
            </p:nvGraphicFramePr>
            <p:xfrm>
              <a:off x="4752373" y="4735773"/>
              <a:ext cx="3952025" cy="1770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1164"/>
                    <a:gridCol w="1068833"/>
                    <a:gridCol w="1842028"/>
                  </a:tblGrid>
                  <a:tr h="48988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Princípio do terceiro excluído</a:t>
                          </a:r>
                          <a:endParaRPr lang="pt-PT" sz="22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</a:tr>
                  <a:tr h="4235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</a:rPr>
                                  <m:t>~</m:t>
                                </m:r>
                                <m:r>
                                  <a:rPr lang="pt-PT" sz="22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  <a:ea typeface="Cambria Math"/>
                                  </a:rPr>
                                  <m:t>𝒑</m:t>
                                </m:r>
                              </m:oMath>
                            </m:oMathPara>
                          </a14:m>
                          <a:endParaRPr lang="pt-PT" sz="2200" b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pt-PT" sz="22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𝒑</m:t>
                              </m:r>
                              <m:r>
                                <a:rPr lang="pt-PT" sz="2200" b="1" i="1" smtClean="0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∨~</m:t>
                              </m:r>
                              <m:r>
                                <a:rPr lang="pt-PT" sz="2200" b="1" i="1">
                                  <a:solidFill>
                                    <a:schemeClr val="bg1"/>
                                  </a:solidFill>
                                  <a:latin typeface="Cambria Math"/>
                                  <a:ea typeface="Cambria Math"/>
                                </a:rPr>
                                <m:t>𝒑</m:t>
                              </m:r>
                            </m:oMath>
                          </a14:m>
                          <a:r>
                            <a:rPr lang="pt-PT" sz="2200" b="1" dirty="0">
                              <a:solidFill>
                                <a:schemeClr val="bg1"/>
                              </a:solidFill>
                            </a:rPr>
                            <a:t> </a:t>
                          </a:r>
                        </a:p>
                      </a:txBody>
                      <a:tcPr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tcPr>
                    </a:tc>
                  </a:tr>
                  <a:tr h="42356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  <a:tr h="42356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𝐹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2200" b="0" i="1" smtClean="0">
                                    <a:solidFill>
                                      <a:srgbClr val="92D05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𝑉</m:t>
                                </m:r>
                              </m:oMath>
                            </m:oMathPara>
                          </a14:m>
                          <a:endParaRPr lang="pt-PT" sz="2200" b="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ela 2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24148241"/>
                  </p:ext>
                </p:extLst>
              </p:nvPr>
            </p:nvGraphicFramePr>
            <p:xfrm>
              <a:off x="4752373" y="4735773"/>
              <a:ext cx="3952025" cy="1770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41164"/>
                    <a:gridCol w="1068833"/>
                    <a:gridCol w="1842028"/>
                  </a:tblGrid>
                  <a:tr h="489880">
                    <a:tc gridSpan="3">
                      <a:txBody>
                        <a:bodyPr/>
                        <a:lstStyle/>
                        <a:p>
                          <a:pPr algn="ctr"/>
                          <a:r>
                            <a:rPr lang="pt-PT" sz="2200" b="1" i="0" u="none" strike="noStrike" kern="1200" baseline="0" dirty="0" smtClean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Princípio do terceiro excluído</a:t>
                          </a:r>
                          <a:endParaRPr lang="pt-PT" sz="22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585" t="-122857" r="-278947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98286" t="-122857" r="-172571" b="-2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14901" t="-122857" b="-201429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585" t="-222857" r="-278947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98286" t="-222857" r="-172571" b="-10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14901" t="-222857" b="-101429"/>
                          </a:stretch>
                        </a:blipFill>
                      </a:tcPr>
                    </a:tc>
                  </a:tr>
                  <a:tr h="42672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585" t="-322857" r="-278947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98286" t="-322857" r="-172571" b="-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6"/>
                          <a:stretch>
                            <a:fillRect l="-114901" t="-322857" b="-1429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87875" y="563327"/>
            <a:ext cx="8680532" cy="348696"/>
          </a:xfrm>
        </p:spPr>
        <p:txBody>
          <a:bodyPr/>
          <a:lstStyle/>
          <a:p>
            <a:r>
              <a:rPr lang="pt-PT" dirty="0" smtClean="0"/>
              <a:t>INTRODUÇÃO À LÓGICA BIVALENTE E À TEORIA DOS CONJUNTOS</a:t>
            </a:r>
            <a:endParaRPr lang="pt-PT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9557" y="0"/>
            <a:ext cx="7373869" cy="459488"/>
          </a:xfrm>
        </p:spPr>
        <p:txBody>
          <a:bodyPr/>
          <a:lstStyle/>
          <a:p>
            <a:r>
              <a:rPr lang="pt-PT" dirty="0" smtClean="0"/>
              <a:t>LÓGICA E TEORIA DOS CONJUNTOS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2436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1286</TotalTime>
  <Words>635</Words>
  <Application>Microsoft Office PowerPoint</Application>
  <PresentationFormat>Apresentação no Ecrã (4:3)</PresentationFormat>
  <Paragraphs>158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8" baseType="lpstr">
      <vt:lpstr>Office Theme</vt:lpstr>
      <vt:lpstr>INTODUÇÃO À LÓGICA BIVALENTE E À TEORIA DOS CONJUNTOS 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  <vt:lpstr>INTRODUÇÃO À LÓGICA BIVALENTE E À TEORIA DOS CONJUNTOS</vt:lpstr>
    </vt:vector>
  </TitlesOfParts>
  <Company>Bloco Grafico, Lda.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10</dc:title>
  <dc:creator>Areal Editores</dc:creator>
  <cp:lastModifiedBy>Acer</cp:lastModifiedBy>
  <cp:revision>133</cp:revision>
  <dcterms:created xsi:type="dcterms:W3CDTF">2015-02-09T14:45:19Z</dcterms:created>
  <dcterms:modified xsi:type="dcterms:W3CDTF">2015-05-13T13:20:43Z</dcterms:modified>
</cp:coreProperties>
</file>