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03" r:id="rId2"/>
    <p:sldId id="292" r:id="rId3"/>
    <p:sldId id="294" r:id="rId4"/>
    <p:sldId id="295" r:id="rId5"/>
    <p:sldId id="296" r:id="rId6"/>
    <p:sldId id="297" r:id="rId7"/>
    <p:sldId id="298" r:id="rId8"/>
    <p:sldId id="299" r:id="rId9"/>
    <p:sldId id="300" r:id="rId10"/>
    <p:sldId id="301" r:id="rId11"/>
    <p:sldId id="302" r:id="rId12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99"/>
    <a:srgbClr val="FCDAF5"/>
    <a:srgbClr val="FFCCFF"/>
    <a:srgbClr val="DBBDD7"/>
    <a:srgbClr val="CFB7E1"/>
    <a:srgbClr val="CC99FF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856" autoAdjust="0"/>
    <p:restoredTop sz="94660" autoAdjust="0"/>
  </p:normalViewPr>
  <p:slideViewPr>
    <p:cSldViewPr snapToGrid="0" showGuides="1">
      <p:cViewPr>
        <p:scale>
          <a:sx n="70" d="100"/>
          <a:sy n="70" d="100"/>
        </p:scale>
        <p:origin x="-1074" y="-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741795"/>
            <a:ext cx="6068961" cy="2387600"/>
          </a:xfrm>
        </p:spPr>
        <p:txBody>
          <a:bodyPr anchor="t">
            <a:normAutofit/>
          </a:bodyPr>
          <a:lstStyle>
            <a:lvl1pPr marL="0" indent="0" algn="l">
              <a:defRPr sz="4400" b="1" baseline="0">
                <a:latin typeface="+mn-lt"/>
              </a:defRPr>
            </a:lvl1pPr>
          </a:lstStyle>
          <a:p>
            <a:r>
              <a:rPr lang="en-US" dirty="0" smtClean="0"/>
              <a:t>TÍTULO DA APRESENTAÇÃO MULTIMÉDIA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5800" y="4392552"/>
            <a:ext cx="6068961" cy="710390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SUBTÍTULO (CASO EXISTA)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9973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2890" y="58360"/>
            <a:ext cx="8680532" cy="348696"/>
          </a:xfrm>
        </p:spPr>
        <p:txBody>
          <a:bodyPr>
            <a:noAutofit/>
          </a:bodyPr>
          <a:lstStyle>
            <a:lvl1pPr>
              <a:defRPr sz="2400" b="0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 smtClean="0"/>
              <a:t>TÍTULO DO 1º SLIDE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071" y="1247488"/>
            <a:ext cx="8302973" cy="397032"/>
          </a:xfrm>
        </p:spPr>
        <p:txBody>
          <a:bodyPr>
            <a:sp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2200"/>
            </a:lvl2pPr>
            <a:lvl3pPr marL="914400" indent="0">
              <a:buNone/>
              <a:defRPr sz="2200"/>
            </a:lvl3pPr>
            <a:lvl4pPr marL="1371600" indent="0">
              <a:buNone/>
              <a:defRPr sz="2200"/>
            </a:lvl4pPr>
            <a:lvl5pPr marL="1828800" indent="0">
              <a:buNone/>
              <a:defRPr sz="2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595252" y="590596"/>
            <a:ext cx="7746436" cy="459488"/>
          </a:xfrm>
        </p:spPr>
        <p:txBody>
          <a:bodyPr anchor="ctr">
            <a:noAutofit/>
          </a:bodyPr>
          <a:lstStyle>
            <a:lvl1pPr marL="0" indent="0">
              <a:buNone/>
              <a:defRPr sz="2600" b="1">
                <a:solidFill>
                  <a:schemeClr val="bg1"/>
                </a:solidFill>
              </a:defRPr>
            </a:lvl1pPr>
            <a:lvl2pPr marL="457200" indent="0">
              <a:buNone/>
              <a:defRPr sz="2600" b="1">
                <a:solidFill>
                  <a:schemeClr val="bg1"/>
                </a:solidFill>
              </a:defRPr>
            </a:lvl2pPr>
            <a:lvl3pPr marL="914400" indent="0">
              <a:buNone/>
              <a:defRPr sz="2600" b="1">
                <a:solidFill>
                  <a:schemeClr val="bg1"/>
                </a:solidFill>
              </a:defRPr>
            </a:lvl3pPr>
            <a:lvl4pPr marL="1371600" indent="0">
              <a:buNone/>
              <a:defRPr sz="2600" b="1">
                <a:solidFill>
                  <a:schemeClr val="bg1"/>
                </a:solidFill>
              </a:defRPr>
            </a:lvl4pPr>
            <a:lvl5pPr marL="1828800" indent="0">
              <a:buNone/>
              <a:defRPr sz="26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TÍTULO DO SLIDE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40301117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91BE5-4E69-4A3C-8FC0-7F5333125048}" type="datetimeFigureOut">
              <a:rPr lang="pt-PT" smtClean="0"/>
              <a:t>13-05-2015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84BE3-DC45-4468-BE0A-D4217208581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25122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C91BE5-4E69-4A3C-8FC0-7F5333125048}" type="datetimeFigureOut">
              <a:rPr lang="pt-PT" smtClean="0"/>
              <a:t>13-05-2015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684BE3-DC45-4468-BE0A-D4217208581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56078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pt-PT" dirty="0" smtClean="0"/>
              <a:t>INTODUÇÃO À LÓGICA BIVALENTE E À TEORIA</a:t>
            </a:r>
            <a:r>
              <a:rPr lang="pt-PT" dirty="0"/>
              <a:t/>
            </a:r>
            <a:br>
              <a:rPr lang="pt-PT" dirty="0"/>
            </a:br>
            <a:r>
              <a:rPr lang="pt-PT" dirty="0"/>
              <a:t>DOS CONJUNTOS</a:t>
            </a:r>
            <a:br>
              <a:rPr lang="pt-PT" dirty="0"/>
            </a:b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pt-PT" b="1" dirty="0" smtClean="0"/>
              <a:t>Tema: Lógica e teoria dos conjuntos</a:t>
            </a:r>
            <a:endParaRPr lang="pt-PT" dirty="0" smtClean="0"/>
          </a:p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680600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o 9"/>
          <p:cNvGrpSpPr/>
          <p:nvPr/>
        </p:nvGrpSpPr>
        <p:grpSpPr>
          <a:xfrm>
            <a:off x="341523" y="1747252"/>
            <a:ext cx="8427317" cy="2923805"/>
            <a:chOff x="341523" y="1760900"/>
            <a:chExt cx="8427317" cy="2923805"/>
          </a:xfrm>
        </p:grpSpPr>
        <p:sp>
          <p:nvSpPr>
            <p:cNvPr id="7" name="Rectângulo 6"/>
            <p:cNvSpPr/>
            <p:nvPr/>
          </p:nvSpPr>
          <p:spPr>
            <a:xfrm>
              <a:off x="341523" y="2164705"/>
              <a:ext cx="8427317" cy="25200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49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grpSp>
          <p:nvGrpSpPr>
            <p:cNvPr id="11" name="Grupo 10"/>
            <p:cNvGrpSpPr/>
            <p:nvPr/>
          </p:nvGrpSpPr>
          <p:grpSpPr>
            <a:xfrm>
              <a:off x="489456" y="1760900"/>
              <a:ext cx="4320001" cy="574227"/>
              <a:chOff x="489456" y="1864593"/>
              <a:chExt cx="4413049" cy="569077"/>
            </a:xfrm>
          </p:grpSpPr>
          <p:pic>
            <p:nvPicPr>
              <p:cNvPr id="3075" name="Picture 3" descr="C:\Users\Acer\Desktop\areal\estrela.pn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9456" y="1864593"/>
                <a:ext cx="312591" cy="56907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6" name="CaixaDeTexto 5"/>
              <p:cNvSpPr txBox="1"/>
              <p:nvPr/>
            </p:nvSpPr>
            <p:spPr>
              <a:xfrm>
                <a:off x="705079" y="1920737"/>
                <a:ext cx="4197426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200" b="1" dirty="0" smtClean="0"/>
                  <a:t>Definição</a:t>
                </a:r>
                <a:endParaRPr lang="pt-PT" sz="2200" b="1" dirty="0"/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45389" y="2479194"/>
                <a:ext cx="8215678" cy="2121735"/>
              </a:xfrm>
              <a:noFill/>
              <a:ln>
                <a:noFill/>
              </a:ln>
            </p:spPr>
            <p:txBody>
              <a:bodyPr/>
              <a:lstStyle/>
              <a:p>
                <a:pPr algn="just"/>
                <a:r>
                  <a:rPr lang="pt-PT" dirty="0" smtClean="0"/>
                  <a:t>Dadas proposições </a:t>
                </a:r>
                <a14:m>
                  <m:oMath xmlns:m="http://schemas.openxmlformats.org/officeDocument/2006/math">
                    <m:r>
                      <a:rPr lang="pt-PT" i="1" dirty="0">
                        <a:latin typeface="Cambria Math"/>
                      </a:rPr>
                      <m:t>𝑝</m:t>
                    </m:r>
                  </m:oMath>
                </a14:m>
                <a:r>
                  <a:rPr lang="pt-PT" dirty="0"/>
                  <a:t> e </a:t>
                </a:r>
                <a14:m>
                  <m:oMath xmlns:m="http://schemas.openxmlformats.org/officeDocument/2006/math">
                    <m:r>
                      <a:rPr lang="pt-PT" i="1" dirty="0">
                        <a:latin typeface="Cambria Math"/>
                        <a:ea typeface="Cambria Math"/>
                      </a:rPr>
                      <m:t>𝑞</m:t>
                    </m:r>
                  </m:oMath>
                </a14:m>
                <a:r>
                  <a:rPr lang="pt-PT" dirty="0"/>
                  <a:t>, a “</a:t>
                </a:r>
                <a:r>
                  <a:rPr lang="pt-PT" dirty="0" smtClean="0">
                    <a:solidFill>
                      <a:srgbClr val="C00000"/>
                    </a:solidFill>
                  </a:rPr>
                  <a:t>implicação entre </a:t>
                </a:r>
                <a14:m>
                  <m:oMath xmlns:m="http://schemas.openxmlformats.org/officeDocument/2006/math">
                    <m:r>
                      <a:rPr lang="pt-PT" i="1" dirty="0">
                        <a:solidFill>
                          <a:srgbClr val="C00000"/>
                        </a:solidFill>
                        <a:latin typeface="Cambria Math"/>
                      </a:rPr>
                      <m:t>𝑝</m:t>
                    </m:r>
                  </m:oMath>
                </a14:m>
                <a:r>
                  <a:rPr lang="pt-PT" dirty="0">
                    <a:solidFill>
                      <a:srgbClr val="C00000"/>
                    </a:solidFill>
                  </a:rPr>
                  <a:t> e </a:t>
                </a:r>
                <a14:m>
                  <m:oMath xmlns:m="http://schemas.openxmlformats.org/officeDocument/2006/math">
                    <m:r>
                      <a:rPr lang="pt-PT" i="1" dirty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𝑞</m:t>
                    </m:r>
                  </m:oMath>
                </a14:m>
                <a:r>
                  <a:rPr lang="pt-PT" dirty="0"/>
                  <a:t>”, é uma</a:t>
                </a:r>
              </a:p>
              <a:p>
                <a:pPr algn="just"/>
                <a:r>
                  <a:rPr lang="pt-PT" dirty="0"/>
                  <a:t>proposição que é falsa se e somente se </a:t>
                </a:r>
                <a14:m>
                  <m:oMath xmlns:m="http://schemas.openxmlformats.org/officeDocument/2006/math">
                    <m:r>
                      <a:rPr lang="pt-PT" i="1" dirty="0">
                        <a:latin typeface="Cambria Math"/>
                      </a:rPr>
                      <m:t>𝑝</m:t>
                    </m:r>
                  </m:oMath>
                </a14:m>
                <a:r>
                  <a:rPr lang="pt-PT" i="1" dirty="0"/>
                  <a:t> </a:t>
                </a:r>
                <a:r>
                  <a:rPr lang="pt-PT" dirty="0"/>
                  <a:t>for verdadeira e </a:t>
                </a:r>
                <a14:m>
                  <m:oMath xmlns:m="http://schemas.openxmlformats.org/officeDocument/2006/math">
                    <m:r>
                      <a:rPr lang="pt-PT" b="0" i="1" dirty="0" smtClean="0">
                        <a:latin typeface="Cambria Math"/>
                      </a:rPr>
                      <m:t>𝑞</m:t>
                    </m:r>
                  </m:oMath>
                </a14:m>
                <a:r>
                  <a:rPr lang="pt-PT" i="1" dirty="0"/>
                  <a:t> </a:t>
                </a:r>
                <a:r>
                  <a:rPr lang="pt-PT" dirty="0"/>
                  <a:t>for falsa.</a:t>
                </a:r>
              </a:p>
              <a:p>
                <a:pPr algn="just"/>
                <a:r>
                  <a:rPr lang="pt-PT" dirty="0"/>
                  <a:t>A “implicação entre </a:t>
                </a:r>
                <a14:m>
                  <m:oMath xmlns:m="http://schemas.openxmlformats.org/officeDocument/2006/math">
                    <m:r>
                      <a:rPr lang="pt-PT" i="1" dirty="0">
                        <a:latin typeface="Cambria Math"/>
                      </a:rPr>
                      <m:t>𝑝</m:t>
                    </m:r>
                  </m:oMath>
                </a14:m>
                <a:r>
                  <a:rPr lang="pt-PT" i="1" dirty="0"/>
                  <a:t> </a:t>
                </a:r>
                <a:r>
                  <a:rPr lang="pt-PT" dirty="0"/>
                  <a:t>e</a:t>
                </a:r>
                <a:r>
                  <a:rPr lang="pt-PT" dirty="0" smtClean="0"/>
                  <a:t> </a:t>
                </a:r>
                <a14:m>
                  <m:oMath xmlns:m="http://schemas.openxmlformats.org/officeDocument/2006/math">
                    <m:r>
                      <a:rPr lang="pt-PT" i="1" dirty="0">
                        <a:latin typeface="Cambria Math"/>
                        <a:ea typeface="Cambria Math"/>
                      </a:rPr>
                      <m:t>𝑞</m:t>
                    </m:r>
                  </m:oMath>
                </a14:m>
                <a:r>
                  <a:rPr lang="pt-PT" dirty="0"/>
                  <a:t>” representa-se por “</a:t>
                </a:r>
                <a14:m>
                  <m:oMath xmlns:m="http://schemas.openxmlformats.org/officeDocument/2006/math">
                    <m:r>
                      <a:rPr lang="pt-PT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𝑝</m:t>
                    </m:r>
                    <m:r>
                      <a:rPr lang="pt-PT" i="1" dirty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⟹</m:t>
                    </m:r>
                    <m:r>
                      <a:rPr lang="pt-PT" i="1" dirty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𝑞</m:t>
                    </m:r>
                  </m:oMath>
                </a14:m>
                <a:r>
                  <a:rPr lang="pt-PT" dirty="0" smtClean="0"/>
                  <a:t>”.</a:t>
                </a:r>
              </a:p>
              <a:p>
                <a:pPr algn="just"/>
                <a14:m>
                  <m:oMath xmlns:m="http://schemas.openxmlformats.org/officeDocument/2006/math">
                    <m:r>
                      <a:rPr lang="pt-PT" i="1" dirty="0">
                        <a:latin typeface="Cambria Math"/>
                      </a:rPr>
                      <m:t>𝑝</m:t>
                    </m:r>
                  </m:oMath>
                </a14:m>
                <a:r>
                  <a:rPr lang="pt-PT" i="1" dirty="0" smtClean="0"/>
                  <a:t> </a:t>
                </a:r>
                <a:r>
                  <a:rPr lang="pt-PT" dirty="0"/>
                  <a:t>é o “antecedente” e </a:t>
                </a:r>
                <a14:m>
                  <m:oMath xmlns:m="http://schemas.openxmlformats.org/officeDocument/2006/math">
                    <m:r>
                      <a:rPr lang="pt-PT" i="1" dirty="0">
                        <a:latin typeface="Cambria Math"/>
                        <a:ea typeface="Cambria Math"/>
                      </a:rPr>
                      <m:t>𝑞</m:t>
                    </m:r>
                  </m:oMath>
                </a14:m>
                <a:r>
                  <a:rPr lang="pt-PT" i="1" dirty="0"/>
                  <a:t> </a:t>
                </a:r>
                <a:r>
                  <a:rPr lang="pt-PT" dirty="0"/>
                  <a:t>é o “consequente” da implicação.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pt-PT" i="1" dirty="0">
                        <a:latin typeface="Cambria Math"/>
                      </a:rPr>
                      <m:t>𝑝</m:t>
                    </m:r>
                    <m:r>
                      <a:rPr lang="pt-PT" i="1" dirty="0">
                        <a:latin typeface="Cambria Math"/>
                        <a:ea typeface="Cambria Math"/>
                      </a:rPr>
                      <m:t>⟹</m:t>
                    </m:r>
                    <m:r>
                      <a:rPr lang="pt-PT" i="1" dirty="0">
                        <a:latin typeface="Cambria Math"/>
                        <a:ea typeface="Cambria Math"/>
                      </a:rPr>
                      <m:t>𝑞</m:t>
                    </m:r>
                    <m:r>
                      <a:rPr lang="pt-PT" b="0" i="1" dirty="0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pt-PT" dirty="0"/>
                  <a:t>lê-se </a:t>
                </a:r>
                <a:r>
                  <a:rPr lang="pt-PT" dirty="0" smtClean="0"/>
                  <a:t>“</a:t>
                </a:r>
                <a14:m>
                  <m:oMath xmlns:m="http://schemas.openxmlformats.org/officeDocument/2006/math">
                    <m:r>
                      <a:rPr lang="pt-PT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𝑝</m:t>
                    </m:r>
                  </m:oMath>
                </a14:m>
                <a:r>
                  <a:rPr lang="pt-PT" i="1" dirty="0" smtClean="0">
                    <a:solidFill>
                      <a:srgbClr val="C00000"/>
                    </a:solidFill>
                  </a:rPr>
                  <a:t> </a:t>
                </a:r>
                <a:r>
                  <a:rPr lang="pt-PT" dirty="0">
                    <a:solidFill>
                      <a:srgbClr val="C00000"/>
                    </a:solidFill>
                  </a:rPr>
                  <a:t>implica </a:t>
                </a:r>
                <a14:m>
                  <m:oMath xmlns:m="http://schemas.openxmlformats.org/officeDocument/2006/math">
                    <m:r>
                      <a:rPr lang="pt-PT" i="1" dirty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𝑞</m:t>
                    </m:r>
                  </m:oMath>
                </a14:m>
                <a:r>
                  <a:rPr lang="pt-PT" dirty="0"/>
                  <a:t>” ou “</a:t>
                </a:r>
                <a:r>
                  <a:rPr lang="pt-PT" dirty="0">
                    <a:solidFill>
                      <a:srgbClr val="C00000"/>
                    </a:solidFill>
                  </a:rPr>
                  <a:t>se </a:t>
                </a:r>
                <a14:m>
                  <m:oMath xmlns:m="http://schemas.openxmlformats.org/officeDocument/2006/math">
                    <m:r>
                      <a:rPr lang="pt-PT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𝑝</m:t>
                    </m:r>
                  </m:oMath>
                </a14:m>
                <a:r>
                  <a:rPr lang="pt-PT" i="1" dirty="0">
                    <a:solidFill>
                      <a:srgbClr val="C00000"/>
                    </a:solidFill>
                  </a:rPr>
                  <a:t> </a:t>
                </a:r>
                <a:r>
                  <a:rPr lang="pt-PT" dirty="0">
                    <a:solidFill>
                      <a:srgbClr val="C00000"/>
                    </a:solidFill>
                  </a:rPr>
                  <a:t>então </a:t>
                </a:r>
                <a14:m>
                  <m:oMath xmlns:m="http://schemas.openxmlformats.org/officeDocument/2006/math">
                    <m:r>
                      <a:rPr lang="pt-PT" i="1" dirty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𝑞</m:t>
                    </m:r>
                  </m:oMath>
                </a14:m>
                <a:r>
                  <a:rPr lang="pt-PT" dirty="0"/>
                  <a:t>”.</a:t>
                </a:r>
                <a:endParaRPr lang="pt-PT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45389" y="2479194"/>
                <a:ext cx="8215678" cy="2121735"/>
              </a:xfrm>
              <a:blipFill rotWithShape="1">
                <a:blip r:embed="rId3"/>
                <a:stretch>
                  <a:fillRect l="-890" t="-3161" b="-517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487875" y="563327"/>
            <a:ext cx="8680532" cy="348696"/>
          </a:xfrm>
        </p:spPr>
        <p:txBody>
          <a:bodyPr/>
          <a:lstStyle/>
          <a:p>
            <a:r>
              <a:rPr lang="pt-PT" dirty="0" smtClean="0"/>
              <a:t>INTRODUÇÃO À LÓGICA BIVALENTE E À TEORIA DOS CONJUNTOS</a:t>
            </a:r>
            <a:endParaRPr lang="pt-PT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59557" y="0"/>
            <a:ext cx="7373869" cy="459488"/>
          </a:xfrm>
        </p:spPr>
        <p:txBody>
          <a:bodyPr/>
          <a:lstStyle/>
          <a:p>
            <a:r>
              <a:rPr lang="pt-PT" dirty="0" smtClean="0"/>
              <a:t>LÓGICA E TEORIA DOS CONJUNTOS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563768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/>
          <p:cNvSpPr txBox="1"/>
          <p:nvPr/>
        </p:nvSpPr>
        <p:spPr>
          <a:xfrm>
            <a:off x="319954" y="1255590"/>
            <a:ext cx="82793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/>
              <a:t>Podemos representar os possíveis valores lógicos da implicação</a:t>
            </a:r>
          </a:p>
          <a:p>
            <a:r>
              <a:rPr lang="pt-PT" sz="2200" dirty="0"/>
              <a:t>entre duas proposições recorrendo a uma tabela de verdade: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2" name="Tabela 1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68351728"/>
                  </p:ext>
                </p:extLst>
              </p:nvPr>
            </p:nvGraphicFramePr>
            <p:xfrm>
              <a:off x="794901" y="2955712"/>
              <a:ext cx="3285779" cy="21336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99461"/>
                    <a:gridCol w="999461"/>
                    <a:gridCol w="1286857"/>
                  </a:tblGrid>
                  <a:tr h="375684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1" i="1" smtClean="0">
                                    <a:latin typeface="Cambria Math"/>
                                  </a:rPr>
                                  <m:t>𝒑</m:t>
                                </m:r>
                              </m:oMath>
                            </m:oMathPara>
                          </a14:m>
                          <a:endParaRPr lang="pt-PT" sz="22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1" i="1" smtClean="0">
                                    <a:latin typeface="Cambria Math"/>
                                  </a:rPr>
                                  <m:t>𝒒</m:t>
                                </m:r>
                              </m:oMath>
                            </m:oMathPara>
                          </a14:m>
                          <a:endParaRPr lang="pt-PT" sz="22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1" i="1" smtClean="0">
                                    <a:latin typeface="Cambria Math"/>
                                  </a:rPr>
                                  <m:t>𝒑</m:t>
                                </m:r>
                                <m:r>
                                  <a:rPr lang="pt-PT" sz="2200" b="1" i="1" dirty="0" smtClean="0">
                                    <a:latin typeface="Cambria Math"/>
                                    <a:ea typeface="Cambria Math"/>
                                  </a:rPr>
                                  <m:t>⟹</m:t>
                                </m:r>
                                <m:r>
                                  <a:rPr lang="pt-PT" sz="2200" b="1" i="1" smtClean="0">
                                    <a:latin typeface="Cambria Math"/>
                                    <a:ea typeface="Cambria Math"/>
                                  </a:rPr>
                                  <m:t>𝒒</m:t>
                                </m:r>
                              </m:oMath>
                            </m:oMathPara>
                          </a14:m>
                          <a:endParaRPr lang="pt-PT" sz="2200" b="1" dirty="0"/>
                        </a:p>
                      </a:txBody>
                      <a:tcPr/>
                    </a:tc>
                  </a:tr>
                  <a:tr h="375684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2200" b="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/>
                    </a:tc>
                  </a:tr>
                  <a:tr h="375684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2200" b="0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/>
                    </a:tc>
                  </a:tr>
                  <a:tr h="375684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/>
                    </a:tc>
                  </a:tr>
                  <a:tr h="375684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12" name="Tabela 1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68351728"/>
                  </p:ext>
                </p:extLst>
              </p:nvPr>
            </p:nvGraphicFramePr>
            <p:xfrm>
              <a:off x="794901" y="2955712"/>
              <a:ext cx="3285779" cy="21336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99461"/>
                    <a:gridCol w="999461"/>
                    <a:gridCol w="1286857"/>
                  </a:tblGrid>
                  <a:tr h="42672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t="-1429" r="-229268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0000" t="-1429" r="-129268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55450" t="-1429" r="-474" b="-400000"/>
                          </a:stretch>
                        </a:blipFill>
                      </a:tcPr>
                    </a:tc>
                  </a:tr>
                  <a:tr h="42672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t="-101429" r="-229268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0000" t="-101429" r="-129268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55450" t="-101429" r="-474" b="-300000"/>
                          </a:stretch>
                        </a:blipFill>
                      </a:tcPr>
                    </a:tc>
                  </a:tr>
                  <a:tr h="42672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t="-201429" r="-229268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0000" t="-201429" r="-129268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55450" t="-201429" r="-474" b="-200000"/>
                          </a:stretch>
                        </a:blipFill>
                      </a:tcPr>
                    </a:tc>
                  </a:tr>
                  <a:tr h="42672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t="-301429" r="-229268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0000" t="-301429" r="-129268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55450" t="-301429" r="-474" b="-100000"/>
                          </a:stretch>
                        </a:blipFill>
                      </a:tcPr>
                    </a:tc>
                  </a:tr>
                  <a:tr h="42672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t="-401429" r="-22926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0000" t="-401429" r="-12926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55450" t="-401429" r="-474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/>
              <p:cNvSpPr txBox="1"/>
              <p:nvPr/>
            </p:nvSpPr>
            <p:spPr>
              <a:xfrm>
                <a:off x="3279432" y="2164599"/>
                <a:ext cx="2360428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200" b="1" dirty="0" smtClean="0"/>
                  <a:t>Conjugação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PT" sz="2200" b="1" i="1" dirty="0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pt-PT" sz="2200" b="1" i="1" dirty="0" smtClean="0">
                            <a:latin typeface="Cambria Math"/>
                            <a:ea typeface="Cambria Math"/>
                          </a:rPr>
                          <m:t>⟹</m:t>
                        </m:r>
                      </m:e>
                    </m:d>
                  </m:oMath>
                </a14:m>
                <a:endParaRPr lang="pt-PT" sz="2200" b="1" dirty="0"/>
              </a:p>
            </p:txBody>
          </p:sp>
        </mc:Choice>
        <mc:Fallback xmlns="">
          <p:sp>
            <p:nvSpPr>
              <p:cNvPr id="5" name="CaixaDeTexto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9432" y="2164599"/>
                <a:ext cx="2360428" cy="430887"/>
              </a:xfrm>
              <a:prstGeom prst="rect">
                <a:avLst/>
              </a:prstGeom>
              <a:blipFill rotWithShape="1">
                <a:blip r:embed="rId3"/>
                <a:stretch>
                  <a:fillRect l="-3359" t="-8451" b="-26761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4" name="Tabela 1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16712376"/>
                  </p:ext>
                </p:extLst>
              </p:nvPr>
            </p:nvGraphicFramePr>
            <p:xfrm>
              <a:off x="4768514" y="2944714"/>
              <a:ext cx="3286799" cy="21636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40174"/>
                    <a:gridCol w="1040174"/>
                    <a:gridCol w="1206451"/>
                  </a:tblGrid>
                  <a:tr h="43272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1" i="1" smtClean="0">
                                    <a:latin typeface="Cambria Math"/>
                                  </a:rPr>
                                  <m:t>𝒑</m:t>
                                </m:r>
                              </m:oMath>
                            </m:oMathPara>
                          </a14:m>
                          <a:endParaRPr lang="pt-PT" sz="2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1" i="1" smtClean="0">
                                    <a:latin typeface="Cambria Math"/>
                                  </a:rPr>
                                  <m:t>𝒒</m:t>
                                </m:r>
                              </m:oMath>
                            </m:oMathPara>
                          </a14:m>
                          <a:endParaRPr lang="pt-PT" sz="2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1" i="1" smtClean="0">
                                    <a:latin typeface="Cambria Math"/>
                                  </a:rPr>
                                  <m:t>𝒑</m:t>
                                </m:r>
                                <m:r>
                                  <a:rPr lang="pt-PT" sz="2200" b="1" i="1" dirty="0" smtClean="0">
                                    <a:latin typeface="Cambria Math"/>
                                    <a:ea typeface="Cambria Math"/>
                                  </a:rPr>
                                  <m:t>⟹</m:t>
                                </m:r>
                                <m:r>
                                  <a:rPr lang="pt-PT" sz="2200" b="1" i="1" smtClean="0">
                                    <a:latin typeface="Cambria Math"/>
                                    <a:ea typeface="Cambria Math"/>
                                  </a:rPr>
                                  <m:t>𝒒</m:t>
                                </m:r>
                              </m:oMath>
                            </m:oMathPara>
                          </a14:m>
                          <a:endParaRPr lang="pt-PT" sz="2200" dirty="0"/>
                        </a:p>
                      </a:txBody>
                      <a:tcPr/>
                    </a:tc>
                  </a:tr>
                  <a:tr h="43272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200" b="0" i="1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200" b="0" i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200" b="0" i="1" dirty="0"/>
                        </a:p>
                      </a:txBody>
                      <a:tcPr/>
                    </a:tc>
                  </a:tr>
                  <a:tr h="43272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200" b="0" i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pt-PT" sz="2200" b="0" i="1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pt-PT" sz="2200" b="0" i="1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/>
                    </a:tc>
                  </a:tr>
                  <a:tr h="43272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pt-PT" sz="2200" b="0" i="1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200" b="0" i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200" b="0" i="1" dirty="0"/>
                        </a:p>
                      </a:txBody>
                      <a:tcPr/>
                    </a:tc>
                  </a:tr>
                  <a:tr h="43272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pt-PT" sz="2200" b="0" i="1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pt-PT" sz="2200" b="0" i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200" b="0" i="1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14" name="Tabela 1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16712376"/>
                  </p:ext>
                </p:extLst>
              </p:nvPr>
            </p:nvGraphicFramePr>
            <p:xfrm>
              <a:off x="4768514" y="2944714"/>
              <a:ext cx="3286799" cy="21636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40174"/>
                    <a:gridCol w="1040174"/>
                    <a:gridCol w="1206451"/>
                  </a:tblGrid>
                  <a:tr h="43272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r="-215789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0588" r="-117059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72222" r="-505" b="-400000"/>
                          </a:stretch>
                        </a:blipFill>
                      </a:tcPr>
                    </a:tc>
                  </a:tr>
                  <a:tr h="43272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t="-100000" r="-215789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0588" t="-100000" r="-117059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72222" t="-100000" r="-505" b="-300000"/>
                          </a:stretch>
                        </a:blipFill>
                      </a:tcPr>
                    </a:tc>
                  </a:tr>
                  <a:tr h="43272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t="-200000" r="-215789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0588" t="-200000" r="-117059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72222" t="-200000" r="-505" b="-200000"/>
                          </a:stretch>
                        </a:blipFill>
                      </a:tcPr>
                    </a:tc>
                  </a:tr>
                  <a:tr h="43272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t="-300000" r="-215789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0588" t="-300000" r="-117059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72222" t="-300000" r="-505" b="-100000"/>
                          </a:stretch>
                        </a:blipFill>
                      </a:tcPr>
                    </a:tc>
                  </a:tr>
                  <a:tr h="43272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t="-400000" r="-21578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0588" t="-400000" r="-11705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72222" t="-400000" r="-505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87875" y="563327"/>
            <a:ext cx="8680532" cy="348696"/>
          </a:xfrm>
        </p:spPr>
        <p:txBody>
          <a:bodyPr/>
          <a:lstStyle/>
          <a:p>
            <a:r>
              <a:rPr lang="pt-PT" dirty="0" smtClean="0"/>
              <a:t>INTRODUÇÃO À LÓGICA BIVALENTE E À TEORIA DOS CONJUNTOS</a:t>
            </a:r>
            <a:endParaRPr lang="pt-PT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59557" y="0"/>
            <a:ext cx="7373869" cy="459488"/>
          </a:xfrm>
        </p:spPr>
        <p:txBody>
          <a:bodyPr/>
          <a:lstStyle/>
          <a:p>
            <a:r>
              <a:rPr lang="pt-PT" dirty="0" smtClean="0"/>
              <a:t>LÓGICA E TEORIA DOS CONJUNTOS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472086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ângulo 7"/>
              <p:cNvSpPr/>
              <p:nvPr/>
            </p:nvSpPr>
            <p:spPr>
              <a:xfrm>
                <a:off x="382136" y="2205084"/>
                <a:ext cx="8079475" cy="792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14:m>
                  <m:oMath xmlns:m="http://schemas.openxmlformats.org/officeDocument/2006/math">
                    <m:r>
                      <a:rPr lang="pt-PT" sz="2200" b="1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𝒂</m:t>
                    </m:r>
                  </m:oMath>
                </a14:m>
                <a:r>
                  <a:rPr lang="pt-PT" sz="2200" b="1" dirty="0">
                    <a:solidFill>
                      <a:schemeClr val="tx1"/>
                    </a:solidFill>
                  </a:rPr>
                  <a:t>: </a:t>
                </a:r>
                <a14:m>
                  <m:oMath xmlns:m="http://schemas.openxmlformats.org/officeDocument/2006/math"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</a:rPr>
                      <m:t>2+2=4</m:t>
                    </m:r>
                    <m:r>
                      <a:rPr lang="pt-PT" sz="2200" b="1" i="1" smtClean="0">
                        <a:solidFill>
                          <a:schemeClr val="tx1"/>
                        </a:solidFill>
                        <a:latin typeface="Cambria Math"/>
                      </a:rPr>
                      <m:t>              </m:t>
                    </m:r>
                    <m:r>
                      <a:rPr lang="pt-PT" sz="2200" b="1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𝒃</m:t>
                    </m:r>
                  </m:oMath>
                </a14:m>
                <a:r>
                  <a:rPr lang="pt-PT" sz="2200" b="1" dirty="0" smtClean="0">
                    <a:solidFill>
                      <a:schemeClr val="tx1"/>
                    </a:solidFill>
                  </a:rPr>
                  <a:t>: </a:t>
                </a:r>
                <a14:m>
                  <m:oMath xmlns:m="http://schemas.openxmlformats.org/officeDocument/2006/math"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</a:rPr>
                      <m:t>1&gt;5</m:t>
                    </m:r>
                    <m:r>
                      <a:rPr lang="pt-PT" sz="2200" b="0" i="0" smtClean="0">
                        <a:solidFill>
                          <a:schemeClr val="tx1"/>
                        </a:solidFill>
                        <a:latin typeface="Cambria Math"/>
                      </a:rPr>
                      <m:t>           </m:t>
                    </m:r>
                    <m:r>
                      <a:rPr lang="pt-PT" sz="2200" b="1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𝒄</m:t>
                    </m:r>
                  </m:oMath>
                </a14:m>
                <a:r>
                  <a:rPr lang="pt-PT" sz="2200" b="1" dirty="0" smtClean="0">
                    <a:solidFill>
                      <a:schemeClr val="tx1"/>
                    </a:solidFill>
                  </a:rPr>
                  <a:t>: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PT" sz="220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pt-PT" sz="2200" b="0" i="1">
                            <a:solidFill>
                              <a:schemeClr val="tx1"/>
                            </a:solidFill>
                            <a:latin typeface="Cambria Math"/>
                          </a:rPr>
                          <m:t>2+3</m:t>
                        </m:r>
                      </m:num>
                      <m:den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5</m:t>
                        </m:r>
                      </m:den>
                    </m:f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pt-PT" sz="220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2</m:t>
                        </m:r>
                      </m:num>
                      <m:den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5</m:t>
                        </m:r>
                      </m:den>
                    </m:f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pt-PT" sz="22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pt-PT" sz="2200" b="0" i="1">
                            <a:solidFill>
                              <a:schemeClr val="tx1"/>
                            </a:solidFill>
                            <a:latin typeface="Cambria Math"/>
                          </a:rPr>
                          <m:t>5</m:t>
                        </m:r>
                      </m:den>
                    </m:f>
                    <m:r>
                      <a:rPr lang="pt-PT" sz="2200" b="1" i="0" smtClean="0">
                        <a:solidFill>
                          <a:schemeClr val="tx1"/>
                        </a:solidFill>
                        <a:latin typeface="Cambria Math"/>
                      </a:rPr>
                      <m:t>             </m:t>
                    </m:r>
                    <m:r>
                      <a:rPr lang="pt-PT" sz="2200" b="1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𝒅</m:t>
                    </m:r>
                  </m:oMath>
                </a14:m>
                <a:r>
                  <a:rPr lang="pt-PT" sz="2200" b="1" dirty="0" smtClean="0">
                    <a:solidFill>
                      <a:schemeClr val="tx1"/>
                    </a:solidFill>
                  </a:rPr>
                  <a:t>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PT" sz="22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4</m:t>
                        </m:r>
                      </m:den>
                    </m:f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</a:rPr>
                      <m:t>&gt;</m:t>
                    </m:r>
                    <m:f>
                      <m:fPr>
                        <m:ctrlPr>
                          <a:rPr lang="pt-PT" sz="220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4</m:t>
                        </m:r>
                      </m:num>
                      <m:den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5</m:t>
                        </m:r>
                      </m:den>
                    </m:f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8" name="Rectângulo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136" y="2205084"/>
                <a:ext cx="8079475" cy="792665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  <a:ln>
                <a:solidFill>
                  <a:schemeClr val="bg1">
                    <a:lumMod val="95000"/>
                  </a:schemeClr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128" y="1296536"/>
            <a:ext cx="8302973" cy="829971"/>
          </a:xfrm>
        </p:spPr>
        <p:txBody>
          <a:bodyPr/>
          <a:lstStyle/>
          <a:p>
            <a:r>
              <a:rPr lang="pt-PT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Exemplo 9</a:t>
            </a:r>
            <a:endParaRPr lang="pt-PT" b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r>
              <a:rPr lang="pt-PT" dirty="0"/>
              <a:t>Considera </a:t>
            </a:r>
            <a:r>
              <a:rPr lang="pt-PT" dirty="0" smtClean="0"/>
              <a:t>as proposições: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/>
              <p:cNvSpPr txBox="1"/>
              <p:nvPr/>
            </p:nvSpPr>
            <p:spPr>
              <a:xfrm>
                <a:off x="382136" y="3109942"/>
                <a:ext cx="7230776" cy="800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400" dirty="0" smtClean="0"/>
                  <a:t>As propo</a:t>
                </a:r>
                <a:r>
                  <a:rPr lang="pt-PT" sz="2200" dirty="0" smtClean="0"/>
                  <a:t>sições </a:t>
                </a:r>
                <a14:m>
                  <m:oMath xmlns:m="http://schemas.openxmlformats.org/officeDocument/2006/math">
                    <m:r>
                      <a:rPr lang="pt-PT" sz="2200" b="1" i="1">
                        <a:latin typeface="Cambria Math"/>
                        <a:ea typeface="Cambria Math"/>
                      </a:rPr>
                      <m:t>𝒂</m:t>
                    </m:r>
                  </m:oMath>
                </a14:m>
                <a:r>
                  <a:rPr lang="pt-PT" sz="2200" b="1" i="1" dirty="0"/>
                  <a:t> </a:t>
                </a:r>
                <a:r>
                  <a:rPr lang="pt-PT" sz="2200" dirty="0"/>
                  <a:t>e </a:t>
                </a:r>
                <a14:m>
                  <m:oMath xmlns:m="http://schemas.openxmlformats.org/officeDocument/2006/math">
                    <m:r>
                      <a:rPr lang="pt-PT" sz="2200" b="1" i="1" smtClean="0">
                        <a:latin typeface="Cambria Math"/>
                        <a:ea typeface="Cambria Math"/>
                      </a:rPr>
                      <m:t>𝒄</m:t>
                    </m:r>
                  </m:oMath>
                </a14:m>
                <a:r>
                  <a:rPr lang="pt-PT" sz="2200" dirty="0"/>
                  <a:t>, são </a:t>
                </a:r>
                <a:r>
                  <a:rPr lang="pt-PT" sz="2200" dirty="0">
                    <a:solidFill>
                      <a:srgbClr val="92D050"/>
                    </a:solidFill>
                  </a:rPr>
                  <a:t>verdadeiras</a:t>
                </a:r>
                <a:r>
                  <a:rPr lang="pt-PT" sz="2200" dirty="0" smtClean="0"/>
                  <a:t>; </a:t>
                </a:r>
                <a14:m>
                  <m:oMath xmlns:m="http://schemas.openxmlformats.org/officeDocument/2006/math">
                    <m:r>
                      <a:rPr lang="pt-PT" sz="2200" b="1" i="1">
                        <a:latin typeface="Cambria Math"/>
                        <a:ea typeface="Cambria Math"/>
                      </a:rPr>
                      <m:t>𝒃</m:t>
                    </m:r>
                  </m:oMath>
                </a14:m>
                <a:r>
                  <a:rPr lang="pt-PT" sz="2200" b="1" i="1" dirty="0"/>
                  <a:t> </a:t>
                </a:r>
                <a:r>
                  <a:rPr lang="pt-PT" sz="2200" dirty="0"/>
                  <a:t>e </a:t>
                </a:r>
                <a14:m>
                  <m:oMath xmlns:m="http://schemas.openxmlformats.org/officeDocument/2006/math">
                    <m:r>
                      <a:rPr lang="pt-PT" sz="2200" b="1" i="1">
                        <a:latin typeface="Cambria Math"/>
                        <a:ea typeface="Cambria Math"/>
                      </a:rPr>
                      <m:t>𝒅</m:t>
                    </m:r>
                  </m:oMath>
                </a14:m>
                <a:r>
                  <a:rPr lang="pt-PT" sz="2200" b="1" i="1" dirty="0"/>
                  <a:t> </a:t>
                </a:r>
                <a:r>
                  <a:rPr lang="pt-PT" sz="2200" dirty="0"/>
                  <a:t>são </a:t>
                </a:r>
                <a:r>
                  <a:rPr lang="pt-PT" sz="2200" dirty="0">
                    <a:solidFill>
                      <a:srgbClr val="C00000"/>
                    </a:solidFill>
                  </a:rPr>
                  <a:t>falsas</a:t>
                </a:r>
                <a:r>
                  <a:rPr lang="pt-PT" sz="2200" dirty="0"/>
                  <a:t>.</a:t>
                </a:r>
                <a:endParaRPr lang="pt-PT" sz="2200" b="1" i="1" dirty="0"/>
              </a:p>
              <a:p>
                <a:endParaRPr lang="pt-PT" sz="2200" dirty="0" smtClean="0"/>
              </a:p>
            </p:txBody>
          </p:sp>
        </mc:Choice>
        <mc:Fallback xmlns="">
          <p:sp>
            <p:nvSpPr>
              <p:cNvPr id="5" name="CaixaDeTexto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136" y="3109942"/>
                <a:ext cx="7230776" cy="800219"/>
              </a:xfrm>
              <a:prstGeom prst="rect">
                <a:avLst/>
              </a:prstGeom>
              <a:blipFill rotWithShape="1">
                <a:blip r:embed="rId3"/>
                <a:stretch>
                  <a:fillRect l="-1349" t="-610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/>
              <p:cNvSpPr txBox="1"/>
              <p:nvPr/>
            </p:nvSpPr>
            <p:spPr>
              <a:xfrm>
                <a:off x="1573615" y="4482751"/>
                <a:ext cx="5732059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200" dirty="0" smtClean="0"/>
                  <a:t>Se   </a:t>
                </a:r>
                <a14:m>
                  <m:oMath xmlns:m="http://schemas.openxmlformats.org/officeDocument/2006/math">
                    <m:r>
                      <a:rPr lang="pt-PT" sz="2200" i="1">
                        <a:latin typeface="Cambria Math"/>
                      </a:rPr>
                      <m:t>1&gt;5</m:t>
                    </m:r>
                  </m:oMath>
                </a14:m>
                <a:r>
                  <a:rPr lang="pt-PT" sz="2200" dirty="0" smtClean="0"/>
                  <a:t>       então       </a:t>
                </a:r>
                <a14:m>
                  <m:oMath xmlns:m="http://schemas.openxmlformats.org/officeDocument/2006/math">
                    <m:r>
                      <a:rPr lang="pt-PT" sz="2200" i="1">
                        <a:latin typeface="Cambria Math"/>
                      </a:rPr>
                      <m:t>2+2=4</m:t>
                    </m:r>
                  </m:oMath>
                </a14:m>
                <a:r>
                  <a:rPr lang="pt-PT" sz="2200" dirty="0" smtClean="0"/>
                  <a:t> </a:t>
                </a:r>
                <a:endParaRPr lang="pt-PT" sz="2200" dirty="0"/>
              </a:p>
            </p:txBody>
          </p:sp>
        </mc:Choice>
        <mc:Fallback xmlns="">
          <p:sp>
            <p:nvSpPr>
              <p:cNvPr id="10" name="CaixaDeTexto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73615" y="4482751"/>
                <a:ext cx="5732059" cy="430887"/>
              </a:xfrm>
              <a:prstGeom prst="rect">
                <a:avLst/>
              </a:prstGeom>
              <a:blipFill rotWithShape="1">
                <a:blip r:embed="rId4"/>
                <a:stretch>
                  <a:fillRect l="-1277" t="-8451" b="-26761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ângulo 13"/>
          <p:cNvSpPr/>
          <p:nvPr/>
        </p:nvSpPr>
        <p:spPr>
          <a:xfrm>
            <a:off x="2020186" y="4447790"/>
            <a:ext cx="903767" cy="47397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5" name="Rectângulo 14"/>
          <p:cNvSpPr/>
          <p:nvPr/>
        </p:nvSpPr>
        <p:spPr>
          <a:xfrm>
            <a:off x="4215410" y="4454984"/>
            <a:ext cx="1323205" cy="47397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6" name="CaixaDeTexto 15"/>
          <p:cNvSpPr txBox="1"/>
          <p:nvPr/>
        </p:nvSpPr>
        <p:spPr>
          <a:xfrm>
            <a:off x="1616147" y="5102507"/>
            <a:ext cx="1775637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PT" sz="2200" dirty="0" smtClean="0"/>
              <a:t>Antecedente</a:t>
            </a:r>
            <a:endParaRPr lang="pt-PT" sz="2200" dirty="0"/>
          </a:p>
        </p:txBody>
      </p:sp>
      <p:sp>
        <p:nvSpPr>
          <p:cNvPr id="17" name="CaixaDeTexto 16"/>
          <p:cNvSpPr txBox="1"/>
          <p:nvPr/>
        </p:nvSpPr>
        <p:spPr>
          <a:xfrm>
            <a:off x="4107711" y="5075297"/>
            <a:ext cx="1775637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PT" sz="2200" dirty="0" smtClean="0"/>
              <a:t>Consequente</a:t>
            </a:r>
            <a:endParaRPr lang="pt-PT" sz="2200" dirty="0"/>
          </a:p>
        </p:txBody>
      </p:sp>
      <p:pic>
        <p:nvPicPr>
          <p:cNvPr id="1026" name="Picture 2" descr="C:\Users\Acer\Desktop\areal\chaveta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8131" y="4929214"/>
            <a:ext cx="1227875" cy="170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C:\Users\Acer\Desktop\areal\chaveta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5410" y="4918347"/>
            <a:ext cx="1323205" cy="184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/>
              <p:cNvSpPr txBox="1"/>
              <p:nvPr/>
            </p:nvSpPr>
            <p:spPr>
              <a:xfrm>
                <a:off x="382131" y="3694716"/>
                <a:ext cx="7060655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PT" sz="2200" i="1" dirty="0">
                          <a:latin typeface="Cambria Math"/>
                        </a:rPr>
                        <m:t>𝑏</m:t>
                      </m:r>
                      <m:r>
                        <a:rPr lang="pt-PT" sz="2200" i="1" dirty="0">
                          <a:latin typeface="Cambria Math"/>
                          <a:ea typeface="Cambria Math"/>
                        </a:rPr>
                        <m:t>⟹</m:t>
                      </m:r>
                      <m:r>
                        <a:rPr lang="pt-PT" sz="2200" i="1" dirty="0">
                          <a:latin typeface="Cambria Math"/>
                          <a:ea typeface="Cambria Math"/>
                        </a:rPr>
                        <m:t>𝑎</m:t>
                      </m:r>
                      <m:r>
                        <m:rPr>
                          <m:nor/>
                        </m:rPr>
                        <a:rPr lang="pt-PT" sz="2200" dirty="0">
                          <a:latin typeface="Cambria Math"/>
                          <a:ea typeface="Cambria Math"/>
                        </a:rPr>
                        <m:t> </m:t>
                      </m:r>
                      <m:r>
                        <m:rPr>
                          <m:nor/>
                        </m:rPr>
                        <a:rPr lang="pt-PT" sz="2200"/>
                        <m:t>é </m:t>
                      </m:r>
                      <m:r>
                        <m:rPr>
                          <m:nor/>
                        </m:rPr>
                        <a:rPr lang="pt-PT" sz="2200"/>
                        <m:t>uma</m:t>
                      </m:r>
                      <m:r>
                        <m:rPr>
                          <m:nor/>
                        </m:rPr>
                        <a:rPr lang="pt-PT" sz="2200"/>
                        <m:t> </m:t>
                      </m:r>
                      <m:r>
                        <m:rPr>
                          <m:nor/>
                        </m:rPr>
                        <a:rPr lang="pt-PT" sz="2200"/>
                        <m:t>implica</m:t>
                      </m:r>
                      <m:r>
                        <m:rPr>
                          <m:nor/>
                        </m:rPr>
                        <a:rPr lang="pt-PT" sz="2200"/>
                        <m:t>çã</m:t>
                      </m:r>
                      <m:r>
                        <m:rPr>
                          <m:nor/>
                        </m:rPr>
                        <a:rPr lang="pt-PT" sz="2200"/>
                        <m:t>o</m:t>
                      </m:r>
                      <m:r>
                        <m:rPr>
                          <m:nor/>
                        </m:rPr>
                        <a:rPr lang="pt-PT" sz="2200"/>
                        <m:t> </m:t>
                      </m:r>
                      <m:r>
                        <m:rPr>
                          <m:nor/>
                        </m:rPr>
                        <a:rPr lang="pt-PT" sz="2200"/>
                        <m:t>e</m:t>
                      </m:r>
                      <m:r>
                        <m:rPr>
                          <m:nor/>
                        </m:rPr>
                        <a:rPr lang="pt-PT" sz="2200"/>
                        <m:t> </m:t>
                      </m:r>
                      <m:r>
                        <m:rPr>
                          <m:nor/>
                        </m:rPr>
                        <a:rPr lang="pt-PT" sz="2200"/>
                        <m:t>pode</m:t>
                      </m:r>
                      <m:r>
                        <m:rPr>
                          <m:nor/>
                        </m:rPr>
                        <a:rPr lang="pt-PT" sz="2200"/>
                        <m:t> </m:t>
                      </m:r>
                      <m:r>
                        <m:rPr>
                          <m:nor/>
                        </m:rPr>
                        <a:rPr lang="pt-PT" sz="2200"/>
                        <m:t>ler</m:t>
                      </m:r>
                      <m:r>
                        <m:rPr>
                          <m:nor/>
                        </m:rPr>
                        <a:rPr lang="pt-PT" sz="2200"/>
                        <m:t>−</m:t>
                      </m:r>
                      <m:r>
                        <m:rPr>
                          <m:nor/>
                        </m:rPr>
                        <a:rPr lang="pt-PT" sz="2200"/>
                        <m:t>se</m:t>
                      </m:r>
                      <m:r>
                        <m:rPr>
                          <m:nor/>
                        </m:rPr>
                        <a:rPr lang="pt-PT" sz="2200"/>
                        <m:t> “</m:t>
                      </m:r>
                      <m:r>
                        <m:rPr>
                          <m:nor/>
                        </m:rPr>
                        <a:rPr lang="pt-PT" sz="2200"/>
                        <m:t>se</m:t>
                      </m:r>
                      <m:r>
                        <a:rPr lang="pt-PT" sz="2200" i="1">
                          <a:latin typeface="Cambria Math"/>
                        </a:rPr>
                        <m:t> </m:t>
                      </m:r>
                      <m:r>
                        <a:rPr lang="pt-PT" sz="2200" i="1" dirty="0">
                          <a:latin typeface="Cambria Math"/>
                        </a:rPr>
                        <m:t>𝑏</m:t>
                      </m:r>
                      <m:r>
                        <a:rPr lang="pt-PT" sz="2200" i="1" dirty="0">
                          <a:latin typeface="Cambria Math"/>
                        </a:rPr>
                        <m:t> </m:t>
                      </m:r>
                      <m:r>
                        <m:rPr>
                          <m:nor/>
                        </m:rPr>
                        <a:rPr lang="pt-PT" sz="2200"/>
                        <m:t>ent</m:t>
                      </m:r>
                      <m:r>
                        <m:rPr>
                          <m:nor/>
                        </m:rPr>
                        <a:rPr lang="pt-PT" sz="2200"/>
                        <m:t>ã</m:t>
                      </m:r>
                      <m:r>
                        <m:rPr>
                          <m:nor/>
                        </m:rPr>
                        <a:rPr lang="pt-PT" sz="2200"/>
                        <m:t>o</m:t>
                      </m:r>
                      <m:r>
                        <m:rPr>
                          <m:nor/>
                        </m:rPr>
                        <a:rPr lang="pt-PT" sz="2200"/>
                        <m:t> </m:t>
                      </m:r>
                      <m:r>
                        <a:rPr lang="pt-PT" sz="2200" i="1" dirty="0">
                          <a:latin typeface="Cambria Math"/>
                          <a:ea typeface="Cambria Math"/>
                        </a:rPr>
                        <m:t>𝑎</m:t>
                      </m:r>
                      <m:r>
                        <m:rPr>
                          <m:nor/>
                        </m:rPr>
                        <a:rPr lang="pt-PT" sz="2200"/>
                        <m:t>”: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6" name="CaixaDeTexto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131" y="3694716"/>
                <a:ext cx="7060655" cy="430887"/>
              </a:xfrm>
              <a:prstGeom prst="rect">
                <a:avLst/>
              </a:prstGeom>
              <a:blipFill rotWithShape="1">
                <a:blip r:embed="rId6"/>
                <a:stretch>
                  <a:fillRect l="-173" b="-12676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487875" y="563327"/>
            <a:ext cx="8680532" cy="348696"/>
          </a:xfrm>
        </p:spPr>
        <p:txBody>
          <a:bodyPr/>
          <a:lstStyle/>
          <a:p>
            <a:r>
              <a:rPr lang="pt-PT" dirty="0" smtClean="0"/>
              <a:t>INTRODUÇÃO À LÓGICA BIVALENTE E À TEORIA DOS CONJUNTOS</a:t>
            </a:r>
            <a:endParaRPr lang="pt-PT" dirty="0"/>
          </a:p>
        </p:txBody>
      </p:sp>
      <p:sp>
        <p:nvSpPr>
          <p:cNvPr id="19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59557" y="0"/>
            <a:ext cx="7373869" cy="459488"/>
          </a:xfrm>
        </p:spPr>
        <p:txBody>
          <a:bodyPr/>
          <a:lstStyle/>
          <a:p>
            <a:r>
              <a:rPr lang="pt-PT" dirty="0" smtClean="0"/>
              <a:t>LÓGICA E TEORIA DOS CONJUNTOS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380828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3" grpId="0" uiExpand="1" build="p"/>
      <p:bldP spid="5" grpId="0"/>
      <p:bldP spid="10" grpId="0"/>
      <p:bldP spid="14" grpId="0" animBg="1"/>
      <p:bldP spid="15" grpId="0" animBg="1"/>
      <p:bldP spid="16" grpId="0"/>
      <p:bldP spid="17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ângulo 7"/>
              <p:cNvSpPr/>
              <p:nvPr/>
            </p:nvSpPr>
            <p:spPr>
              <a:xfrm>
                <a:off x="382136" y="2205084"/>
                <a:ext cx="8079475" cy="792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14:m>
                  <m:oMath xmlns:m="http://schemas.openxmlformats.org/officeDocument/2006/math">
                    <m:r>
                      <a:rPr lang="pt-PT" sz="2200" b="1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𝒂</m:t>
                    </m:r>
                  </m:oMath>
                </a14:m>
                <a:r>
                  <a:rPr lang="pt-PT" sz="2200" b="1" dirty="0">
                    <a:solidFill>
                      <a:schemeClr val="tx1"/>
                    </a:solidFill>
                  </a:rPr>
                  <a:t>: </a:t>
                </a:r>
                <a14:m>
                  <m:oMath xmlns:m="http://schemas.openxmlformats.org/officeDocument/2006/math"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</a:rPr>
                      <m:t>2+2=4</m:t>
                    </m:r>
                    <m:r>
                      <a:rPr lang="pt-PT" sz="2200" b="1" i="1" smtClean="0">
                        <a:solidFill>
                          <a:schemeClr val="tx1"/>
                        </a:solidFill>
                        <a:latin typeface="Cambria Math"/>
                      </a:rPr>
                      <m:t>              </m:t>
                    </m:r>
                    <m:r>
                      <a:rPr lang="pt-PT" sz="2200" b="1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𝒃</m:t>
                    </m:r>
                  </m:oMath>
                </a14:m>
                <a:r>
                  <a:rPr lang="pt-PT" sz="2200" b="1" dirty="0" smtClean="0">
                    <a:solidFill>
                      <a:schemeClr val="tx1"/>
                    </a:solidFill>
                  </a:rPr>
                  <a:t>: </a:t>
                </a:r>
                <a14:m>
                  <m:oMath xmlns:m="http://schemas.openxmlformats.org/officeDocument/2006/math"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</a:rPr>
                      <m:t>1&gt;5</m:t>
                    </m:r>
                    <m:r>
                      <a:rPr lang="pt-PT" sz="2200" b="0" i="0" smtClean="0">
                        <a:solidFill>
                          <a:schemeClr val="tx1"/>
                        </a:solidFill>
                        <a:latin typeface="Cambria Math"/>
                      </a:rPr>
                      <m:t>           </m:t>
                    </m:r>
                    <m:r>
                      <a:rPr lang="pt-PT" sz="2200" b="1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𝒄</m:t>
                    </m:r>
                  </m:oMath>
                </a14:m>
                <a:r>
                  <a:rPr lang="pt-PT" sz="2200" b="1" dirty="0" smtClean="0">
                    <a:solidFill>
                      <a:schemeClr val="tx1"/>
                    </a:solidFill>
                  </a:rPr>
                  <a:t>: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PT" sz="220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pt-PT" sz="2200" b="0" i="1">
                            <a:solidFill>
                              <a:schemeClr val="tx1"/>
                            </a:solidFill>
                            <a:latin typeface="Cambria Math"/>
                          </a:rPr>
                          <m:t>2+3</m:t>
                        </m:r>
                      </m:num>
                      <m:den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5</m:t>
                        </m:r>
                      </m:den>
                    </m:f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pt-PT" sz="220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2</m:t>
                        </m:r>
                      </m:num>
                      <m:den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5</m:t>
                        </m:r>
                      </m:den>
                    </m:f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pt-PT" sz="22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pt-PT" sz="2200" b="0" i="1">
                            <a:solidFill>
                              <a:schemeClr val="tx1"/>
                            </a:solidFill>
                            <a:latin typeface="Cambria Math"/>
                          </a:rPr>
                          <m:t>5</m:t>
                        </m:r>
                      </m:den>
                    </m:f>
                    <m:r>
                      <a:rPr lang="pt-PT" sz="2200" b="1" i="0" smtClean="0">
                        <a:solidFill>
                          <a:schemeClr val="tx1"/>
                        </a:solidFill>
                        <a:latin typeface="Cambria Math"/>
                      </a:rPr>
                      <m:t>             </m:t>
                    </m:r>
                    <m:r>
                      <a:rPr lang="pt-PT" sz="2200" b="1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𝒅</m:t>
                    </m:r>
                  </m:oMath>
                </a14:m>
                <a:r>
                  <a:rPr lang="pt-PT" sz="2200" b="1" dirty="0" smtClean="0">
                    <a:solidFill>
                      <a:schemeClr val="tx1"/>
                    </a:solidFill>
                  </a:rPr>
                  <a:t>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PT" sz="22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4</m:t>
                        </m:r>
                      </m:den>
                    </m:f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</a:rPr>
                      <m:t>&gt;</m:t>
                    </m:r>
                    <m:f>
                      <m:fPr>
                        <m:ctrlPr>
                          <a:rPr lang="pt-PT" sz="220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4</m:t>
                        </m:r>
                      </m:num>
                      <m:den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5</m:t>
                        </m:r>
                      </m:den>
                    </m:f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8" name="Rectângulo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136" y="2205084"/>
                <a:ext cx="8079475" cy="792665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  <a:ln>
                <a:solidFill>
                  <a:schemeClr val="bg1">
                    <a:lumMod val="95000"/>
                  </a:schemeClr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128" y="1296536"/>
            <a:ext cx="8302973" cy="829971"/>
          </a:xfrm>
        </p:spPr>
        <p:txBody>
          <a:bodyPr/>
          <a:lstStyle/>
          <a:p>
            <a:r>
              <a:rPr lang="pt-PT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Exemplo 9 (continuação)</a:t>
            </a:r>
            <a:endParaRPr lang="pt-PT" b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r>
              <a:rPr lang="pt-PT" dirty="0"/>
              <a:t>Considera </a:t>
            </a:r>
            <a:r>
              <a:rPr lang="pt-PT" dirty="0" smtClean="0"/>
              <a:t>as proposições: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/>
              <p:cNvSpPr txBox="1"/>
              <p:nvPr/>
            </p:nvSpPr>
            <p:spPr>
              <a:xfrm>
                <a:off x="382136" y="3264195"/>
                <a:ext cx="8079474" cy="769441"/>
              </a:xfrm>
              <a:prstGeom prst="rect">
                <a:avLst/>
              </a:prstGeom>
              <a:noFill/>
              <a:ln>
                <a:solidFill>
                  <a:srgbClr val="92D05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just"/>
                <a14:m>
                  <m:oMath xmlns:m="http://schemas.openxmlformats.org/officeDocument/2006/math">
                    <m:r>
                      <a:rPr lang="pt-PT" sz="2200" b="0" i="1" smtClean="0">
                        <a:latin typeface="Cambria Math"/>
                      </a:rPr>
                      <m:t>𝑏</m:t>
                    </m:r>
                    <m:r>
                      <a:rPr lang="pt-PT" sz="2200" b="0" i="1" smtClean="0">
                        <a:latin typeface="Cambria Math"/>
                        <a:ea typeface="Cambria Math"/>
                      </a:rPr>
                      <m:t>⟹</m:t>
                    </m:r>
                    <m:r>
                      <a:rPr lang="pt-PT" sz="2200" b="0" i="1" smtClean="0">
                        <a:latin typeface="Cambria Math"/>
                        <a:ea typeface="Cambria Math"/>
                      </a:rPr>
                      <m:t>𝑎</m:t>
                    </m:r>
                  </m:oMath>
                </a14:m>
                <a:r>
                  <a:rPr lang="pt-PT" sz="2200" dirty="0" smtClean="0"/>
                  <a:t>, </a:t>
                </a:r>
                <a14:m>
                  <m:oMath xmlns:m="http://schemas.openxmlformats.org/officeDocument/2006/math">
                    <m:r>
                      <a:rPr lang="pt-PT" sz="2200" i="1">
                        <a:latin typeface="Cambria Math"/>
                      </a:rPr>
                      <m:t>𝑏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⟹</m:t>
                    </m:r>
                    <m:r>
                      <a:rPr lang="pt-PT" sz="2200" b="0" i="1" smtClean="0">
                        <a:latin typeface="Cambria Math"/>
                        <a:ea typeface="Cambria Math"/>
                      </a:rPr>
                      <m:t>𝑐</m:t>
                    </m:r>
                  </m:oMath>
                </a14:m>
                <a:r>
                  <a:rPr lang="pt-PT" sz="2200" dirty="0" smtClean="0"/>
                  <a:t>, </a:t>
                </a:r>
                <a14:m>
                  <m:oMath xmlns:m="http://schemas.openxmlformats.org/officeDocument/2006/math">
                    <m:r>
                      <a:rPr lang="pt-PT" sz="2200" i="1">
                        <a:latin typeface="Cambria Math"/>
                      </a:rPr>
                      <m:t>𝑏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⟹</m:t>
                    </m:r>
                    <m:r>
                      <a:rPr lang="pt-PT" sz="2200" b="0" i="1" smtClean="0">
                        <a:latin typeface="Cambria Math"/>
                        <a:ea typeface="Cambria Math"/>
                      </a:rPr>
                      <m:t>𝑑</m:t>
                    </m:r>
                  </m:oMath>
                </a14:m>
                <a:r>
                  <a:rPr lang="pt-PT" sz="2200" dirty="0" smtClean="0"/>
                  <a:t>, </a:t>
                </a:r>
                <a14:m>
                  <m:oMath xmlns:m="http://schemas.openxmlformats.org/officeDocument/2006/math">
                    <m:r>
                      <a:rPr lang="pt-PT" sz="2200" b="0" i="1" smtClean="0">
                        <a:latin typeface="Cambria Math"/>
                      </a:rPr>
                      <m:t>𝑑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⟹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𝑎</m:t>
                    </m:r>
                  </m:oMath>
                </a14:m>
                <a:r>
                  <a:rPr lang="pt-PT" sz="2200" dirty="0"/>
                  <a:t>,</a:t>
                </a:r>
                <a:r>
                  <a:rPr lang="pt-PT" sz="2200" dirty="0" smtClean="0"/>
                  <a:t> </a:t>
                </a:r>
                <a14:m>
                  <m:oMath xmlns:m="http://schemas.openxmlformats.org/officeDocument/2006/math">
                    <m:r>
                      <a:rPr lang="pt-PT" sz="2200" b="0" i="1" smtClean="0">
                        <a:latin typeface="Cambria Math"/>
                      </a:rPr>
                      <m:t>𝑑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⟹</m:t>
                    </m:r>
                    <m:r>
                      <a:rPr lang="pt-PT" sz="2200" b="0" i="1" smtClean="0">
                        <a:latin typeface="Cambria Math"/>
                        <a:ea typeface="Cambria Math"/>
                      </a:rPr>
                      <m:t>𝑏</m:t>
                    </m:r>
                  </m:oMath>
                </a14:m>
                <a:r>
                  <a:rPr lang="pt-PT" sz="2200" dirty="0" smtClean="0"/>
                  <a:t>, </a:t>
                </a:r>
                <a14:m>
                  <m:oMath xmlns:m="http://schemas.openxmlformats.org/officeDocument/2006/math">
                    <m:r>
                      <a:rPr lang="pt-PT" sz="2200" b="0" i="1" smtClean="0">
                        <a:latin typeface="Cambria Math"/>
                      </a:rPr>
                      <m:t>𝑑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⟹</m:t>
                    </m:r>
                    <m:r>
                      <a:rPr lang="pt-PT" sz="2200" b="0" i="1" smtClean="0">
                        <a:latin typeface="Cambria Math"/>
                        <a:ea typeface="Cambria Math"/>
                      </a:rPr>
                      <m:t>𝑐</m:t>
                    </m:r>
                  </m:oMath>
                </a14:m>
                <a:r>
                  <a:rPr lang="pt-PT" sz="2200" dirty="0" smtClean="0"/>
                  <a:t>, são implicações </a:t>
                </a:r>
                <a:r>
                  <a:rPr lang="pt-PT" sz="2200" dirty="0"/>
                  <a:t>verdadeiras, visto o seu antecedente ser falso.</a:t>
                </a:r>
                <a:r>
                  <a:rPr lang="pt-PT" sz="2200" dirty="0" smtClean="0"/>
                  <a:t> </a:t>
                </a:r>
                <a:endParaRPr lang="pt-PT" sz="2200" dirty="0"/>
              </a:p>
            </p:txBody>
          </p:sp>
        </mc:Choice>
        <mc:Fallback xmlns="">
          <p:sp>
            <p:nvSpPr>
              <p:cNvPr id="6" name="CaixaDeTexto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136" y="3264195"/>
                <a:ext cx="8079474" cy="769441"/>
              </a:xfrm>
              <a:prstGeom prst="rect">
                <a:avLst/>
              </a:prstGeom>
              <a:blipFill rotWithShape="1">
                <a:blip r:embed="rId3"/>
                <a:stretch>
                  <a:fillRect l="-904" t="-3876" r="-904" b="-13178"/>
                </a:stretch>
              </a:blipFill>
              <a:ln>
                <a:solidFill>
                  <a:srgbClr val="92D050"/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aixaDeTexto 17"/>
              <p:cNvSpPr txBox="1"/>
              <p:nvPr/>
            </p:nvSpPr>
            <p:spPr>
              <a:xfrm>
                <a:off x="382136" y="4238873"/>
                <a:ext cx="8079474" cy="769441"/>
              </a:xfrm>
              <a:prstGeom prst="rect">
                <a:avLst/>
              </a:prstGeom>
              <a:noFill/>
              <a:ln>
                <a:solidFill>
                  <a:srgbClr val="92D05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just"/>
                <a14:m>
                  <m:oMath xmlns:m="http://schemas.openxmlformats.org/officeDocument/2006/math">
                    <m:r>
                      <a:rPr lang="pt-PT" sz="2200" b="0" i="1" smtClean="0">
                        <a:latin typeface="Cambria Math"/>
                      </a:rPr>
                      <m:t>𝑎</m:t>
                    </m:r>
                    <m:r>
                      <a:rPr lang="pt-PT" sz="2200" b="0" i="1" smtClean="0">
                        <a:latin typeface="Cambria Math"/>
                        <a:ea typeface="Cambria Math"/>
                      </a:rPr>
                      <m:t>⟹</m:t>
                    </m:r>
                    <m:r>
                      <a:rPr lang="pt-PT" sz="2200" b="0" i="1" smtClean="0">
                        <a:latin typeface="Cambria Math"/>
                        <a:ea typeface="Cambria Math"/>
                      </a:rPr>
                      <m:t>𝑐</m:t>
                    </m:r>
                  </m:oMath>
                </a14:m>
                <a:r>
                  <a:rPr lang="pt-PT" sz="2200" dirty="0" smtClean="0"/>
                  <a:t>, </a:t>
                </a:r>
                <a14:m>
                  <m:oMath xmlns:m="http://schemas.openxmlformats.org/officeDocument/2006/math">
                    <m:r>
                      <a:rPr lang="pt-PT" sz="2200" b="0" i="1" smtClean="0">
                        <a:latin typeface="Cambria Math"/>
                      </a:rPr>
                      <m:t>𝑐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⟹</m:t>
                    </m:r>
                    <m:r>
                      <a:rPr lang="pt-PT" sz="2200" b="0" i="1" smtClean="0">
                        <a:latin typeface="Cambria Math"/>
                        <a:ea typeface="Cambria Math"/>
                      </a:rPr>
                      <m:t>𝑎</m:t>
                    </m:r>
                  </m:oMath>
                </a14:m>
                <a:r>
                  <a:rPr lang="pt-PT" sz="2200" dirty="0" smtClean="0"/>
                  <a:t>, </a:t>
                </a:r>
                <a:r>
                  <a:rPr lang="pt-PT" sz="2200" dirty="0"/>
                  <a:t>são implicações verdadeiras, visto o </a:t>
                </a:r>
                <a:r>
                  <a:rPr lang="pt-PT" sz="2200" dirty="0" smtClean="0"/>
                  <a:t>seu consequente </a:t>
                </a:r>
                <a:r>
                  <a:rPr lang="pt-PT" sz="2200" dirty="0"/>
                  <a:t>ser verdadeiro.</a:t>
                </a:r>
              </a:p>
            </p:txBody>
          </p:sp>
        </mc:Choice>
        <mc:Fallback xmlns="">
          <p:sp>
            <p:nvSpPr>
              <p:cNvPr id="18" name="CaixaDeTexto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136" y="4238873"/>
                <a:ext cx="8079474" cy="769441"/>
              </a:xfrm>
              <a:prstGeom prst="rect">
                <a:avLst/>
              </a:prstGeom>
              <a:blipFill rotWithShape="1">
                <a:blip r:embed="rId4"/>
                <a:stretch>
                  <a:fillRect l="-904" t="-3876" r="-904" b="-13178"/>
                </a:stretch>
              </a:blipFill>
              <a:ln>
                <a:solidFill>
                  <a:srgbClr val="92D050"/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aixaDeTexto 18"/>
              <p:cNvSpPr txBox="1"/>
              <p:nvPr/>
            </p:nvSpPr>
            <p:spPr>
              <a:xfrm>
                <a:off x="382136" y="5189067"/>
                <a:ext cx="8079475" cy="830997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pt-PT" sz="2200" b="0" i="1" smtClean="0">
                        <a:latin typeface="Cambria Math"/>
                      </a:rPr>
                      <m:t>𝑎</m:t>
                    </m:r>
                    <m:r>
                      <a:rPr lang="pt-PT" sz="2200" b="0" i="1" smtClean="0">
                        <a:latin typeface="Cambria Math"/>
                        <a:ea typeface="Cambria Math"/>
                      </a:rPr>
                      <m:t>⟹</m:t>
                    </m:r>
                    <m:r>
                      <a:rPr lang="pt-PT" sz="2200" b="0" i="1" smtClean="0">
                        <a:latin typeface="Cambria Math"/>
                        <a:ea typeface="Cambria Math"/>
                      </a:rPr>
                      <m:t>𝑏</m:t>
                    </m:r>
                  </m:oMath>
                </a14:m>
                <a:r>
                  <a:rPr lang="pt-PT" sz="2200" dirty="0" smtClean="0"/>
                  <a:t>, </a:t>
                </a:r>
                <a14:m>
                  <m:oMath xmlns:m="http://schemas.openxmlformats.org/officeDocument/2006/math">
                    <m:r>
                      <a:rPr lang="pt-PT" sz="2200" b="0" i="1" smtClean="0">
                        <a:latin typeface="Cambria Math"/>
                      </a:rPr>
                      <m:t>𝑎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⟹</m:t>
                    </m:r>
                    <m:r>
                      <a:rPr lang="pt-PT" sz="2200" b="0" i="1" smtClean="0">
                        <a:latin typeface="Cambria Math"/>
                        <a:ea typeface="Cambria Math"/>
                      </a:rPr>
                      <m:t>𝑑</m:t>
                    </m:r>
                  </m:oMath>
                </a14:m>
                <a:r>
                  <a:rPr lang="pt-PT" sz="2200" dirty="0" smtClean="0"/>
                  <a:t>, </a:t>
                </a:r>
                <a14:m>
                  <m:oMath xmlns:m="http://schemas.openxmlformats.org/officeDocument/2006/math">
                    <m:r>
                      <a:rPr lang="pt-PT" sz="2200" b="0" i="1" smtClean="0">
                        <a:latin typeface="Cambria Math"/>
                      </a:rPr>
                      <m:t>𝑐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⟹</m:t>
                    </m:r>
                    <m:r>
                      <a:rPr lang="pt-PT" sz="2200" b="0" i="1" smtClean="0">
                        <a:latin typeface="Cambria Math"/>
                        <a:ea typeface="Cambria Math"/>
                      </a:rPr>
                      <m:t>𝑏</m:t>
                    </m:r>
                  </m:oMath>
                </a14:m>
                <a:r>
                  <a:rPr lang="pt-PT" sz="2200" dirty="0" smtClean="0"/>
                  <a:t>, </a:t>
                </a:r>
                <a14:m>
                  <m:oMath xmlns:m="http://schemas.openxmlformats.org/officeDocument/2006/math">
                    <m:r>
                      <a:rPr lang="pt-PT" sz="2200" b="0" i="1" smtClean="0">
                        <a:latin typeface="Cambria Math"/>
                      </a:rPr>
                      <m:t>𝑐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⟹</m:t>
                    </m:r>
                    <m:r>
                      <a:rPr lang="pt-PT" sz="2200" b="0" i="1" smtClean="0">
                        <a:latin typeface="Cambria Math"/>
                        <a:ea typeface="Cambria Math"/>
                      </a:rPr>
                      <m:t>𝑑</m:t>
                    </m:r>
                  </m:oMath>
                </a14:m>
                <a:r>
                  <a:rPr lang="pt-PT" sz="2200" dirty="0" smtClean="0"/>
                  <a:t>, </a:t>
                </a:r>
                <a:r>
                  <a:rPr lang="pt-PT" sz="2400" dirty="0"/>
                  <a:t>são implicações falsas, visto o</a:t>
                </a:r>
              </a:p>
              <a:p>
                <a:r>
                  <a:rPr lang="pt-PT" sz="2400" dirty="0"/>
                  <a:t>seu antecedente ser verdadeiro e o consequente ser falso.</a:t>
                </a:r>
                <a:endParaRPr lang="pt-PT" sz="2200" dirty="0"/>
              </a:p>
            </p:txBody>
          </p:sp>
        </mc:Choice>
        <mc:Fallback xmlns="">
          <p:sp>
            <p:nvSpPr>
              <p:cNvPr id="19" name="CaixaDeTexto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136" y="5189067"/>
                <a:ext cx="8079475" cy="830997"/>
              </a:xfrm>
              <a:prstGeom prst="rect">
                <a:avLst/>
              </a:prstGeom>
              <a:blipFill rotWithShape="1">
                <a:blip r:embed="rId5"/>
                <a:stretch>
                  <a:fillRect l="-1130" t="-5036" b="-14388"/>
                </a:stretch>
              </a:blipFill>
              <a:ln>
                <a:solidFill>
                  <a:srgbClr val="C00000"/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87875" y="563327"/>
            <a:ext cx="8680532" cy="348696"/>
          </a:xfrm>
        </p:spPr>
        <p:txBody>
          <a:bodyPr/>
          <a:lstStyle/>
          <a:p>
            <a:r>
              <a:rPr lang="pt-PT" dirty="0" smtClean="0"/>
              <a:t>INTRODUÇÃO À LÓGICA BIVALENTE E À TEORIA DOS CONJUNTOS</a:t>
            </a:r>
            <a:endParaRPr lang="pt-PT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59557" y="0"/>
            <a:ext cx="7373869" cy="459488"/>
          </a:xfrm>
        </p:spPr>
        <p:txBody>
          <a:bodyPr/>
          <a:lstStyle/>
          <a:p>
            <a:r>
              <a:rPr lang="pt-PT" dirty="0" smtClean="0"/>
              <a:t>LÓGICA E TEORIA DOS CONJUNTOS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532224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8" grpId="0" animBg="1"/>
      <p:bldP spid="1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/>
          <p:cNvGrpSpPr/>
          <p:nvPr/>
        </p:nvGrpSpPr>
        <p:grpSpPr>
          <a:xfrm>
            <a:off x="423354" y="1282263"/>
            <a:ext cx="8345486" cy="1059472"/>
            <a:chOff x="423354" y="1282263"/>
            <a:chExt cx="8345486" cy="105947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Content Placeholder 2"/>
                <p:cNvSpPr txBox="1">
                  <a:spLocks/>
                </p:cNvSpPr>
                <p:nvPr/>
              </p:nvSpPr>
              <p:spPr>
                <a:xfrm>
                  <a:off x="423354" y="1705663"/>
                  <a:ext cx="8345486" cy="636072"/>
                </a:xfrm>
                <a:prstGeom prst="rect">
                  <a:avLst/>
                </a:prstGeom>
                <a:solidFill>
                  <a:srgbClr val="FFCCFF">
                    <a:alpha val="47843"/>
                  </a:srgbClr>
                </a:solidFill>
                <a:ln>
                  <a:noFill/>
                </a:ln>
              </p:spPr>
              <p:txBody>
                <a:bodyPr vert="horz" lIns="91440" tIns="45720" rIns="91440" bIns="45720" rtlCol="0">
                  <a:spAutoFit/>
                </a:bodyPr>
                <a:lstStyle>
                  <a:lvl1pPr marL="0" indent="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None/>
                    <a:defRPr sz="2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None/>
                    <a:defRPr sz="2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None/>
                    <a:defRPr sz="2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None/>
                    <a:defRPr sz="2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None/>
                    <a:defRPr sz="2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pt-PT" sz="800" dirty="0" smtClean="0"/>
                </a:p>
                <a:p>
                  <a:r>
                    <a:rPr lang="pt-PT" dirty="0"/>
                    <a:t>Dadas proposições</a:t>
                  </a:r>
                  <a:r>
                    <a:rPr lang="pt-PT" dirty="0" smtClean="0"/>
                    <a:t> </a:t>
                  </a:r>
                  <a14:m>
                    <m:oMath xmlns:m="http://schemas.openxmlformats.org/officeDocument/2006/math">
                      <m:r>
                        <a:rPr lang="pt-PT" b="0" i="1">
                          <a:latin typeface="Cambria Math"/>
                        </a:rPr>
                        <m:t>𝑝</m:t>
                      </m:r>
                    </m:oMath>
                  </a14:m>
                  <a:r>
                    <a:rPr lang="pt-PT" dirty="0"/>
                    <a:t>, </a:t>
                  </a:r>
                  <a14:m>
                    <m:oMath xmlns:m="http://schemas.openxmlformats.org/officeDocument/2006/math">
                      <m:r>
                        <a:rPr lang="pt-PT" b="0" i="1" smtClean="0">
                          <a:latin typeface="Cambria Math"/>
                        </a:rPr>
                        <m:t>𝑞</m:t>
                      </m:r>
                    </m:oMath>
                  </a14:m>
                  <a:r>
                    <a:rPr lang="pt-PT" i="1" dirty="0"/>
                    <a:t> </a:t>
                  </a:r>
                  <a:r>
                    <a:rPr lang="pt-PT" dirty="0"/>
                    <a:t>e </a:t>
                  </a:r>
                  <a14:m>
                    <m:oMath xmlns:m="http://schemas.openxmlformats.org/officeDocument/2006/math">
                      <m:r>
                        <a:rPr lang="pt-PT" b="0" i="1" smtClean="0">
                          <a:latin typeface="Cambria Math"/>
                        </a:rPr>
                        <m:t>𝑟</m:t>
                      </m:r>
                    </m:oMath>
                  </a14:m>
                  <a:r>
                    <a:rPr lang="pt-PT" dirty="0"/>
                    <a:t> se </a:t>
                  </a:r>
                  <a14:m>
                    <m:oMath xmlns:m="http://schemas.openxmlformats.org/officeDocument/2006/math">
                      <m:r>
                        <a:rPr lang="pt-PT" i="1">
                          <a:latin typeface="Cambria Math"/>
                        </a:rPr>
                        <m:t>𝑝</m:t>
                      </m:r>
                      <m:r>
                        <a:rPr lang="pt-PT" i="1" smtClean="0">
                          <a:latin typeface="Cambria Math"/>
                          <a:ea typeface="Cambria Math"/>
                        </a:rPr>
                        <m:t>⟹</m:t>
                      </m:r>
                      <m:r>
                        <a:rPr lang="pt-PT" b="0" i="1" smtClean="0">
                          <a:latin typeface="Cambria Math"/>
                          <a:ea typeface="Cambria Math"/>
                        </a:rPr>
                        <m:t>𝑞</m:t>
                      </m:r>
                    </m:oMath>
                  </a14:m>
                  <a:r>
                    <a:rPr lang="pt-PT" dirty="0" smtClean="0"/>
                    <a:t> e </a:t>
                  </a:r>
                  <a14:m>
                    <m:oMath xmlns:m="http://schemas.openxmlformats.org/officeDocument/2006/math">
                      <m:r>
                        <m:rPr>
                          <m:sty m:val="p"/>
                        </m:rPr>
                        <a:rPr lang="pt-PT" b="0" i="0" smtClean="0">
                          <a:latin typeface="Cambria Math"/>
                        </a:rPr>
                        <m:t>q</m:t>
                      </m:r>
                      <m:r>
                        <a:rPr lang="pt-PT" i="1">
                          <a:latin typeface="Cambria Math"/>
                          <a:ea typeface="Cambria Math"/>
                        </a:rPr>
                        <m:t>⟹</m:t>
                      </m:r>
                      <m:r>
                        <a:rPr lang="pt-PT" b="0" i="1" smtClean="0">
                          <a:latin typeface="Cambria Math"/>
                          <a:ea typeface="Cambria Math"/>
                        </a:rPr>
                        <m:t>𝑟</m:t>
                      </m:r>
                    </m:oMath>
                  </a14:m>
                  <a:r>
                    <a:rPr lang="pt-PT" dirty="0" smtClean="0"/>
                    <a:t> então </a:t>
                  </a:r>
                  <a14:m>
                    <m:oMath xmlns:m="http://schemas.openxmlformats.org/officeDocument/2006/math">
                      <m:r>
                        <m:rPr>
                          <m:sty m:val="p"/>
                        </m:rPr>
                        <a:rPr lang="pt-PT" b="0" i="0" smtClean="0">
                          <a:latin typeface="Cambria Math"/>
                        </a:rPr>
                        <m:t>p</m:t>
                      </m:r>
                      <m:r>
                        <a:rPr lang="pt-PT" i="1">
                          <a:latin typeface="Cambria Math"/>
                          <a:ea typeface="Cambria Math"/>
                        </a:rPr>
                        <m:t>⟹</m:t>
                      </m:r>
                      <m:r>
                        <a:rPr lang="pt-PT" i="1">
                          <a:latin typeface="Cambria Math"/>
                          <a:ea typeface="Cambria Math"/>
                        </a:rPr>
                        <m:t>𝑟</m:t>
                      </m:r>
                    </m:oMath>
                  </a14:m>
                  <a:r>
                    <a:rPr lang="pt-PT" dirty="0" smtClean="0"/>
                    <a:t>. </a:t>
                  </a:r>
                </a:p>
              </p:txBody>
            </p:sp>
          </mc:Choice>
          <mc:Fallback xmlns="">
            <p:sp>
              <p:nvSpPr>
                <p:cNvPr id="29" name="Content Placeholder 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3354" y="1705663"/>
                  <a:ext cx="8345486" cy="636072"/>
                </a:xfrm>
                <a:prstGeom prst="rect">
                  <a:avLst/>
                </a:prstGeom>
                <a:blipFill rotWithShape="1">
                  <a:blip r:embed="rId2"/>
                  <a:stretch>
                    <a:fillRect l="-877" b="-18269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pt-PT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0" name="CaixaDeTexto 29"/>
            <p:cNvSpPr txBox="1"/>
            <p:nvPr/>
          </p:nvSpPr>
          <p:spPr>
            <a:xfrm>
              <a:off x="705079" y="1308864"/>
              <a:ext cx="419742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2200" b="1" dirty="0" smtClean="0"/>
                <a:t>Propriedade 4</a:t>
              </a:r>
              <a:endParaRPr lang="pt-PT" sz="2200" b="1" dirty="0"/>
            </a:p>
          </p:txBody>
        </p:sp>
        <p:pic>
          <p:nvPicPr>
            <p:cNvPr id="37" name="Picture 2" descr="C:\Users\Acer\Desktop\areal\prop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2575" y="1282263"/>
              <a:ext cx="306000" cy="57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/>
              <p:cNvSpPr txBox="1"/>
              <p:nvPr/>
            </p:nvSpPr>
            <p:spPr>
              <a:xfrm>
                <a:off x="405420" y="2440397"/>
                <a:ext cx="8345486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200" dirty="0" smtClean="0"/>
                  <a:t>Dadas três proposições </a:t>
                </a:r>
                <a14:m>
                  <m:oMath xmlns:m="http://schemas.openxmlformats.org/officeDocument/2006/math">
                    <m:r>
                      <a:rPr lang="pt-PT" sz="2200" i="1">
                        <a:latin typeface="Cambria Math"/>
                      </a:rPr>
                      <m:t>𝑝</m:t>
                    </m:r>
                  </m:oMath>
                </a14:m>
                <a:r>
                  <a:rPr lang="pt-PT" sz="2200" dirty="0"/>
                  <a:t>, </a:t>
                </a:r>
                <a14:m>
                  <m:oMath xmlns:m="http://schemas.openxmlformats.org/officeDocument/2006/math">
                    <m:r>
                      <a:rPr lang="pt-PT" sz="2200" i="1">
                        <a:latin typeface="Cambria Math"/>
                      </a:rPr>
                      <m:t>𝑞</m:t>
                    </m:r>
                  </m:oMath>
                </a14:m>
                <a:r>
                  <a:rPr lang="pt-PT" sz="2200" i="1" dirty="0"/>
                  <a:t> </a:t>
                </a:r>
                <a:r>
                  <a:rPr lang="pt-PT" sz="2200" dirty="0"/>
                  <a:t>e </a:t>
                </a:r>
                <a14:m>
                  <m:oMath xmlns:m="http://schemas.openxmlformats.org/officeDocument/2006/math">
                    <m:r>
                      <a:rPr lang="pt-PT" sz="2200" i="1">
                        <a:latin typeface="Cambria Math"/>
                      </a:rPr>
                      <m:t>𝑟</m:t>
                    </m:r>
                  </m:oMath>
                </a14:m>
                <a:r>
                  <a:rPr lang="pt-PT" sz="2200" dirty="0"/>
                  <a:t> podemos verificar na tabela de </a:t>
                </a:r>
                <a:r>
                  <a:rPr lang="pt-PT" sz="2200" dirty="0" smtClean="0"/>
                  <a:t>verdade os </a:t>
                </a:r>
                <a:r>
                  <a:rPr lang="pt-PT" sz="2200" dirty="0"/>
                  <a:t>valores lógicos das implicações </a:t>
                </a:r>
                <a14:m>
                  <m:oMath xmlns:m="http://schemas.openxmlformats.org/officeDocument/2006/math">
                    <m:r>
                      <a:rPr lang="pt-PT" sz="2200" i="1">
                        <a:latin typeface="Cambria Math"/>
                      </a:rPr>
                      <m:t>𝑝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⟹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𝑞</m:t>
                    </m:r>
                    <m:r>
                      <a:rPr lang="pt-PT" sz="2200" b="0" i="0" smtClean="0">
                        <a:latin typeface="Cambria Math"/>
                        <a:ea typeface="Cambria Math"/>
                      </a:rPr>
                      <m:t>, </m:t>
                    </m:r>
                    <m:r>
                      <m:rPr>
                        <m:sty m:val="p"/>
                      </m:rPr>
                      <a:rPr lang="pt-PT" sz="2200">
                        <a:latin typeface="Cambria Math"/>
                      </a:rPr>
                      <m:t>q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⟹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𝑟</m:t>
                    </m:r>
                  </m:oMath>
                </a14:m>
                <a:r>
                  <a:rPr lang="pt-PT" sz="2200" dirty="0" smtClean="0"/>
                  <a:t> 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PT" sz="2200">
                        <a:latin typeface="Cambria Math"/>
                      </a:rPr>
                      <m:t>p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⟹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𝑟</m:t>
                    </m:r>
                  </m:oMath>
                </a14:m>
                <a:r>
                  <a:rPr lang="pt-PT" sz="2200" dirty="0"/>
                  <a:t> </a:t>
                </a:r>
                <a:r>
                  <a:rPr lang="pt-PT" sz="2200" dirty="0" smtClean="0"/>
                  <a:t>.</a:t>
                </a:r>
                <a:endParaRPr lang="pt-PT" sz="2200" dirty="0"/>
              </a:p>
            </p:txBody>
          </p:sp>
        </mc:Choice>
        <mc:Fallback xmlns="">
          <p:sp>
            <p:nvSpPr>
              <p:cNvPr id="9" name="CaixaDeTexto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420" y="2440397"/>
                <a:ext cx="8345486" cy="769441"/>
              </a:xfrm>
              <a:prstGeom prst="rect">
                <a:avLst/>
              </a:prstGeom>
              <a:blipFill rotWithShape="1">
                <a:blip r:embed="rId4"/>
                <a:stretch>
                  <a:fillRect l="-950" t="-4724" r="-877" b="-14173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6" name="Tabela 2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34407167"/>
                  </p:ext>
                </p:extLst>
              </p:nvPr>
            </p:nvGraphicFramePr>
            <p:xfrm>
              <a:off x="362888" y="3273636"/>
              <a:ext cx="8440870" cy="322242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17596"/>
                    <a:gridCol w="350874"/>
                    <a:gridCol w="350875"/>
                    <a:gridCol w="776176"/>
                    <a:gridCol w="776177"/>
                    <a:gridCol w="1945758"/>
                    <a:gridCol w="765544"/>
                    <a:gridCol w="3157870"/>
                  </a:tblGrid>
                  <a:tr h="540187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1" i="1" smtClean="0">
                                    <a:latin typeface="Cambria Math"/>
                                  </a:rPr>
                                  <m:t>𝒑</m:t>
                                </m:r>
                              </m:oMath>
                            </m:oMathPara>
                          </a14:m>
                          <a:endParaRPr lang="pt-PT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1" i="1" smtClean="0">
                                    <a:latin typeface="Cambria Math"/>
                                    <a:ea typeface="Cambria Math"/>
                                  </a:rPr>
                                  <m:t>𝒒</m:t>
                                </m:r>
                              </m:oMath>
                            </m:oMathPara>
                          </a14:m>
                          <a:endParaRPr lang="pt-PT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1" i="1" smtClean="0">
                                    <a:latin typeface="Cambria Math"/>
                                    <a:ea typeface="Cambria Math"/>
                                  </a:rPr>
                                  <m:t>𝒓</m:t>
                                </m:r>
                              </m:oMath>
                            </m:oMathPara>
                          </a14:m>
                          <a:endParaRPr lang="pt-PT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i="1" smtClean="0">
                                    <a:latin typeface="Cambria Math"/>
                                  </a:rPr>
                                  <m:t>𝑝</m:t>
                                </m:r>
                                <m:r>
                                  <a:rPr lang="pt-PT" sz="1400" i="1" smtClean="0">
                                    <a:latin typeface="Cambria Math"/>
                                    <a:ea typeface="Cambria Math"/>
                                  </a:rPr>
                                  <m:t>⟹</m:t>
                                </m:r>
                                <m:r>
                                  <a:rPr lang="pt-PT" sz="1400" b="0" i="1" smtClean="0">
                                    <a:latin typeface="Cambria Math"/>
                                    <a:ea typeface="Cambria Math"/>
                                  </a:rPr>
                                  <m:t>𝑞</m:t>
                                </m:r>
                              </m:oMath>
                            </m:oMathPara>
                          </a14:m>
                          <a:endParaRPr lang="pt-PT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pt-PT" sz="1400" b="0" i="0" smtClean="0">
                                  <a:latin typeface="Cambria Math"/>
                                </a:rPr>
                                <m:t>q</m:t>
                              </m:r>
                              <m:r>
                                <a:rPr lang="pt-PT" sz="1400" i="1">
                                  <a:latin typeface="Cambria Math"/>
                                  <a:ea typeface="Cambria Math"/>
                                </a:rPr>
                                <m:t>⟹</m:t>
                              </m:r>
                              <m:r>
                                <a:rPr lang="pt-PT" sz="1400" b="0" i="1" smtClean="0">
                                  <a:latin typeface="Cambria Math"/>
                                  <a:ea typeface="Cambria Math"/>
                                </a:rPr>
                                <m:t>𝑟</m:t>
                              </m:r>
                            </m:oMath>
                          </a14:m>
                          <a:r>
                            <a:rPr lang="pt-PT" sz="1400" dirty="0" smtClean="0"/>
                            <a:t> </a:t>
                          </a:r>
                          <a:endParaRPr lang="pt-PT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1" i="1" smtClean="0">
                                    <a:latin typeface="Cambria Math"/>
                                  </a:rPr>
                                  <m:t>(</m:t>
                                </m:r>
                                <m:r>
                                  <a:rPr lang="pt-PT" sz="1400" i="1" smtClean="0">
                                    <a:latin typeface="Cambria Math"/>
                                  </a:rPr>
                                  <m:t>𝑝</m:t>
                                </m:r>
                                <m:r>
                                  <a:rPr lang="pt-PT" sz="1400" i="1" smtClean="0">
                                    <a:latin typeface="Cambria Math"/>
                                    <a:ea typeface="Cambria Math"/>
                                  </a:rPr>
                                  <m:t>⟹</m:t>
                                </m:r>
                                <m:r>
                                  <a:rPr lang="pt-PT" sz="1400" b="0" i="1" smtClean="0">
                                    <a:latin typeface="Cambria Math"/>
                                    <a:ea typeface="Cambria Math"/>
                                  </a:rPr>
                                  <m:t>𝑞</m:t>
                                </m:r>
                                <m:r>
                                  <a:rPr lang="pt-PT" sz="1400" b="0" i="1" smtClean="0">
                                    <a:latin typeface="Cambria Math"/>
                                    <a:ea typeface="Cambria Math"/>
                                  </a:rPr>
                                  <m:t>)∧(</m:t>
                                </m:r>
                                <m:r>
                                  <m:rPr>
                                    <m:sty m:val="p"/>
                                  </m:rPr>
                                  <a:rPr lang="pt-PT" sz="1400" b="0" i="0" smtClean="0">
                                    <a:latin typeface="Cambria Math"/>
                                  </a:rPr>
                                  <m:t>q</m:t>
                                </m:r>
                                <m:r>
                                  <a:rPr lang="pt-PT" sz="1400" i="1">
                                    <a:latin typeface="Cambria Math"/>
                                    <a:ea typeface="Cambria Math"/>
                                  </a:rPr>
                                  <m:t>⟹</m:t>
                                </m:r>
                                <m:r>
                                  <a:rPr lang="pt-PT" sz="1400" b="0" i="1" smtClean="0">
                                    <a:latin typeface="Cambria Math"/>
                                    <a:ea typeface="Cambria Math"/>
                                  </a:rPr>
                                  <m:t>𝑟</m:t>
                                </m:r>
                                <m:r>
                                  <m:rPr>
                                    <m:nor/>
                                  </m:rPr>
                                  <a:rPr lang="pt-PT" sz="1400" b="0" i="0" smtClean="0">
                                    <a:latin typeface="Cambria Math"/>
                                    <a:ea typeface="Cambria Math"/>
                                  </a:rPr>
                                  <m:t>)</m:t>
                                </m:r>
                                <m:r>
                                  <m:rPr>
                                    <m:nor/>
                                  </m:rPr>
                                  <a:rPr lang="pt-PT" sz="1400" dirty="0" smtClean="0"/>
                                  <m:t> </m:t>
                                </m:r>
                              </m:oMath>
                            </m:oMathPara>
                          </a14:m>
                          <a:endParaRPr lang="pt-PT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pt-PT" sz="1400" b="0" i="0" smtClean="0">
                                    <a:latin typeface="Cambria Math"/>
                                  </a:rPr>
                                  <m:t>p</m:t>
                                </m:r>
                                <m:r>
                                  <a:rPr lang="pt-PT" sz="1400" i="1">
                                    <a:latin typeface="Cambria Math"/>
                                    <a:ea typeface="Cambria Math"/>
                                  </a:rPr>
                                  <m:t>⟹</m:t>
                                </m:r>
                                <m:r>
                                  <a:rPr lang="pt-PT" sz="1400" i="1">
                                    <a:latin typeface="Cambria Math"/>
                                    <a:ea typeface="Cambria Math"/>
                                  </a:rPr>
                                  <m:t>𝑟</m:t>
                                </m:r>
                              </m:oMath>
                            </m:oMathPara>
                          </a14:m>
                          <a:endParaRPr lang="pt-PT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1" i="1" smtClean="0">
                                    <a:latin typeface="Cambria Math"/>
                                  </a:rPr>
                                  <m:t>((</m:t>
                                </m:r>
                                <m:r>
                                  <a:rPr lang="pt-PT" sz="1400" i="1" smtClean="0">
                                    <a:latin typeface="Cambria Math"/>
                                  </a:rPr>
                                  <m:t>𝑝</m:t>
                                </m:r>
                                <m:r>
                                  <a:rPr lang="pt-PT" sz="1400" i="1" smtClean="0">
                                    <a:latin typeface="Cambria Math"/>
                                    <a:ea typeface="Cambria Math"/>
                                  </a:rPr>
                                  <m:t>⟹</m:t>
                                </m:r>
                                <m:r>
                                  <a:rPr lang="pt-PT" sz="1400" b="0" i="1" smtClean="0">
                                    <a:latin typeface="Cambria Math"/>
                                    <a:ea typeface="Cambria Math"/>
                                  </a:rPr>
                                  <m:t>𝑞</m:t>
                                </m:r>
                                <m:r>
                                  <a:rPr lang="pt-PT" sz="1400" b="0" i="1" smtClean="0">
                                    <a:latin typeface="Cambria Math"/>
                                    <a:ea typeface="Cambria Math"/>
                                  </a:rPr>
                                  <m:t>)∧(</m:t>
                                </m:r>
                                <m:r>
                                  <m:rPr>
                                    <m:sty m:val="p"/>
                                  </m:rPr>
                                  <a:rPr lang="pt-PT" sz="1400" b="0" i="0" smtClean="0">
                                    <a:latin typeface="Cambria Math"/>
                                  </a:rPr>
                                  <m:t>q</m:t>
                                </m:r>
                                <m:r>
                                  <a:rPr lang="pt-PT" sz="1400" i="1">
                                    <a:latin typeface="Cambria Math"/>
                                    <a:ea typeface="Cambria Math"/>
                                  </a:rPr>
                                  <m:t>⟹</m:t>
                                </m:r>
                                <m:r>
                                  <a:rPr lang="pt-PT" sz="1400" b="0" i="1" smtClean="0">
                                    <a:latin typeface="Cambria Math"/>
                                    <a:ea typeface="Cambria Math"/>
                                  </a:rPr>
                                  <m:t>𝑟</m:t>
                                </m:r>
                                <m:r>
                                  <m:rPr>
                                    <m:nor/>
                                  </m:rPr>
                                  <a:rPr lang="pt-PT" sz="1400" b="0" i="0" smtClean="0">
                                    <a:latin typeface="Cambria Math"/>
                                    <a:ea typeface="Cambria Math"/>
                                  </a:rPr>
                                  <m:t>))</m:t>
                                </m:r>
                                <m:r>
                                  <m:rPr>
                                    <m:nor/>
                                  </m:rPr>
                                  <a:rPr lang="pt-PT" sz="1400" dirty="0" smtClean="0"/>
                                  <m:t> </m:t>
                                </m:r>
                                <m:r>
                                  <a:rPr lang="pt-PT" sz="1400" i="1" smtClean="0">
                                    <a:latin typeface="Cambria Math"/>
                                    <a:ea typeface="Cambria Math"/>
                                  </a:rPr>
                                  <m:t>⟹</m:t>
                                </m:r>
                                <m:r>
                                  <a:rPr lang="pt-PT" sz="1400" b="1" i="1" smtClean="0">
                                    <a:latin typeface="Cambria Math"/>
                                    <a:ea typeface="Cambria Math"/>
                                  </a:rPr>
                                  <m:t>(</m:t>
                                </m:r>
                                <m:r>
                                  <m:rPr>
                                    <m:sty m:val="p"/>
                                  </m:rPr>
                                  <a:rPr lang="pt-PT" sz="1400" b="0" i="0" smtClean="0">
                                    <a:latin typeface="Cambria Math"/>
                                  </a:rPr>
                                  <m:t>p</m:t>
                                </m:r>
                                <m:r>
                                  <a:rPr lang="pt-PT" sz="1400" i="1">
                                    <a:latin typeface="Cambria Math"/>
                                    <a:ea typeface="Cambria Math"/>
                                  </a:rPr>
                                  <m:t>⟹</m:t>
                                </m:r>
                                <m:r>
                                  <a:rPr lang="pt-PT" sz="1400" i="1">
                                    <a:latin typeface="Cambria Math"/>
                                    <a:ea typeface="Cambria Math"/>
                                  </a:rPr>
                                  <m:t>𝑟</m:t>
                                </m:r>
                                <m:r>
                                  <a:rPr lang="pt-PT" sz="1400" b="1" i="1" smtClean="0">
                                    <a:latin typeface="Cambria Math"/>
                                    <a:ea typeface="Cambria Math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pt-PT" sz="1400" dirty="0"/>
                        </a:p>
                        <a:p>
                          <a:endParaRPr lang="pt-PT" sz="1400" dirty="0"/>
                        </a:p>
                      </a:txBody>
                      <a:tcPr/>
                    </a:tc>
                  </a:tr>
                  <a:tr h="3127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600" b="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600" b="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6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600" b="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600" b="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6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6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600" b="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/>
                    </a:tc>
                  </a:tr>
                  <a:tr h="31274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6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6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6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6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600" b="0" dirty="0" smtClean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6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6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600" b="0" dirty="0"/>
                        </a:p>
                      </a:txBody>
                      <a:tcPr/>
                    </a:tc>
                  </a:tr>
                  <a:tr h="31274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6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6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6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6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600" b="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6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6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600" b="0" dirty="0"/>
                        </a:p>
                      </a:txBody>
                      <a:tcPr/>
                    </a:tc>
                  </a:tr>
                  <a:tr h="31274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6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6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6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6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6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6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6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600" b="0" dirty="0"/>
                        </a:p>
                      </a:txBody>
                      <a:tcPr/>
                    </a:tc>
                  </a:tr>
                  <a:tr h="31274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6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6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6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600" b="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6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6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600" b="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600" b="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/>
                    </a:tc>
                  </a:tr>
                  <a:tr h="31274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6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6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6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6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6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6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6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600" b="0" dirty="0"/>
                        </a:p>
                      </a:txBody>
                      <a:tcPr/>
                    </a:tc>
                  </a:tr>
                  <a:tr h="31274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6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6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6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600" b="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600" b="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600" b="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6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600" b="0" dirty="0"/>
                        </a:p>
                      </a:txBody>
                      <a:tcPr/>
                    </a:tc>
                  </a:tr>
                  <a:tr h="31274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6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6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6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6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6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6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6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600" b="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26" name="Tabela 2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34407167"/>
                  </p:ext>
                </p:extLst>
              </p:nvPr>
            </p:nvGraphicFramePr>
            <p:xfrm>
              <a:off x="362888" y="3273636"/>
              <a:ext cx="8440870" cy="322242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17596"/>
                    <a:gridCol w="350874"/>
                    <a:gridCol w="350875"/>
                    <a:gridCol w="776176"/>
                    <a:gridCol w="776177"/>
                    <a:gridCol w="1945758"/>
                    <a:gridCol w="765544"/>
                    <a:gridCol w="3157870"/>
                  </a:tblGrid>
                  <a:tr h="540187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923" r="-2563462" b="-49438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91379" r="-2198276" b="-49438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94737" r="-2136842" b="-49438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32283" r="-859055" b="-49438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230469" r="-752344" b="-49438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32602" r="-201881" b="-49438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593600" r="-415200" b="-49438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67375" r="-193" b="-494382"/>
                          </a:stretch>
                        </a:blipFill>
                      </a:tcPr>
                    </a:tc>
                  </a:tr>
                  <a:tr h="33528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923" t="-161818" r="-2563462" b="-7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91379" t="-161818" r="-2198276" b="-7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94737" t="-161818" r="-2136842" b="-7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32283" t="-161818" r="-859055" b="-7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230469" t="-161818" r="-752344" b="-7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32602" t="-161818" r="-201881" b="-7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593600" t="-161818" r="-415200" b="-7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67375" t="-161818" r="-193" b="-700000"/>
                          </a:stretch>
                        </a:blipFill>
                      </a:tcPr>
                    </a:tc>
                  </a:tr>
                  <a:tr h="33528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923" t="-261818" r="-2563462" b="-6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91379" t="-261818" r="-2198276" b="-6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94737" t="-261818" r="-2136842" b="-6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32283" t="-261818" r="-859055" b="-6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230469" t="-261818" r="-752344" b="-6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32602" t="-261818" r="-201881" b="-6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593600" t="-261818" r="-415200" b="-6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67375" t="-261818" r="-193" b="-600000"/>
                          </a:stretch>
                        </a:blipFill>
                      </a:tcPr>
                    </a:tc>
                  </a:tr>
                  <a:tr h="33528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923" t="-361818" r="-2563462" b="-5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91379" t="-361818" r="-2198276" b="-5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94737" t="-361818" r="-2136842" b="-5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32283" t="-361818" r="-859055" b="-5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230469" t="-361818" r="-752344" b="-5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32602" t="-361818" r="-201881" b="-5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593600" t="-361818" r="-415200" b="-5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67375" t="-361818" r="-193" b="-500000"/>
                          </a:stretch>
                        </a:blipFill>
                      </a:tcPr>
                    </a:tc>
                  </a:tr>
                  <a:tr h="33528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923" t="-461818" r="-2563462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91379" t="-461818" r="-2198276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94737" t="-461818" r="-2136842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32283" t="-461818" r="-859055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230469" t="-461818" r="-752344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32602" t="-461818" r="-201881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593600" t="-461818" r="-415200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67375" t="-461818" r="-193" b="-400000"/>
                          </a:stretch>
                        </a:blipFill>
                      </a:tcPr>
                    </a:tc>
                  </a:tr>
                  <a:tr h="33528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923" t="-561818" r="-2563462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91379" t="-561818" r="-2198276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94737" t="-561818" r="-2136842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32283" t="-561818" r="-859055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230469" t="-561818" r="-752344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32602" t="-561818" r="-201881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593600" t="-561818" r="-415200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67375" t="-561818" r="-193" b="-300000"/>
                          </a:stretch>
                        </a:blipFill>
                      </a:tcPr>
                    </a:tc>
                  </a:tr>
                  <a:tr h="33528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923" t="-661818" r="-2563462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91379" t="-661818" r="-2198276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94737" t="-661818" r="-2136842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32283" t="-661818" r="-859055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230469" t="-661818" r="-752344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32602" t="-661818" r="-201881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593600" t="-661818" r="-415200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67375" t="-661818" r="-193" b="-200000"/>
                          </a:stretch>
                        </a:blipFill>
                      </a:tcPr>
                    </a:tc>
                  </a:tr>
                  <a:tr h="33528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923" t="-761818" r="-2563462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91379" t="-761818" r="-2198276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94737" t="-761818" r="-2136842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32283" t="-761818" r="-859055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230469" t="-761818" r="-752344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32602" t="-761818" r="-201881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593600" t="-761818" r="-415200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67375" t="-761818" r="-193" b="-100000"/>
                          </a:stretch>
                        </a:blipFill>
                      </a:tcPr>
                    </a:tc>
                  </a:tr>
                  <a:tr h="33528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923" t="-861818" r="-25634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91379" t="-861818" r="-21982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94737" t="-861818" r="-21368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32283" t="-861818" r="-8590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230469" t="-861818" r="-75234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32602" t="-861818" r="-2018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593600" t="-861818" r="-4152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67375" t="-861818" r="-193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487875" y="563327"/>
            <a:ext cx="8680532" cy="348696"/>
          </a:xfrm>
        </p:spPr>
        <p:txBody>
          <a:bodyPr/>
          <a:lstStyle/>
          <a:p>
            <a:r>
              <a:rPr lang="pt-PT" dirty="0" smtClean="0"/>
              <a:t>INTRODUÇÃO À LÓGICA BIVALENTE E À TEORIA DOS CONJUNTOS</a:t>
            </a:r>
            <a:endParaRPr lang="pt-PT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59557" y="0"/>
            <a:ext cx="7373869" cy="459488"/>
          </a:xfrm>
        </p:spPr>
        <p:txBody>
          <a:bodyPr/>
          <a:lstStyle/>
          <a:p>
            <a:r>
              <a:rPr lang="pt-PT" dirty="0" smtClean="0"/>
              <a:t>LÓGICA E TEORIA DOS CONJUNTOS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887800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128" y="1296536"/>
            <a:ext cx="8302973" cy="1262910"/>
          </a:xfrm>
        </p:spPr>
        <p:txBody>
          <a:bodyPr/>
          <a:lstStyle/>
          <a:p>
            <a:pPr algn="just"/>
            <a:r>
              <a:rPr lang="pt-PT" dirty="0"/>
              <a:t>Em lógica, os parênteses indicam, tal como acontece na Aritmética,</a:t>
            </a:r>
          </a:p>
          <a:p>
            <a:pPr algn="just"/>
            <a:r>
              <a:rPr lang="pt-PT" dirty="0"/>
              <a:t>a operação prioritária. Na ausência de parênteses, algumas operações</a:t>
            </a:r>
          </a:p>
          <a:p>
            <a:pPr algn="just"/>
            <a:r>
              <a:rPr lang="pt-PT" dirty="0"/>
              <a:t>lógicas têm prioridade sobre outras.</a:t>
            </a:r>
            <a:endParaRPr lang="pt-PT" dirty="0" smtClean="0"/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423354" y="2895840"/>
            <a:ext cx="8345486" cy="1652145"/>
          </a:xfrm>
          <a:prstGeom prst="rect">
            <a:avLst/>
          </a:prstGeom>
          <a:solidFill>
            <a:srgbClr val="FFCCFF">
              <a:alpha val="47843"/>
            </a:srgbClr>
          </a:solidFill>
          <a:ln>
            <a:noFill/>
          </a:ln>
        </p:spPr>
        <p:txBody>
          <a:bodyPr vert="horz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PT" sz="800" dirty="0" smtClean="0"/>
          </a:p>
          <a:p>
            <a:pPr algn="just"/>
            <a:r>
              <a:rPr lang="pt-PT" dirty="0"/>
              <a:t>Por convenção, em qualquer sequência de operações lógicas, a menos</a:t>
            </a:r>
          </a:p>
          <a:p>
            <a:pPr algn="just"/>
            <a:r>
              <a:rPr lang="pt-PT" dirty="0"/>
              <a:t>que existam parênteses, </a:t>
            </a:r>
            <a:r>
              <a:rPr lang="pt-PT" b="1" dirty="0"/>
              <a:t>respeitam-se as seguintes prioridades:</a:t>
            </a:r>
          </a:p>
          <a:p>
            <a:pPr algn="just"/>
            <a:r>
              <a:rPr lang="pt-PT" b="1" dirty="0"/>
              <a:t>negação; conjunção e disjunção; implicação e equivalência</a:t>
            </a:r>
            <a:r>
              <a:rPr lang="pt-PT" dirty="0"/>
              <a:t>.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487875" y="563327"/>
            <a:ext cx="8680532" cy="348696"/>
          </a:xfrm>
        </p:spPr>
        <p:txBody>
          <a:bodyPr/>
          <a:lstStyle/>
          <a:p>
            <a:r>
              <a:rPr lang="pt-PT" dirty="0" smtClean="0"/>
              <a:t>INTRODUÇÃO À LÓGICA BIVALENTE E À TEORIA DOS CONJUNTOS</a:t>
            </a:r>
            <a:endParaRPr lang="pt-PT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59557" y="0"/>
            <a:ext cx="7373869" cy="459488"/>
          </a:xfrm>
        </p:spPr>
        <p:txBody>
          <a:bodyPr/>
          <a:lstStyle/>
          <a:p>
            <a:r>
              <a:rPr lang="pt-PT" dirty="0" smtClean="0"/>
              <a:t>LÓGICA E TEORIA DOS CONJUNTOS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424673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/>
      <p:bldP spid="1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128" y="1168940"/>
            <a:ext cx="8302973" cy="1262910"/>
          </a:xfrm>
        </p:spPr>
        <p:txBody>
          <a:bodyPr/>
          <a:lstStyle/>
          <a:p>
            <a:r>
              <a:rPr lang="pt-PT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Exemplo 10</a:t>
            </a:r>
            <a:endParaRPr lang="pt-PT" b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r>
              <a:rPr lang="pt-PT" dirty="0"/>
              <a:t>Quando as operações têm a mesma prioridade é indispensável usar</a:t>
            </a:r>
          </a:p>
          <a:p>
            <a:r>
              <a:rPr lang="pt-PT" dirty="0" smtClean="0"/>
              <a:t>parênteses. 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446567" y="2785719"/>
            <a:ext cx="813390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/>
              <a:t>têm significados diferentes e podemos verificá-lo recorrendo a </a:t>
            </a:r>
            <a:r>
              <a:rPr lang="pt-PT" sz="2200" dirty="0" smtClean="0"/>
              <a:t>uma tabela </a:t>
            </a:r>
            <a:r>
              <a:rPr lang="pt-PT" sz="2200" dirty="0"/>
              <a:t>de verdade.</a:t>
            </a:r>
            <a:endParaRPr lang="pt-PT" sz="2200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8" name="Tabela 1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6595253"/>
                  </p:ext>
                </p:extLst>
              </p:nvPr>
            </p:nvGraphicFramePr>
            <p:xfrm>
              <a:off x="931036" y="3512633"/>
              <a:ext cx="6735038" cy="302639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04888"/>
                    <a:gridCol w="447312"/>
                    <a:gridCol w="447312"/>
                    <a:gridCol w="989510"/>
                    <a:gridCol w="1582419"/>
                    <a:gridCol w="1527585"/>
                    <a:gridCol w="1336012"/>
                  </a:tblGrid>
                  <a:tr h="449879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1" i="1" smtClean="0">
                                    <a:latin typeface="Cambria Math"/>
                                  </a:rPr>
                                  <m:t>𝒑</m:t>
                                </m:r>
                              </m:oMath>
                            </m:oMathPara>
                          </a14:m>
                          <a:endParaRPr lang="pt-PT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1" i="1" smtClean="0">
                                    <a:latin typeface="Cambria Math"/>
                                    <a:ea typeface="Cambria Math"/>
                                  </a:rPr>
                                  <m:t>𝒒</m:t>
                                </m:r>
                              </m:oMath>
                            </m:oMathPara>
                          </a14:m>
                          <a:endParaRPr lang="pt-PT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1" i="1" smtClean="0">
                                    <a:latin typeface="Cambria Math"/>
                                    <a:ea typeface="Cambria Math"/>
                                  </a:rPr>
                                  <m:t>𝒓</m:t>
                                </m:r>
                              </m:oMath>
                            </m:oMathPara>
                          </a14:m>
                          <a:endParaRPr lang="pt-PT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0" i="1" smtClean="0">
                                    <a:latin typeface="Cambria Math"/>
                                  </a:rPr>
                                  <m:t>𝑝</m:t>
                                </m:r>
                                <m:r>
                                  <a:rPr lang="pt-PT" sz="1400" b="0" i="1" smtClean="0">
                                    <a:latin typeface="Cambria Math"/>
                                    <a:ea typeface="Cambria Math"/>
                                  </a:rPr>
                                  <m:t>∨</m:t>
                                </m:r>
                                <m:r>
                                  <a:rPr lang="pt-PT" sz="1400" b="0" i="1" smtClean="0">
                                    <a:latin typeface="Cambria Math"/>
                                    <a:ea typeface="Cambria Math"/>
                                  </a:rPr>
                                  <m:t>𝑞</m:t>
                                </m:r>
                              </m:oMath>
                            </m:oMathPara>
                          </a14:m>
                          <a:endParaRPr lang="pt-PT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0" i="1" smtClean="0">
                                    <a:latin typeface="Cambria Math"/>
                                  </a:rPr>
                                  <m:t>(</m:t>
                                </m:r>
                                <m:r>
                                  <a:rPr lang="pt-PT" sz="1400" b="0" i="1" smtClean="0">
                                    <a:latin typeface="Cambria Math"/>
                                  </a:rPr>
                                  <m:t>𝑝</m:t>
                                </m:r>
                                <m:r>
                                  <a:rPr lang="pt-PT" sz="1400" b="0" i="1" smtClean="0">
                                    <a:latin typeface="Cambria Math"/>
                                    <a:ea typeface="Cambria Math"/>
                                  </a:rPr>
                                  <m:t>∨</m:t>
                                </m:r>
                                <m:r>
                                  <a:rPr lang="pt-PT" sz="1400" b="0" i="1" smtClean="0">
                                    <a:latin typeface="Cambria Math"/>
                                    <a:ea typeface="Cambria Math"/>
                                  </a:rPr>
                                  <m:t>𝑞</m:t>
                                </m:r>
                                <m:r>
                                  <a:rPr lang="pt-PT" sz="1400" b="0" i="1" smtClean="0">
                                    <a:latin typeface="Cambria Math"/>
                                    <a:ea typeface="Cambria Math"/>
                                  </a:rPr>
                                  <m:t>)∧</m:t>
                                </m:r>
                                <m:r>
                                  <a:rPr lang="pt-PT" sz="1400" b="0" i="1" smtClean="0">
                                    <a:latin typeface="Cambria Math"/>
                                    <a:ea typeface="Cambria Math"/>
                                  </a:rPr>
                                  <m:t>𝑟</m:t>
                                </m:r>
                              </m:oMath>
                            </m:oMathPara>
                          </a14:m>
                          <a:endParaRPr lang="pt-PT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i="1" smtClean="0">
                                    <a:latin typeface="Cambria Math"/>
                                    <a:ea typeface="Cambria Math"/>
                                  </a:rPr>
                                  <m:t>𝑞</m:t>
                                </m:r>
                                <m:r>
                                  <a:rPr lang="pt-PT" sz="1400" i="1" smtClean="0">
                                    <a:latin typeface="Cambria Math"/>
                                    <a:ea typeface="Cambria Math"/>
                                  </a:rPr>
                                  <m:t>∧</m:t>
                                </m:r>
                                <m:r>
                                  <a:rPr lang="pt-PT" sz="1400" b="0" i="1" smtClean="0">
                                    <a:latin typeface="Cambria Math"/>
                                    <a:ea typeface="Cambria Math"/>
                                  </a:rPr>
                                  <m:t>𝑟</m:t>
                                </m:r>
                              </m:oMath>
                            </m:oMathPara>
                          </a14:m>
                          <a:endParaRPr lang="pt-PT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i="1" smtClean="0">
                                    <a:latin typeface="Cambria Math"/>
                                  </a:rPr>
                                  <m:t>𝑝</m:t>
                                </m:r>
                                <m:r>
                                  <a:rPr lang="pt-PT" sz="1400" i="1">
                                    <a:latin typeface="Cambria Math"/>
                                    <a:ea typeface="Cambria Math"/>
                                  </a:rPr>
                                  <m:t>∨</m:t>
                                </m:r>
                                <m:r>
                                  <a:rPr lang="pt-PT" sz="1400" b="0" i="1" smtClean="0">
                                    <a:latin typeface="Cambria Math"/>
                                    <a:ea typeface="Cambria Math"/>
                                  </a:rPr>
                                  <m:t>(</m:t>
                                </m:r>
                                <m:r>
                                  <a:rPr lang="pt-PT" sz="1400" i="1">
                                    <a:latin typeface="Cambria Math"/>
                                    <a:ea typeface="Cambria Math"/>
                                  </a:rPr>
                                  <m:t>𝑞</m:t>
                                </m:r>
                                <m:r>
                                  <a:rPr lang="pt-PT" sz="1400" i="1">
                                    <a:latin typeface="Cambria Math"/>
                                    <a:ea typeface="Cambria Math"/>
                                  </a:rPr>
                                  <m:t>∧</m:t>
                                </m:r>
                                <m:r>
                                  <a:rPr lang="pt-PT" sz="1400" b="0" i="1" smtClean="0">
                                    <a:latin typeface="Cambria Math"/>
                                    <a:ea typeface="Cambria Math"/>
                                  </a:rPr>
                                  <m:t>𝑟</m:t>
                                </m:r>
                                <m:r>
                                  <a:rPr lang="pt-PT" sz="1400" i="1">
                                    <a:latin typeface="Cambria Math"/>
                                    <a:ea typeface="Cambria Math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pt-PT" sz="1400" dirty="0"/>
                        </a:p>
                      </a:txBody>
                      <a:tcPr/>
                    </a:tc>
                  </a:tr>
                  <a:tr h="322064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400" b="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400" b="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4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400" b="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400" b="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4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400" b="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/>
                    </a:tc>
                  </a:tr>
                  <a:tr h="322064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4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4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4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4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400" b="0" dirty="0" smtClean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4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400" b="0" dirty="0"/>
                        </a:p>
                      </a:txBody>
                      <a:tcPr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</a:tr>
                  <a:tr h="322064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4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4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4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400" b="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400" b="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>
                        <a:lnB w="12700" cmpd="sng"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4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400" b="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/>
                    </a:tc>
                  </a:tr>
                  <a:tr h="322064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4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4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4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400" b="0" dirty="0"/>
                        </a:p>
                      </a:txBody>
                      <a:tcPr>
                        <a:lnR w="12700" cmpd="sng">
                          <a:noFill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400" b="0" dirty="0" smtClean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400" b="0" dirty="0"/>
                        </a:p>
                      </a:txBody>
                      <a:tcPr>
                        <a:lnL w="12700" cmpd="sng">
                          <a:noFill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400" b="0" dirty="0"/>
                        </a:p>
                      </a:txBody>
                      <a:tcPr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</a:tr>
                  <a:tr h="322064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4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4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4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400" b="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400" b="0" dirty="0"/>
                        </a:p>
                      </a:txBody>
                      <a:tcPr>
                        <a:lnT w="12700" cmpd="sng">
                          <a:noFill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4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400" b="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/>
                    </a:tc>
                  </a:tr>
                  <a:tr h="322064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4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4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4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4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4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4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400" b="0" dirty="0"/>
                        </a:p>
                      </a:txBody>
                      <a:tcPr/>
                    </a:tc>
                  </a:tr>
                  <a:tr h="322064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4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4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4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4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4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4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400" b="0" dirty="0"/>
                        </a:p>
                      </a:txBody>
                      <a:tcPr/>
                    </a:tc>
                  </a:tr>
                  <a:tr h="322064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4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4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4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4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4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4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400" b="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18" name="Tabela 1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6595253"/>
                  </p:ext>
                </p:extLst>
              </p:nvPr>
            </p:nvGraphicFramePr>
            <p:xfrm>
              <a:off x="931036" y="3512633"/>
              <a:ext cx="6735038" cy="302639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04888"/>
                    <a:gridCol w="447312"/>
                    <a:gridCol w="447312"/>
                    <a:gridCol w="989510"/>
                    <a:gridCol w="1582419"/>
                    <a:gridCol w="1527585"/>
                    <a:gridCol w="1336012"/>
                  </a:tblGrid>
                  <a:tr h="449879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515" r="-1574242" b="-5716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90541" r="-1304054" b="-5716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93151" r="-1221918" b="-5716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31288" r="-447239" b="-5716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45560" r="-181467" b="-5716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53386" r="-87251" b="-5716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05023" b="-571622"/>
                          </a:stretch>
                        </a:blipFill>
                      </a:tcPr>
                    </a:tc>
                  </a:tr>
                  <a:tr h="322064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515" t="-139623" r="-1574242" b="-6981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90541" t="-139623" r="-1304054" b="-6981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93151" t="-139623" r="-1221918" b="-6981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31288" t="-139623" r="-447239" b="-6981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45560" t="-139623" r="-181467" b="-6981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53386" t="-139623" r="-87251" b="-6981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05023" t="-139623" b="-698113"/>
                          </a:stretch>
                        </a:blipFill>
                      </a:tcPr>
                    </a:tc>
                  </a:tr>
                  <a:tr h="322064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515" t="-239623" r="-1574242" b="-5981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90541" t="-239623" r="-1304054" b="-5981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93151" t="-239623" r="-1221918" b="-5981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31288" t="-239623" r="-447239" b="-5981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45560" t="-239623" r="-181467" b="-5981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53386" t="-239623" r="-87251" b="-5981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05023" t="-239623" b="-598113"/>
                          </a:stretch>
                        </a:blipFill>
                      </a:tcPr>
                    </a:tc>
                  </a:tr>
                  <a:tr h="322064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515" t="-339623" r="-1574242" b="-4981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90541" t="-339623" r="-1304054" b="-4981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93151" t="-339623" r="-1221918" b="-4981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31288" t="-339623" r="-447239" b="-4981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lnB w="12700" cmpd="sng">
                          <a:noFill/>
                        </a:lnB>
                        <a:blipFill rotWithShape="1">
                          <a:blip r:embed="rId3"/>
                          <a:stretch>
                            <a:fillRect l="-145560" t="-339623" r="-181467" b="-4981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53386" t="-339623" r="-87251" b="-4981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05023" t="-339623" b="-498113"/>
                          </a:stretch>
                        </a:blipFill>
                      </a:tcPr>
                    </a:tc>
                  </a:tr>
                  <a:tr h="322064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515" t="-448077" r="-1574242" b="-40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90541" t="-448077" r="-1304054" b="-40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93151" t="-448077" r="-1221918" b="-40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lnR w="12700" cmpd="sng">
                          <a:noFill/>
                        </a:lnR>
                        <a:blipFill rotWithShape="1">
                          <a:blip r:embed="rId3"/>
                          <a:stretch>
                            <a:fillRect l="-131288" t="-448077" r="-447239" b="-40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1">
                          <a:blip r:embed="rId3"/>
                          <a:stretch>
                            <a:fillRect l="-145560" t="-448077" r="-181467" b="-40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lnL w="12700" cmpd="sng">
                          <a:noFill/>
                        </a:lnL>
                        <a:blipFill rotWithShape="1">
                          <a:blip r:embed="rId3"/>
                          <a:stretch>
                            <a:fillRect l="-253386" t="-448077" r="-87251" b="-40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05023" t="-448077" b="-407692"/>
                          </a:stretch>
                        </a:blipFill>
                      </a:tcPr>
                    </a:tc>
                  </a:tr>
                  <a:tr h="322064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515" t="-537736" r="-1574242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90541" t="-537736" r="-1304054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93151" t="-537736" r="-1221918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31288" t="-537736" r="-447239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lnT w="12700" cmpd="sng">
                          <a:noFill/>
                        </a:lnT>
                        <a:blipFill rotWithShape="1">
                          <a:blip r:embed="rId3"/>
                          <a:stretch>
                            <a:fillRect l="-145560" t="-537736" r="-181467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53386" t="-537736" r="-87251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05023" t="-537736" b="-300000"/>
                          </a:stretch>
                        </a:blipFill>
                      </a:tcPr>
                    </a:tc>
                  </a:tr>
                  <a:tr h="322064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515" t="-637736" r="-1574242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90541" t="-637736" r="-1304054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93151" t="-637736" r="-1221918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31288" t="-637736" r="-447239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45560" t="-637736" r="-181467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53386" t="-637736" r="-87251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05023" t="-637736" b="-200000"/>
                          </a:stretch>
                        </a:blipFill>
                      </a:tcPr>
                    </a:tc>
                  </a:tr>
                  <a:tr h="322064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515" t="-737736" r="-1574242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90541" t="-737736" r="-1304054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93151" t="-737736" r="-1221918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31288" t="-737736" r="-447239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45560" t="-737736" r="-181467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53386" t="-737736" r="-87251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05023" t="-737736" b="-100000"/>
                          </a:stretch>
                        </a:blipFill>
                      </a:tcPr>
                    </a:tc>
                  </a:tr>
                  <a:tr h="322064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515" t="-837736" r="-15742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90541" t="-837736" r="-13040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93151" t="-837736" r="-1221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31288" t="-837736" r="-4472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45560" t="-837736" r="-1814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53386" t="-837736" r="-872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05023" t="-837736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/>
              <p:cNvSpPr txBox="1"/>
              <p:nvPr/>
            </p:nvSpPr>
            <p:spPr>
              <a:xfrm>
                <a:off x="1689196" y="2001653"/>
                <a:ext cx="6149660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200" dirty="0" smtClean="0"/>
                  <a:t> Por </a:t>
                </a:r>
                <a:r>
                  <a:rPr lang="pt-PT" sz="2200" dirty="0"/>
                  <a:t>exemplo,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pt-PT" sz="2200" i="1">
                        <a:latin typeface="Cambria Math"/>
                      </a:rPr>
                      <m:t>(</m:t>
                    </m:r>
                    <m:r>
                      <a:rPr lang="pt-PT" sz="2200" i="1">
                        <a:latin typeface="Cambria Math"/>
                      </a:rPr>
                      <m:t>𝑝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∨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𝑞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)∧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𝑟</m:t>
                    </m:r>
                  </m:oMath>
                </a14:m>
                <a:r>
                  <a:rPr lang="pt-PT" sz="2200" dirty="0"/>
                  <a:t> e </a:t>
                </a:r>
                <a14:m>
                  <m:oMath xmlns:m="http://schemas.openxmlformats.org/officeDocument/2006/math">
                    <m:r>
                      <a:rPr lang="pt-PT" sz="2200" i="1">
                        <a:latin typeface="Cambria Math"/>
                      </a:rPr>
                      <m:t>𝑝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∨(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𝑞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∧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𝑟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endParaRPr lang="pt-PT" sz="2200" dirty="0"/>
              </a:p>
              <a:p>
                <a:endParaRPr lang="pt-PT" sz="2200" dirty="0"/>
              </a:p>
            </p:txBody>
          </p:sp>
        </mc:Choice>
        <mc:Fallback xmlns="">
          <p:sp>
            <p:nvSpPr>
              <p:cNvPr id="5" name="CaixaDeTexto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9196" y="2001653"/>
                <a:ext cx="6149660" cy="1107996"/>
              </a:xfrm>
              <a:prstGeom prst="rect">
                <a:avLst/>
              </a:prstGeom>
              <a:blipFill rotWithShape="1">
                <a:blip r:embed="rId4"/>
                <a:stretch>
                  <a:fillRect l="-198" t="-329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87875" y="563327"/>
            <a:ext cx="8680532" cy="348696"/>
          </a:xfrm>
        </p:spPr>
        <p:txBody>
          <a:bodyPr/>
          <a:lstStyle/>
          <a:p>
            <a:r>
              <a:rPr lang="pt-PT" dirty="0" smtClean="0"/>
              <a:t>INTRODUÇÃO À LÓGICA BIVALENTE E À TEORIA DOS CONJUNTOS</a:t>
            </a:r>
            <a:endParaRPr lang="pt-PT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59557" y="0"/>
            <a:ext cx="7373869" cy="459488"/>
          </a:xfrm>
        </p:spPr>
        <p:txBody>
          <a:bodyPr/>
          <a:lstStyle/>
          <a:p>
            <a:r>
              <a:rPr lang="pt-PT" dirty="0" smtClean="0"/>
              <a:t>LÓGICA E TEORIA DOS CONJUNTOS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638679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/>
      <p:bldP spid="6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40291" y="4603256"/>
                <a:ext cx="8302973" cy="1282915"/>
              </a:xfrm>
            </p:spPr>
            <p:txBody>
              <a:bodyPr/>
              <a:lstStyle/>
              <a:p>
                <a:r>
                  <a:rPr lang="pt-PT" dirty="0" smtClean="0"/>
                  <a:t>No caso de </a:t>
                </a:r>
                <a14:m>
                  <m:oMath xmlns:m="http://schemas.openxmlformats.org/officeDocument/2006/math">
                    <m:r>
                      <a:rPr lang="pt-PT" b="0" i="1">
                        <a:latin typeface="Cambria Math"/>
                      </a:rPr>
                      <m:t>𝑝</m:t>
                    </m:r>
                  </m:oMath>
                </a14:m>
                <a:r>
                  <a:rPr lang="pt-PT" dirty="0"/>
                  <a:t>, </a:t>
                </a:r>
                <a14:m>
                  <m:oMath xmlns:m="http://schemas.openxmlformats.org/officeDocument/2006/math">
                    <m:r>
                      <a:rPr lang="pt-PT" b="0" i="1" smtClean="0">
                        <a:latin typeface="Cambria Math"/>
                      </a:rPr>
                      <m:t>𝑞</m:t>
                    </m:r>
                  </m:oMath>
                </a14:m>
                <a:r>
                  <a:rPr lang="pt-PT" dirty="0"/>
                  <a:t>, e </a:t>
                </a:r>
                <a14:m>
                  <m:oMath xmlns:m="http://schemas.openxmlformats.org/officeDocument/2006/math">
                    <m:r>
                      <a:rPr lang="pt-PT" b="0" i="1" smtClean="0">
                        <a:latin typeface="Cambria Math"/>
                      </a:rPr>
                      <m:t>𝑟</m:t>
                    </m:r>
                  </m:oMath>
                </a14:m>
                <a:r>
                  <a:rPr lang="pt-PT" dirty="0"/>
                  <a:t>, terem, </a:t>
                </a:r>
                <a:r>
                  <a:rPr lang="pt-PT" dirty="0" err="1"/>
                  <a:t>respetivamente</a:t>
                </a:r>
                <a:r>
                  <a:rPr lang="pt-PT" dirty="0"/>
                  <a:t>, os valores lógicos </a:t>
                </a:r>
                <a14:m>
                  <m:oMath xmlns:m="http://schemas.openxmlformats.org/officeDocument/2006/math">
                    <m:r>
                      <a:rPr lang="pt-PT" b="0" i="1" smtClean="0">
                        <a:latin typeface="Cambria Math"/>
                      </a:rPr>
                      <m:t>𝑉</m:t>
                    </m:r>
                  </m:oMath>
                </a14:m>
                <a:r>
                  <a:rPr lang="pt-PT" dirty="0"/>
                  <a:t>, </a:t>
                </a:r>
                <a14:m>
                  <m:oMath xmlns:m="http://schemas.openxmlformats.org/officeDocument/2006/math">
                    <m:r>
                      <a:rPr lang="pt-PT" i="1">
                        <a:latin typeface="Cambria Math"/>
                      </a:rPr>
                      <m:t>𝑉</m:t>
                    </m:r>
                  </m:oMath>
                </a14:m>
                <a:r>
                  <a:rPr lang="pt-PT" dirty="0"/>
                  <a:t>, </a:t>
                </a:r>
                <a14:m>
                  <m:oMath xmlns:m="http://schemas.openxmlformats.org/officeDocument/2006/math">
                    <m:r>
                      <a:rPr lang="pt-PT" b="0" i="1" smtClean="0">
                        <a:latin typeface="Cambria Math"/>
                      </a:rPr>
                      <m:t>𝐹</m:t>
                    </m:r>
                  </m:oMath>
                </a14:m>
                <a:endParaRPr lang="pt-PT" dirty="0"/>
              </a:p>
              <a:p>
                <a:r>
                  <a:rPr lang="pt-PT" dirty="0"/>
                  <a:t>ou </a:t>
                </a:r>
                <a14:m>
                  <m:oMath xmlns:m="http://schemas.openxmlformats.org/officeDocument/2006/math">
                    <m:r>
                      <a:rPr lang="pt-PT" i="1">
                        <a:latin typeface="Cambria Math"/>
                      </a:rPr>
                      <m:t>𝑉</m:t>
                    </m:r>
                  </m:oMath>
                </a14:m>
                <a:r>
                  <a:rPr lang="pt-PT" dirty="0"/>
                  <a:t>, </a:t>
                </a:r>
                <a14:m>
                  <m:oMath xmlns:m="http://schemas.openxmlformats.org/officeDocument/2006/math">
                    <m:r>
                      <a:rPr lang="pt-PT" b="0" i="1" smtClean="0">
                        <a:latin typeface="Cambria Math"/>
                      </a:rPr>
                      <m:t>𝐹</m:t>
                    </m:r>
                  </m:oMath>
                </a14:m>
                <a:r>
                  <a:rPr lang="pt-PT" dirty="0"/>
                  <a:t>, </a:t>
                </a:r>
                <a14:m>
                  <m:oMath xmlns:m="http://schemas.openxmlformats.org/officeDocument/2006/math">
                    <m:r>
                      <a:rPr lang="pt-PT" i="1">
                        <a:latin typeface="Cambria Math"/>
                      </a:rPr>
                      <m:t>𝐹</m:t>
                    </m:r>
                  </m:oMath>
                </a14:m>
                <a:r>
                  <a:rPr lang="pt-PT" dirty="0"/>
                  <a:t> as proposições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PT" i="1">
                            <a:latin typeface="Cambria Math"/>
                          </a:rPr>
                        </m:ctrlPr>
                      </m:dPr>
                      <m:e>
                        <m:r>
                          <a:rPr lang="pt-PT" i="1">
                            <a:latin typeface="Cambria Math"/>
                          </a:rPr>
                          <m:t>𝑝</m:t>
                        </m:r>
                        <m:r>
                          <a:rPr lang="pt-PT" i="1">
                            <a:latin typeface="Cambria Math"/>
                            <a:ea typeface="Cambria Math"/>
                          </a:rPr>
                          <m:t>∨</m:t>
                        </m:r>
                        <m:r>
                          <a:rPr lang="pt-PT" i="1">
                            <a:latin typeface="Cambria Math"/>
                            <a:ea typeface="Cambria Math"/>
                          </a:rPr>
                          <m:t>𝑞</m:t>
                        </m:r>
                      </m:e>
                    </m:d>
                    <m:r>
                      <a:rPr lang="pt-PT" i="1">
                        <a:latin typeface="Cambria Math"/>
                        <a:ea typeface="Cambria Math"/>
                      </a:rPr>
                      <m:t>∧</m:t>
                    </m:r>
                    <m:r>
                      <a:rPr lang="pt-PT" i="1">
                        <a:latin typeface="Cambria Math"/>
                        <a:ea typeface="Cambria Math"/>
                      </a:rPr>
                      <m:t>𝑟</m:t>
                    </m:r>
                    <m:r>
                      <a:rPr lang="pt-PT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pt-PT" dirty="0" smtClean="0"/>
                  <a:t>e </a:t>
                </a:r>
                <a14:m>
                  <m:oMath xmlns:m="http://schemas.openxmlformats.org/officeDocument/2006/math">
                    <m:r>
                      <a:rPr lang="pt-PT" i="1">
                        <a:latin typeface="Cambria Math"/>
                      </a:rPr>
                      <m:t>𝑝</m:t>
                    </m:r>
                    <m:r>
                      <a:rPr lang="pt-PT" i="1">
                        <a:latin typeface="Cambria Math"/>
                        <a:ea typeface="Cambria Math"/>
                      </a:rPr>
                      <m:t>∨</m:t>
                    </m:r>
                    <m:d>
                      <m:dPr>
                        <m:ctrlPr>
                          <a:rPr lang="pt-PT" i="1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pt-PT" i="1">
                            <a:latin typeface="Cambria Math"/>
                            <a:ea typeface="Cambria Math"/>
                          </a:rPr>
                          <m:t>𝑞</m:t>
                        </m:r>
                        <m:r>
                          <a:rPr lang="pt-PT" i="1">
                            <a:latin typeface="Cambria Math"/>
                            <a:ea typeface="Cambria Math"/>
                          </a:rPr>
                          <m:t>∧</m:t>
                        </m:r>
                        <m:r>
                          <a:rPr lang="pt-PT" i="1">
                            <a:latin typeface="Cambria Math"/>
                            <a:ea typeface="Cambria Math"/>
                          </a:rPr>
                          <m:t>𝑟</m:t>
                        </m:r>
                      </m:e>
                    </m:d>
                  </m:oMath>
                </a14:m>
                <a:r>
                  <a:rPr lang="pt-PT" dirty="0"/>
                  <a:t> não têm o mesmo</a:t>
                </a:r>
              </a:p>
              <a:p>
                <a:r>
                  <a:rPr lang="pt-PT" dirty="0"/>
                  <a:t>valor lógico (logo </a:t>
                </a:r>
                <a:r>
                  <a:rPr lang="pt-PT" b="1" dirty="0"/>
                  <a:t>não são equivalentes</a:t>
                </a:r>
                <a:r>
                  <a:rPr lang="pt-PT" dirty="0"/>
                  <a:t>).</a:t>
                </a:r>
                <a:endParaRPr lang="pt-PT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40291" y="4603256"/>
                <a:ext cx="8302973" cy="1282915"/>
              </a:xfrm>
              <a:blipFill rotWithShape="1">
                <a:blip r:embed="rId2"/>
                <a:stretch>
                  <a:fillRect l="-881" t="-5213" b="-6635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8" name="Tabela 1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16173376"/>
                  </p:ext>
                </p:extLst>
              </p:nvPr>
            </p:nvGraphicFramePr>
            <p:xfrm>
              <a:off x="984199" y="1258531"/>
              <a:ext cx="6735038" cy="302639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04888"/>
                    <a:gridCol w="447312"/>
                    <a:gridCol w="447312"/>
                    <a:gridCol w="989510"/>
                    <a:gridCol w="1582419"/>
                    <a:gridCol w="1527585"/>
                    <a:gridCol w="1336012"/>
                  </a:tblGrid>
                  <a:tr h="449879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1" i="1" smtClean="0">
                                    <a:latin typeface="Cambria Math"/>
                                  </a:rPr>
                                  <m:t>𝒑</m:t>
                                </m:r>
                              </m:oMath>
                            </m:oMathPara>
                          </a14:m>
                          <a:endParaRPr lang="pt-PT" sz="14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1" i="1" smtClean="0">
                                    <a:latin typeface="Cambria Math"/>
                                    <a:ea typeface="Cambria Math"/>
                                  </a:rPr>
                                  <m:t>𝒒</m:t>
                                </m:r>
                              </m:oMath>
                            </m:oMathPara>
                          </a14:m>
                          <a:endParaRPr lang="pt-PT" sz="14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1" i="1" smtClean="0">
                                    <a:latin typeface="Cambria Math"/>
                                    <a:ea typeface="Cambria Math"/>
                                  </a:rPr>
                                  <m:t>𝒓</m:t>
                                </m:r>
                              </m:oMath>
                            </m:oMathPara>
                          </a14:m>
                          <a:endParaRPr lang="pt-PT" sz="14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1" i="1" smtClean="0">
                                    <a:latin typeface="Cambria Math"/>
                                  </a:rPr>
                                  <m:t>𝒑</m:t>
                                </m:r>
                                <m:r>
                                  <a:rPr lang="pt-PT" sz="1400" b="1" i="1" smtClean="0">
                                    <a:latin typeface="Cambria Math"/>
                                    <a:ea typeface="Cambria Math"/>
                                  </a:rPr>
                                  <m:t>∨</m:t>
                                </m:r>
                                <m:r>
                                  <a:rPr lang="pt-PT" sz="1400" b="1" i="1" smtClean="0">
                                    <a:latin typeface="Cambria Math"/>
                                    <a:ea typeface="Cambria Math"/>
                                  </a:rPr>
                                  <m:t>𝒒</m:t>
                                </m:r>
                              </m:oMath>
                            </m:oMathPara>
                          </a14:m>
                          <a:endParaRPr lang="pt-PT" sz="14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1" i="1" smtClean="0">
                                    <a:latin typeface="Cambria Math"/>
                                  </a:rPr>
                                  <m:t>(</m:t>
                                </m:r>
                                <m:r>
                                  <a:rPr lang="pt-PT" sz="1400" b="1" i="1" smtClean="0">
                                    <a:latin typeface="Cambria Math"/>
                                  </a:rPr>
                                  <m:t>𝒑</m:t>
                                </m:r>
                                <m:r>
                                  <a:rPr lang="pt-PT" sz="1400" b="1" i="1" smtClean="0">
                                    <a:latin typeface="Cambria Math"/>
                                    <a:ea typeface="Cambria Math"/>
                                  </a:rPr>
                                  <m:t>∨</m:t>
                                </m:r>
                                <m:r>
                                  <a:rPr lang="pt-PT" sz="1400" b="1" i="1" smtClean="0">
                                    <a:latin typeface="Cambria Math"/>
                                    <a:ea typeface="Cambria Math"/>
                                  </a:rPr>
                                  <m:t>𝒒</m:t>
                                </m:r>
                                <m:r>
                                  <a:rPr lang="pt-PT" sz="1400" b="1" i="1" smtClean="0">
                                    <a:latin typeface="Cambria Math"/>
                                    <a:ea typeface="Cambria Math"/>
                                  </a:rPr>
                                  <m:t>)∧</m:t>
                                </m:r>
                                <m:r>
                                  <a:rPr lang="pt-PT" sz="1400" b="1" i="1" smtClean="0">
                                    <a:latin typeface="Cambria Math"/>
                                    <a:ea typeface="Cambria Math"/>
                                  </a:rPr>
                                  <m:t>𝒓</m:t>
                                </m:r>
                              </m:oMath>
                            </m:oMathPara>
                          </a14:m>
                          <a:endParaRPr lang="pt-PT" sz="14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1" i="1" smtClean="0">
                                    <a:latin typeface="Cambria Math"/>
                                    <a:ea typeface="Cambria Math"/>
                                  </a:rPr>
                                  <m:t>𝒒</m:t>
                                </m:r>
                                <m:r>
                                  <a:rPr lang="pt-PT" sz="1400" b="1" i="1" smtClean="0">
                                    <a:latin typeface="Cambria Math"/>
                                    <a:ea typeface="Cambria Math"/>
                                  </a:rPr>
                                  <m:t>∧</m:t>
                                </m:r>
                                <m:r>
                                  <a:rPr lang="pt-PT" sz="1400" b="1" i="1" smtClean="0">
                                    <a:latin typeface="Cambria Math"/>
                                    <a:ea typeface="Cambria Math"/>
                                  </a:rPr>
                                  <m:t>𝒓</m:t>
                                </m:r>
                              </m:oMath>
                            </m:oMathPara>
                          </a14:m>
                          <a:endParaRPr lang="pt-PT" sz="14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1" i="1" smtClean="0">
                                    <a:latin typeface="Cambria Math"/>
                                  </a:rPr>
                                  <m:t>𝒑</m:t>
                                </m:r>
                                <m:r>
                                  <a:rPr lang="pt-PT" sz="1400" b="1" i="1">
                                    <a:latin typeface="Cambria Math"/>
                                    <a:ea typeface="Cambria Math"/>
                                  </a:rPr>
                                  <m:t>∨</m:t>
                                </m:r>
                                <m:r>
                                  <a:rPr lang="pt-PT" sz="1400" b="1" i="1" smtClean="0">
                                    <a:latin typeface="Cambria Math"/>
                                    <a:ea typeface="Cambria Math"/>
                                  </a:rPr>
                                  <m:t>(</m:t>
                                </m:r>
                                <m:r>
                                  <a:rPr lang="pt-PT" sz="1400" b="1" i="1">
                                    <a:latin typeface="Cambria Math"/>
                                    <a:ea typeface="Cambria Math"/>
                                  </a:rPr>
                                  <m:t>𝒒</m:t>
                                </m:r>
                                <m:r>
                                  <a:rPr lang="pt-PT" sz="1400" b="1" i="1">
                                    <a:latin typeface="Cambria Math"/>
                                    <a:ea typeface="Cambria Math"/>
                                  </a:rPr>
                                  <m:t>∧</m:t>
                                </m:r>
                                <m:r>
                                  <a:rPr lang="pt-PT" sz="1400" b="1" i="1" smtClean="0">
                                    <a:latin typeface="Cambria Math"/>
                                    <a:ea typeface="Cambria Math"/>
                                  </a:rPr>
                                  <m:t>𝒓</m:t>
                                </m:r>
                                <m:r>
                                  <a:rPr lang="pt-PT" sz="1400" b="1" i="1">
                                    <a:latin typeface="Cambria Math"/>
                                    <a:ea typeface="Cambria Math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pt-PT" sz="1400" b="1" dirty="0"/>
                        </a:p>
                      </a:txBody>
                      <a:tcPr/>
                    </a:tc>
                  </a:tr>
                  <a:tr h="322064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400" b="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400" b="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4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400" b="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400" b="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4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400" b="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/>
                    </a:tc>
                  </a:tr>
                  <a:tr h="322064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4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4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4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4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400" b="0" dirty="0" smtClean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4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400" b="0" dirty="0"/>
                        </a:p>
                      </a:txBody>
                      <a:tcPr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</a:tr>
                  <a:tr h="322064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4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4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4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400" b="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400" b="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>
                        <a:lnB w="12700" cmpd="sng"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4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400" b="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/>
                    </a:tc>
                  </a:tr>
                  <a:tr h="322064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4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4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4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400" b="0" dirty="0"/>
                        </a:p>
                      </a:txBody>
                      <a:tcPr>
                        <a:lnR w="12700" cmpd="sng">
                          <a:noFill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400" b="0" dirty="0" smtClean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400" b="0" dirty="0"/>
                        </a:p>
                      </a:txBody>
                      <a:tcPr>
                        <a:lnL w="12700" cmpd="sng">
                          <a:noFill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400" b="0" dirty="0"/>
                        </a:p>
                      </a:txBody>
                      <a:tcPr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</a:tr>
                  <a:tr h="322064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4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4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4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400" b="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400" b="0" dirty="0"/>
                        </a:p>
                      </a:txBody>
                      <a:tcPr>
                        <a:lnT w="12700" cmpd="sng">
                          <a:noFill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4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400" b="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/>
                    </a:tc>
                  </a:tr>
                  <a:tr h="322064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4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4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4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4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4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4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400" b="0" dirty="0"/>
                        </a:p>
                      </a:txBody>
                      <a:tcPr/>
                    </a:tc>
                  </a:tr>
                  <a:tr h="322064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4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4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4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4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4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4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400" b="0" dirty="0"/>
                        </a:p>
                      </a:txBody>
                      <a:tcPr/>
                    </a:tc>
                  </a:tr>
                  <a:tr h="322064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4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4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4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4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4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4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4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400" b="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18" name="Tabela 1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16173376"/>
                  </p:ext>
                </p:extLst>
              </p:nvPr>
            </p:nvGraphicFramePr>
            <p:xfrm>
              <a:off x="984199" y="1258531"/>
              <a:ext cx="6735038" cy="302639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04888"/>
                    <a:gridCol w="447312"/>
                    <a:gridCol w="447312"/>
                    <a:gridCol w="989510"/>
                    <a:gridCol w="1582419"/>
                    <a:gridCol w="1527585"/>
                    <a:gridCol w="1336012"/>
                  </a:tblGrid>
                  <a:tr h="449879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r="-1575758" b="-5716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89189" r="-1305405" b="-5716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91781" r="-1223288" b="-5716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30675" r="-447853" b="-5716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45174" r="-181853" b="-5716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52988" r="-87649" b="-5716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04566" r="-457" b="-571622"/>
                          </a:stretch>
                        </a:blipFill>
                      </a:tcPr>
                    </a:tc>
                  </a:tr>
                  <a:tr h="322064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t="-139623" r="-1575758" b="-6981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89189" t="-139623" r="-1305405" b="-6981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91781" t="-139623" r="-1223288" b="-6981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30675" t="-139623" r="-447853" b="-6981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45174" t="-139623" r="-181853" b="-6981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52988" t="-139623" r="-87649" b="-6981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04566" t="-139623" r="-457" b="-698113"/>
                          </a:stretch>
                        </a:blipFill>
                      </a:tcPr>
                    </a:tc>
                  </a:tr>
                  <a:tr h="322064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t="-239623" r="-1575758" b="-5981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89189" t="-239623" r="-1305405" b="-5981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91781" t="-239623" r="-1223288" b="-5981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30675" t="-239623" r="-447853" b="-5981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45174" t="-239623" r="-181853" b="-5981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52988" t="-239623" r="-87649" b="-5981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04566" t="-239623" r="-457" b="-598113"/>
                          </a:stretch>
                        </a:blipFill>
                      </a:tcPr>
                    </a:tc>
                  </a:tr>
                  <a:tr h="322064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t="-339623" r="-1575758" b="-4981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89189" t="-339623" r="-1305405" b="-4981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91781" t="-339623" r="-1223288" b="-4981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30675" t="-339623" r="-447853" b="-4981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lnB w="12700" cmpd="sng">
                          <a:noFill/>
                        </a:lnB>
                        <a:blipFill rotWithShape="1">
                          <a:blip r:embed="rId3"/>
                          <a:stretch>
                            <a:fillRect l="-145174" t="-339623" r="-181853" b="-4981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52988" t="-339623" r="-87649" b="-4981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04566" t="-339623" r="-457" b="-498113"/>
                          </a:stretch>
                        </a:blipFill>
                      </a:tcPr>
                    </a:tc>
                  </a:tr>
                  <a:tr h="322064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t="-448077" r="-1575758" b="-40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89189" t="-448077" r="-1305405" b="-40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91781" t="-448077" r="-1223288" b="-40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lnR w="12700" cmpd="sng">
                          <a:noFill/>
                        </a:lnR>
                        <a:blipFill rotWithShape="1">
                          <a:blip r:embed="rId3"/>
                          <a:stretch>
                            <a:fillRect l="-130675" t="-448077" r="-447853" b="-40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1">
                          <a:blip r:embed="rId3"/>
                          <a:stretch>
                            <a:fillRect l="-145174" t="-448077" r="-181853" b="-40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lnL w="12700" cmpd="sng">
                          <a:noFill/>
                        </a:lnL>
                        <a:blipFill rotWithShape="1">
                          <a:blip r:embed="rId3"/>
                          <a:stretch>
                            <a:fillRect l="-252988" t="-448077" r="-87649" b="-40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04566" t="-448077" r="-457" b="-407692"/>
                          </a:stretch>
                        </a:blipFill>
                      </a:tcPr>
                    </a:tc>
                  </a:tr>
                  <a:tr h="322064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t="-537736" r="-1575758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89189" t="-537736" r="-1305405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91781" t="-537736" r="-1223288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30675" t="-537736" r="-447853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lnT w="12700" cmpd="sng">
                          <a:noFill/>
                        </a:lnT>
                        <a:blipFill rotWithShape="1">
                          <a:blip r:embed="rId3"/>
                          <a:stretch>
                            <a:fillRect l="-145174" t="-537736" r="-181853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52988" t="-537736" r="-87649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04566" t="-537736" r="-457" b="-300000"/>
                          </a:stretch>
                        </a:blipFill>
                      </a:tcPr>
                    </a:tc>
                  </a:tr>
                  <a:tr h="322064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t="-637736" r="-1575758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89189" t="-637736" r="-1305405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91781" t="-637736" r="-1223288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30675" t="-637736" r="-447853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45174" t="-637736" r="-181853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52988" t="-637736" r="-87649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04566" t="-637736" r="-457" b="-200000"/>
                          </a:stretch>
                        </a:blipFill>
                      </a:tcPr>
                    </a:tc>
                  </a:tr>
                  <a:tr h="322064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t="-737736" r="-1575758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89189" t="-737736" r="-1305405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91781" t="-737736" r="-1223288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30675" t="-737736" r="-447853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45174" t="-737736" r="-181853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52988" t="-737736" r="-87649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04566" t="-737736" r="-457" b="-100000"/>
                          </a:stretch>
                        </a:blipFill>
                      </a:tcPr>
                    </a:tc>
                  </a:tr>
                  <a:tr h="322064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t="-837736" r="-157575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89189" t="-837736" r="-130540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91781" t="-837736" r="-122328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30675" t="-837736" r="-44785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45174" t="-837736" r="-18185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52988" t="-837736" r="-876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04566" t="-837736" r="-457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87875" y="563327"/>
            <a:ext cx="8680532" cy="348696"/>
          </a:xfrm>
        </p:spPr>
        <p:txBody>
          <a:bodyPr/>
          <a:lstStyle/>
          <a:p>
            <a:r>
              <a:rPr lang="pt-PT" dirty="0" smtClean="0"/>
              <a:t>INTRODUÇÃO À LÓGICA BIVALENTE E À TEORIA DOS CONJUNTOS</a:t>
            </a:r>
            <a:endParaRPr lang="pt-PT"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59557" y="0"/>
            <a:ext cx="7373869" cy="459488"/>
          </a:xfrm>
        </p:spPr>
        <p:txBody>
          <a:bodyPr/>
          <a:lstStyle/>
          <a:p>
            <a:r>
              <a:rPr lang="pt-PT" dirty="0" smtClean="0"/>
              <a:t>LÓGICA E TEORIA DOS CONJUNTOS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628186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/>
          <p:cNvGrpSpPr/>
          <p:nvPr/>
        </p:nvGrpSpPr>
        <p:grpSpPr>
          <a:xfrm>
            <a:off x="423354" y="1282263"/>
            <a:ext cx="8345486" cy="1342904"/>
            <a:chOff x="423354" y="1282263"/>
            <a:chExt cx="8345486" cy="134290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Content Placeholder 2"/>
                <p:cNvSpPr txBox="1">
                  <a:spLocks/>
                </p:cNvSpPr>
                <p:nvPr/>
              </p:nvSpPr>
              <p:spPr>
                <a:xfrm>
                  <a:off x="423354" y="1684397"/>
                  <a:ext cx="8345486" cy="940770"/>
                </a:xfrm>
                <a:prstGeom prst="rect">
                  <a:avLst/>
                </a:prstGeom>
                <a:solidFill>
                  <a:srgbClr val="FFCCFF">
                    <a:alpha val="47843"/>
                  </a:srgbClr>
                </a:solidFill>
                <a:ln>
                  <a:noFill/>
                </a:ln>
              </p:spPr>
              <p:txBody>
                <a:bodyPr vert="horz" lIns="91440" tIns="45720" rIns="91440" bIns="45720" rtlCol="0">
                  <a:spAutoFit/>
                </a:bodyPr>
                <a:lstStyle>
                  <a:lvl1pPr marL="0" indent="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None/>
                    <a:defRPr sz="2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None/>
                    <a:defRPr sz="2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None/>
                    <a:defRPr sz="2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None/>
                    <a:defRPr sz="2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None/>
                    <a:defRPr sz="2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pt-PT" sz="800" dirty="0" smtClean="0"/>
                </a:p>
                <a:p>
                  <a:r>
                    <a:rPr lang="pt-PT" dirty="0" smtClean="0"/>
                    <a:t>Dadas </a:t>
                  </a:r>
                  <a:r>
                    <a:rPr lang="pt-PT" dirty="0"/>
                    <a:t>proposições </a:t>
                  </a:r>
                  <a14:m>
                    <m:oMath xmlns:m="http://schemas.openxmlformats.org/officeDocument/2006/math">
                      <m:r>
                        <a:rPr lang="pt-PT" i="1">
                          <a:latin typeface="Cambria Math"/>
                        </a:rPr>
                        <m:t>𝑝</m:t>
                      </m:r>
                    </m:oMath>
                  </a14:m>
                  <a:r>
                    <a:rPr lang="pt-PT" i="1" dirty="0" smtClean="0"/>
                    <a:t> </a:t>
                  </a:r>
                  <a:r>
                    <a:rPr lang="pt-PT" dirty="0"/>
                    <a:t>e </a:t>
                  </a:r>
                  <a14:m>
                    <m:oMath xmlns:m="http://schemas.openxmlformats.org/officeDocument/2006/math">
                      <m:r>
                        <a:rPr lang="pt-PT" i="1">
                          <a:latin typeface="Cambria Math"/>
                        </a:rPr>
                        <m:t>𝑞</m:t>
                      </m:r>
                    </m:oMath>
                  </a14:m>
                  <a:r>
                    <a:rPr lang="pt-PT" dirty="0"/>
                    <a:t>, a </a:t>
                  </a:r>
                  <a:r>
                    <a:rPr lang="pt-PT" dirty="0" smtClean="0"/>
                    <a:t>proposição </a:t>
                  </a:r>
                  <a14:m>
                    <m:oMath xmlns:m="http://schemas.openxmlformats.org/officeDocument/2006/math">
                      <m:r>
                        <a:rPr lang="pt-PT" i="1" smtClean="0">
                          <a:latin typeface="Cambria Math"/>
                          <a:ea typeface="Cambria Math"/>
                        </a:rPr>
                        <m:t>~</m:t>
                      </m:r>
                      <m:r>
                        <a:rPr lang="pt-PT" b="0" i="1" smtClean="0">
                          <a:latin typeface="Cambria Math"/>
                          <a:ea typeface="Cambria Math"/>
                        </a:rPr>
                        <m:t>(</m:t>
                      </m:r>
                      <m:r>
                        <a:rPr lang="pt-PT" b="0" i="1" smtClean="0">
                          <a:latin typeface="Cambria Math"/>
                          <a:ea typeface="Cambria Math"/>
                        </a:rPr>
                        <m:t>𝑝</m:t>
                      </m:r>
                      <m:r>
                        <a:rPr lang="pt-PT" b="0" i="1" smtClean="0">
                          <a:latin typeface="Cambria Math"/>
                          <a:ea typeface="Cambria Math"/>
                        </a:rPr>
                        <m:t>⇒</m:t>
                      </m:r>
                      <m:r>
                        <a:rPr lang="pt-PT" b="0" i="1" smtClean="0">
                          <a:latin typeface="Cambria Math"/>
                          <a:ea typeface="Cambria Math"/>
                        </a:rPr>
                        <m:t>𝑞</m:t>
                      </m:r>
                      <m:r>
                        <a:rPr lang="pt-PT" b="0" i="1" smtClean="0">
                          <a:latin typeface="Cambria Math"/>
                          <a:ea typeface="Cambria Math"/>
                        </a:rPr>
                        <m:t>)</m:t>
                      </m:r>
                    </m:oMath>
                  </a14:m>
                  <a:r>
                    <a:rPr lang="pt-PT" dirty="0" smtClean="0"/>
                    <a:t> </a:t>
                  </a:r>
                  <a:r>
                    <a:rPr lang="pt-PT" dirty="0"/>
                    <a:t>é equivalente à </a:t>
                  </a:r>
                  <a:r>
                    <a:rPr lang="pt-PT" dirty="0" smtClean="0"/>
                    <a:t>proposição </a:t>
                  </a:r>
                  <a14:m>
                    <m:oMath xmlns:m="http://schemas.openxmlformats.org/officeDocument/2006/math">
                      <m:r>
                        <a:rPr lang="pt-PT" i="1">
                          <a:latin typeface="Cambria Math"/>
                          <a:ea typeface="Cambria Math"/>
                        </a:rPr>
                        <m:t>𝑝</m:t>
                      </m:r>
                      <m:r>
                        <a:rPr lang="pt-PT" i="1" smtClean="0">
                          <a:latin typeface="Cambria Math"/>
                          <a:ea typeface="Cambria Math"/>
                        </a:rPr>
                        <m:t>∧∼</m:t>
                      </m:r>
                      <m:r>
                        <a:rPr lang="pt-PT" b="0" i="1" smtClean="0">
                          <a:latin typeface="Cambria Math"/>
                          <a:ea typeface="Cambria Math"/>
                        </a:rPr>
                        <m:t>𝑞</m:t>
                      </m:r>
                    </m:oMath>
                  </a14:m>
                  <a:r>
                    <a:rPr lang="pt-PT" dirty="0" smtClean="0"/>
                    <a:t>.</a:t>
                  </a:r>
                </a:p>
              </p:txBody>
            </p:sp>
          </mc:Choice>
          <mc:Fallback xmlns="">
            <p:sp>
              <p:nvSpPr>
                <p:cNvPr id="29" name="Content Placeholder 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3354" y="1684397"/>
                  <a:ext cx="8345486" cy="940770"/>
                </a:xfrm>
                <a:prstGeom prst="rect">
                  <a:avLst/>
                </a:prstGeom>
                <a:blipFill rotWithShape="1">
                  <a:blip r:embed="rId2"/>
                  <a:stretch>
                    <a:fillRect l="-877" b="-11613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pt-PT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0" name="CaixaDeTexto 29"/>
            <p:cNvSpPr txBox="1"/>
            <p:nvPr/>
          </p:nvSpPr>
          <p:spPr>
            <a:xfrm>
              <a:off x="705079" y="1308864"/>
              <a:ext cx="419742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2200" b="1" dirty="0" smtClean="0"/>
                <a:t>Propriedade 5</a:t>
              </a:r>
              <a:endParaRPr lang="pt-PT" sz="2200" b="1" dirty="0"/>
            </a:p>
          </p:txBody>
        </p:sp>
        <p:pic>
          <p:nvPicPr>
            <p:cNvPr id="37" name="Picture 2" descr="C:\Users\Acer\Desktop\areal\prop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2575" y="1282263"/>
              <a:ext cx="306000" cy="57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6" name="Tabela 2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84773689"/>
                  </p:ext>
                </p:extLst>
              </p:nvPr>
            </p:nvGraphicFramePr>
            <p:xfrm>
              <a:off x="998068" y="3280413"/>
              <a:ext cx="7196058" cy="254622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02588"/>
                    <a:gridCol w="702588"/>
                    <a:gridCol w="702588"/>
                    <a:gridCol w="1696098"/>
                    <a:gridCol w="1696098"/>
                    <a:gridCol w="1696098"/>
                  </a:tblGrid>
                  <a:tr h="780332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1" i="1" smtClean="0">
                                    <a:latin typeface="Cambria Math"/>
                                  </a:rPr>
                                  <m:t>𝒑</m:t>
                                </m:r>
                              </m:oMath>
                            </m:oMathPara>
                          </a14:m>
                          <a:endParaRPr lang="pt-PT" sz="2200" b="1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1" i="1" smtClean="0">
                                    <a:latin typeface="Cambria Math"/>
                                    <a:ea typeface="Cambria Math"/>
                                  </a:rPr>
                                  <m:t>𝒒</m:t>
                                </m:r>
                              </m:oMath>
                            </m:oMathPara>
                          </a14:m>
                          <a:endParaRPr lang="pt-PT" sz="2200" b="1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1" i="1" smtClean="0">
                                    <a:latin typeface="Cambria Math"/>
                                    <a:ea typeface="Cambria Math"/>
                                  </a:rPr>
                                  <m:t>∼</m:t>
                                </m:r>
                                <m:r>
                                  <a:rPr lang="pt-PT" sz="2200" b="1" i="1" smtClean="0">
                                    <a:latin typeface="Cambria Math"/>
                                    <a:ea typeface="Cambria Math"/>
                                  </a:rPr>
                                  <m:t>𝒒</m:t>
                                </m:r>
                              </m:oMath>
                            </m:oMathPara>
                          </a14:m>
                          <a:endParaRPr lang="pt-PT" sz="2200" b="1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pt-PT" sz="2200" b="1" i="0" smtClean="0">
                                  <a:latin typeface="Cambria Math"/>
                                </a:rPr>
                                <m:t>𝐩</m:t>
                              </m:r>
                              <m:r>
                                <a:rPr lang="pt-PT" sz="2200" b="1" i="1">
                                  <a:latin typeface="Cambria Math"/>
                                  <a:ea typeface="Cambria Math"/>
                                </a:rPr>
                                <m:t>⟹</m:t>
                              </m:r>
                              <m:r>
                                <a:rPr lang="pt-PT" sz="2200" b="1" i="1" smtClean="0">
                                  <a:latin typeface="Cambria Math"/>
                                  <a:ea typeface="Cambria Math"/>
                                </a:rPr>
                                <m:t>𝒒</m:t>
                              </m:r>
                            </m:oMath>
                          </a14:m>
                          <a:r>
                            <a:rPr lang="pt-PT" sz="2200" b="1" dirty="0" smtClean="0"/>
                            <a:t> </a:t>
                          </a:r>
                          <a:endParaRPr lang="pt-PT" sz="2200" b="1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1" i="1" smtClean="0">
                                    <a:latin typeface="Cambria Math"/>
                                    <a:ea typeface="Cambria Math"/>
                                  </a:rPr>
                                  <m:t>∼</m:t>
                                </m:r>
                                <m:r>
                                  <a:rPr lang="pt-PT" sz="2200" b="1" i="1" smtClean="0">
                                    <a:latin typeface="Cambria Math"/>
                                  </a:rPr>
                                  <m:t>(</m:t>
                                </m:r>
                                <m:r>
                                  <a:rPr lang="pt-PT" sz="2200" b="1" i="1" smtClean="0">
                                    <a:latin typeface="Cambria Math"/>
                                  </a:rPr>
                                  <m:t>𝒑</m:t>
                                </m:r>
                                <m:r>
                                  <a:rPr lang="pt-PT" sz="2200" b="1" i="1" smtClean="0">
                                    <a:latin typeface="Cambria Math"/>
                                    <a:ea typeface="Cambria Math"/>
                                  </a:rPr>
                                  <m:t>⟹</m:t>
                                </m:r>
                                <m:r>
                                  <a:rPr lang="pt-PT" sz="2200" b="1" i="1" smtClean="0">
                                    <a:latin typeface="Cambria Math"/>
                                    <a:ea typeface="Cambria Math"/>
                                  </a:rPr>
                                  <m:t>𝒒</m:t>
                                </m:r>
                                <m:r>
                                  <a:rPr lang="pt-PT" sz="2200" b="1" i="1" smtClean="0">
                                    <a:latin typeface="Cambria Math"/>
                                    <a:ea typeface="Cambria Math"/>
                                  </a:rPr>
                                  <m:t>)</m:t>
                                </m:r>
                                <m:r>
                                  <m:rPr>
                                    <m:nor/>
                                  </m:rPr>
                                  <a:rPr lang="pt-PT" sz="2200" b="1" dirty="0" smtClean="0"/>
                                  <m:t> </m:t>
                                </m:r>
                              </m:oMath>
                            </m:oMathPara>
                          </a14:m>
                          <a:endParaRPr lang="pt-PT" sz="2200" b="1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1" i="0" smtClean="0">
                                    <a:latin typeface="Cambria Math"/>
                                  </a:rPr>
                                  <m:t>𝐩</m:t>
                                </m:r>
                                <m:r>
                                  <a:rPr lang="pt-PT" sz="2200" b="1" i="1" smtClean="0">
                                    <a:latin typeface="Cambria Math"/>
                                    <a:ea typeface="Cambria Math"/>
                                  </a:rPr>
                                  <m:t>∧∼</m:t>
                                </m:r>
                                <m:r>
                                  <a:rPr lang="pt-PT" sz="2200" b="1" i="1" smtClean="0">
                                    <a:latin typeface="Cambria Math"/>
                                    <a:ea typeface="Cambria Math"/>
                                  </a:rPr>
                                  <m:t>𝒒</m:t>
                                </m:r>
                              </m:oMath>
                            </m:oMathPara>
                          </a14:m>
                          <a:endParaRPr lang="pt-PT" sz="2200" b="1" dirty="0"/>
                        </a:p>
                      </a:txBody>
                      <a:tcPr anchor="ctr"/>
                    </a:tc>
                  </a:tr>
                  <a:tr h="441474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2200" b="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2200" b="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2200" b="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 anchor="ctr"/>
                    </a:tc>
                  </a:tr>
                  <a:tr h="441474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2200" b="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2200" b="0" dirty="0" smtClean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2200" b="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2200" b="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 anchor="ctr"/>
                    </a:tc>
                  </a:tr>
                  <a:tr h="441474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2200" b="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2200" b="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 anchor="ctr"/>
                    </a:tc>
                  </a:tr>
                  <a:tr h="441474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2200" b="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26" name="Tabela 2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84773689"/>
                  </p:ext>
                </p:extLst>
              </p:nvPr>
            </p:nvGraphicFramePr>
            <p:xfrm>
              <a:off x="998068" y="3280413"/>
              <a:ext cx="7196058" cy="254622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02588"/>
                    <a:gridCol w="702588"/>
                    <a:gridCol w="702588"/>
                    <a:gridCol w="1696098"/>
                    <a:gridCol w="1696098"/>
                    <a:gridCol w="1696098"/>
                  </a:tblGrid>
                  <a:tr h="780332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870" r="-926957" b="-22656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100870" r="-826957" b="-22656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199138" r="-719828" b="-22656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124820" r="-200360" b="-22656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224820" r="-100360" b="-22656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324820" r="-360" b="-226563"/>
                          </a:stretch>
                        </a:blipFill>
                      </a:tcPr>
                    </a:tc>
                  </a:tr>
                  <a:tr h="441474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870" t="-175342" r="-926957" b="-29726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0870" t="-175342" r="-826957" b="-29726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99138" t="-175342" r="-719828" b="-29726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124820" t="-175342" r="-200360" b="-29726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224820" t="-175342" r="-100360" b="-29726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324820" t="-175342" r="-360" b="-297260"/>
                          </a:stretch>
                        </a:blipFill>
                      </a:tcPr>
                    </a:tc>
                  </a:tr>
                  <a:tr h="441474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870" t="-279167" r="-926957" b="-20138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0870" t="-279167" r="-826957" b="-20138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99138" t="-279167" r="-719828" b="-20138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124820" t="-279167" r="-200360" b="-20138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224820" t="-279167" r="-100360" b="-20138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324820" t="-279167" r="-360" b="-201389"/>
                          </a:stretch>
                        </a:blipFill>
                      </a:tcPr>
                    </a:tc>
                  </a:tr>
                  <a:tr h="441474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870" t="-373973" r="-926957" b="-9863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0870" t="-373973" r="-826957" b="-9863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99138" t="-373973" r="-719828" b="-9863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124820" t="-373973" r="-200360" b="-9863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224820" t="-373973" r="-100360" b="-9863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324820" t="-373973" r="-360" b="-98630"/>
                          </a:stretch>
                        </a:blipFill>
                      </a:tcPr>
                    </a:tc>
                  </a:tr>
                  <a:tr h="441474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870" t="-480556" r="-9269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0870" t="-480556" r="-8269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99138" t="-480556" r="-71982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124820" t="-480556" r="-20036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224820" t="-480556" r="-10036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324820" t="-480556" r="-360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5" name="CaixaDeTexto 4"/>
          <p:cNvSpPr txBox="1"/>
          <p:nvPr/>
        </p:nvSpPr>
        <p:spPr>
          <a:xfrm>
            <a:off x="452575" y="2743200"/>
            <a:ext cx="83162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/>
              <a:t>Podemos provar esta propriedade </a:t>
            </a:r>
            <a:r>
              <a:rPr lang="pt-PT" sz="2200" dirty="0" err="1"/>
              <a:t>construíndo</a:t>
            </a:r>
            <a:r>
              <a:rPr lang="pt-PT" sz="2200" dirty="0"/>
              <a:t> uma tabela de verdade: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487875" y="563327"/>
            <a:ext cx="8680532" cy="348696"/>
          </a:xfrm>
        </p:spPr>
        <p:txBody>
          <a:bodyPr/>
          <a:lstStyle/>
          <a:p>
            <a:r>
              <a:rPr lang="pt-PT" dirty="0" smtClean="0"/>
              <a:t>INTRODUÇÃO À LÓGICA BIVALENTE E À TEORIA DOS CONJUNTOS</a:t>
            </a:r>
            <a:endParaRPr lang="pt-PT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59557" y="0"/>
            <a:ext cx="7373869" cy="459488"/>
          </a:xfrm>
        </p:spPr>
        <p:txBody>
          <a:bodyPr/>
          <a:lstStyle/>
          <a:p>
            <a:r>
              <a:rPr lang="pt-PT" dirty="0" smtClean="0"/>
              <a:t>LÓGICA E TEORIA DOS CONJUNTOS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230831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ângulo 7"/>
              <p:cNvSpPr/>
              <p:nvPr/>
            </p:nvSpPr>
            <p:spPr>
              <a:xfrm>
                <a:off x="360871" y="2245054"/>
                <a:ext cx="7670042" cy="1544681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14:m>
                  <m:oMath xmlns:m="http://schemas.openxmlformats.org/officeDocument/2006/math">
                    <m:r>
                      <a:rPr lang="pt-PT" sz="2200" b="1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𝒑</m:t>
                    </m:r>
                    <m:r>
                      <a:rPr lang="pt-PT" sz="2200" b="1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pt-PT" sz="2200" b="1" dirty="0">
                    <a:solidFill>
                      <a:schemeClr val="tx1"/>
                    </a:solidFill>
                  </a:rPr>
                  <a:t>: </a:t>
                </a:r>
                <a:r>
                  <a:rPr lang="pt-PT" sz="2200" dirty="0">
                    <a:solidFill>
                      <a:schemeClr val="tx1"/>
                    </a:solidFill>
                  </a:rPr>
                  <a:t>Está a </a:t>
                </a:r>
                <a:r>
                  <a:rPr lang="pt-PT" sz="2200" dirty="0" smtClean="0">
                    <a:solidFill>
                      <a:schemeClr val="tx1"/>
                    </a:solidFill>
                  </a:rPr>
                  <a:t>chover</a:t>
                </a:r>
              </a:p>
              <a:p>
                <a:r>
                  <a:rPr lang="pt-PT" sz="2200" b="1" i="1" dirty="0" smtClean="0">
                    <a:solidFill>
                      <a:schemeClr val="tx1"/>
                    </a:solidFill>
                  </a:rPr>
                  <a:t>q</a:t>
                </a:r>
                <a:r>
                  <a:rPr lang="pt-PT" sz="2200" b="1" dirty="0">
                    <a:solidFill>
                      <a:schemeClr val="tx1"/>
                    </a:solidFill>
                  </a:rPr>
                  <a:t>: </a:t>
                </a:r>
                <a:r>
                  <a:rPr lang="pt-PT" sz="2200" dirty="0">
                    <a:solidFill>
                      <a:schemeClr val="tx1"/>
                    </a:solidFill>
                  </a:rPr>
                  <a:t>O</a:t>
                </a:r>
                <a:r>
                  <a:rPr lang="pt-PT" sz="2200" dirty="0" smtClean="0">
                    <a:solidFill>
                      <a:schemeClr val="tx1"/>
                    </a:solidFill>
                  </a:rPr>
                  <a:t> </a:t>
                </a:r>
                <a:r>
                  <a:rPr lang="pt-PT" sz="2200" dirty="0">
                    <a:solidFill>
                      <a:schemeClr val="tx1"/>
                    </a:solidFill>
                  </a:rPr>
                  <a:t>carro está molhado </a:t>
                </a:r>
                <a:endParaRPr lang="pt-PT" sz="2200" dirty="0" smtClean="0">
                  <a:solidFill>
                    <a:schemeClr val="tx1"/>
                  </a:solidFill>
                </a:endParaRPr>
              </a:p>
              <a:p>
                <a:r>
                  <a:rPr lang="pt-PT" sz="2200" dirty="0" smtClean="0">
                    <a:solidFill>
                      <a:schemeClr val="tx1"/>
                    </a:solidFill>
                  </a:rPr>
                  <a:t>e</a:t>
                </a:r>
                <a:endParaRPr lang="pt-PT" sz="2200" b="1" i="1" dirty="0" smtClean="0">
                  <a:solidFill>
                    <a:schemeClr val="tx1"/>
                  </a:solidFill>
                  <a:latin typeface="Cambria Math"/>
                  <a:ea typeface="Cambria Math"/>
                </a:endParaRPr>
              </a:p>
              <a:p>
                <a14:m>
                  <m:oMath xmlns:m="http://schemas.openxmlformats.org/officeDocument/2006/math">
                    <m:r>
                      <a:rPr lang="pt-PT" sz="2200" b="1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𝒑</m:t>
                    </m:r>
                    <m:r>
                      <a:rPr lang="pt-PT" sz="2200" b="1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⟹</m:t>
                    </m:r>
                    <m:r>
                      <a:rPr lang="pt-PT" sz="2200" b="1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𝒒</m:t>
                    </m:r>
                  </m:oMath>
                </a14:m>
                <a:r>
                  <a:rPr lang="pt-PT" sz="2200" b="1" dirty="0">
                    <a:solidFill>
                      <a:schemeClr val="tx1"/>
                    </a:solidFill>
                  </a:rPr>
                  <a:t>: </a:t>
                </a:r>
                <a:r>
                  <a:rPr lang="pt-PT" sz="2200" dirty="0" smtClean="0">
                    <a:solidFill>
                      <a:schemeClr val="tx1"/>
                    </a:solidFill>
                  </a:rPr>
                  <a:t>Se </a:t>
                </a:r>
                <a:r>
                  <a:rPr lang="pt-PT" sz="2200" dirty="0">
                    <a:solidFill>
                      <a:schemeClr val="tx1"/>
                    </a:solidFill>
                  </a:rPr>
                  <a:t>está a chover, então o carro está molhado</a:t>
                </a:r>
                <a:r>
                  <a:rPr lang="pt-PT" sz="2200" dirty="0" smtClean="0">
                    <a:solidFill>
                      <a:schemeClr val="tx1"/>
                    </a:solidFill>
                  </a:rPr>
                  <a:t>.</a:t>
                </a:r>
                <a:endParaRPr lang="pt-PT" sz="2200" dirty="0"/>
              </a:p>
            </p:txBody>
          </p:sp>
        </mc:Choice>
        <mc:Fallback xmlns="">
          <p:sp>
            <p:nvSpPr>
              <p:cNvPr id="8" name="Rectângulo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871" y="2245054"/>
                <a:ext cx="7670042" cy="1544681"/>
              </a:xfrm>
              <a:prstGeom prst="rect">
                <a:avLst/>
              </a:prstGeom>
              <a:blipFill rotWithShape="1">
                <a:blip r:embed="rId2"/>
                <a:stretch>
                  <a:fillRect l="-873" b="-3516"/>
                </a:stretch>
              </a:blipFill>
              <a:ln>
                <a:solidFill>
                  <a:schemeClr val="bg1">
                    <a:lumMod val="95000"/>
                  </a:schemeClr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128" y="1296536"/>
            <a:ext cx="8302973" cy="829971"/>
          </a:xfrm>
        </p:spPr>
        <p:txBody>
          <a:bodyPr/>
          <a:lstStyle/>
          <a:p>
            <a:r>
              <a:rPr lang="pt-PT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Exemplo 11</a:t>
            </a:r>
            <a:endParaRPr lang="pt-PT" b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r>
              <a:rPr lang="pt-PT" dirty="0"/>
              <a:t>Considera </a:t>
            </a:r>
            <a:r>
              <a:rPr lang="pt-PT" dirty="0" smtClean="0"/>
              <a:t>as proposições: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368487" y="3974836"/>
            <a:ext cx="87618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/>
              <a:t>Esta implicação é falsa se for verdadeira a seguinte proposição:</a:t>
            </a:r>
          </a:p>
          <a:p>
            <a:endParaRPr lang="pt-PT" sz="2200" dirty="0" smtClean="0"/>
          </a:p>
        </p:txBody>
      </p:sp>
      <p:sp>
        <p:nvSpPr>
          <p:cNvPr id="9" name="Rectângulo 8"/>
          <p:cNvSpPr/>
          <p:nvPr/>
        </p:nvSpPr>
        <p:spPr>
          <a:xfrm>
            <a:off x="481267" y="4510307"/>
            <a:ext cx="7549646" cy="60394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2200" dirty="0">
                <a:solidFill>
                  <a:schemeClr val="tx1"/>
                </a:solidFill>
              </a:rPr>
              <a:t>“Está a chover </a:t>
            </a:r>
            <a:r>
              <a:rPr lang="pt-PT" sz="2200" b="1" dirty="0">
                <a:solidFill>
                  <a:schemeClr val="tx1"/>
                </a:solidFill>
              </a:rPr>
              <a:t>e </a:t>
            </a:r>
            <a:r>
              <a:rPr lang="pt-PT" sz="2200" dirty="0">
                <a:solidFill>
                  <a:schemeClr val="tx1"/>
                </a:solidFill>
              </a:rPr>
              <a:t>o carro </a:t>
            </a:r>
            <a:r>
              <a:rPr lang="pt-PT" sz="2200" b="1" dirty="0">
                <a:solidFill>
                  <a:schemeClr val="tx1"/>
                </a:solidFill>
              </a:rPr>
              <a:t>não </a:t>
            </a:r>
            <a:r>
              <a:rPr lang="pt-PT" sz="2200" dirty="0">
                <a:solidFill>
                  <a:schemeClr val="tx1"/>
                </a:solidFill>
              </a:rPr>
              <a:t>está molhado”.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487875" y="563327"/>
            <a:ext cx="8680532" cy="348696"/>
          </a:xfrm>
        </p:spPr>
        <p:txBody>
          <a:bodyPr/>
          <a:lstStyle/>
          <a:p>
            <a:r>
              <a:rPr lang="pt-PT" dirty="0" smtClean="0"/>
              <a:t>INTRODUÇÃO À LÓGICA BIVALENTE E À TEORIA DOS CONJUNTOS</a:t>
            </a:r>
            <a:endParaRPr lang="pt-PT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59557" y="0"/>
            <a:ext cx="7373869" cy="459488"/>
          </a:xfrm>
        </p:spPr>
        <p:txBody>
          <a:bodyPr/>
          <a:lstStyle/>
          <a:p>
            <a:r>
              <a:rPr lang="pt-PT" dirty="0" smtClean="0"/>
              <a:t>LÓGICA E TEORIA DOS CONJUNTOS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4245378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3" grpId="0" build="p"/>
      <p:bldP spid="5" grpId="0"/>
      <p:bldP spid="9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1978</TotalTime>
  <Words>1100</Words>
  <Application>Microsoft Office PowerPoint</Application>
  <PresentationFormat>Apresentação no Ecrã (4:3)</PresentationFormat>
  <Paragraphs>336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11</vt:i4>
      </vt:variant>
    </vt:vector>
  </HeadingPairs>
  <TitlesOfParts>
    <vt:vector size="12" baseType="lpstr">
      <vt:lpstr>Office Theme</vt:lpstr>
      <vt:lpstr>INTODUÇÃO À LÓGICA BIVALENTE E À TEORIA DOS CONJUNTOS </vt:lpstr>
      <vt:lpstr>INTRODUÇÃO À LÓGICA BIVALENTE E À TEORIA DOS CONJUNTOS</vt:lpstr>
      <vt:lpstr>INTRODUÇÃO À LÓGICA BIVALENTE E À TEORIA DOS CONJUNTOS</vt:lpstr>
      <vt:lpstr>INTRODUÇÃO À LÓGICA BIVALENTE E À TEORIA DOS CONJUNTOS</vt:lpstr>
      <vt:lpstr>INTRODUÇÃO À LÓGICA BIVALENTE E À TEORIA DOS CONJUNTOS</vt:lpstr>
      <vt:lpstr>INTRODUÇÃO À LÓGICA BIVALENTE E À TEORIA DOS CONJUNTOS</vt:lpstr>
      <vt:lpstr>INTRODUÇÃO À LÓGICA BIVALENTE E À TEORIA DOS CONJUNTOS</vt:lpstr>
      <vt:lpstr>INTRODUÇÃO À LÓGICA BIVALENTE E À TEORIA DOS CONJUNTOS</vt:lpstr>
      <vt:lpstr>INTRODUÇÃO À LÓGICA BIVALENTE E À TEORIA DOS CONJUNTOS</vt:lpstr>
      <vt:lpstr>INTRODUÇÃO À LÓGICA BIVALENTE E À TEORIA DOS CONJUNTOS</vt:lpstr>
      <vt:lpstr>INTRODUÇÃO À LÓGICA BIVALENTE E À TEORIA DOS CONJUNTOS</vt:lpstr>
    </vt:vector>
  </TitlesOfParts>
  <Company>Bloco Grafico, Lda.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Matemática 10</dc:title>
  <dc:creator>Areal Editores</dc:creator>
  <cp:lastModifiedBy>Acer</cp:lastModifiedBy>
  <cp:revision>170</cp:revision>
  <dcterms:created xsi:type="dcterms:W3CDTF">2015-02-09T14:45:19Z</dcterms:created>
  <dcterms:modified xsi:type="dcterms:W3CDTF">2015-05-13T13:37:02Z</dcterms:modified>
</cp:coreProperties>
</file>