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4" r:id="rId2"/>
    <p:sldId id="297" r:id="rId3"/>
    <p:sldId id="303" r:id="rId4"/>
    <p:sldId id="302" r:id="rId5"/>
    <p:sldId id="298" r:id="rId6"/>
    <p:sldId id="299" r:id="rId7"/>
    <p:sldId id="300" r:id="rId8"/>
    <p:sldId id="301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CDAF5"/>
    <a:srgbClr val="FFCCFF"/>
    <a:srgbClr val="DBBDD7"/>
    <a:srgbClr val="CFB7E1"/>
    <a:srgbClr val="CC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94660" autoAdjust="0"/>
  </p:normalViewPr>
  <p:slideViewPr>
    <p:cSldViewPr snapToGrid="0" showGuides="1">
      <p:cViewPr>
        <p:scale>
          <a:sx n="70" d="100"/>
          <a:sy n="70" d="100"/>
        </p:scale>
        <p:origin x="-107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0509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2337023"/>
            <a:chOff x="423354" y="1282263"/>
            <a:chExt cx="8345486" cy="23370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1934889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dirty="0">
                      <a:solidFill>
                        <a:srgbClr val="C00000"/>
                      </a:solidFill>
                    </a:rPr>
                    <a:t>Princípio da dupla implicação</a:t>
                  </a:r>
                </a:p>
                <a:p>
                  <a:r>
                    <a:rPr lang="pt-PT" dirty="0"/>
                    <a:t>Dadas proposições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e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/>
                    <a:t>, a proposição (“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é equivalente a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/>
                    <a:t>”)</a:t>
                  </a:r>
                </a:p>
                <a:p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é verdadeira se e somente se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𝑞</m:t>
                      </m:r>
                    </m:oMath>
                  </a14:m>
                  <a:r>
                    <a:rPr lang="pt-PT" dirty="0">
                      <a:ea typeface="Cambria Math"/>
                    </a:rPr>
                    <a:t> </a:t>
                  </a:r>
                  <a:r>
                    <a:rPr lang="pt-PT" dirty="0" smtClean="0">
                      <a:ea typeface="Cambria Math"/>
                    </a:rPr>
                    <a:t>e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dirty="0"/>
                    <a:t> forem ambas</a:t>
                  </a:r>
                </a:p>
                <a:p>
                  <a:r>
                    <a:rPr lang="pt-PT" dirty="0"/>
                    <a:t>p</a:t>
                  </a:r>
                  <a:r>
                    <a:rPr lang="pt-PT" dirty="0" smtClean="0"/>
                    <a:t>roposições verdadeiras.</a:t>
                  </a:r>
                  <a:endParaRPr lang="pt-PT" i="1" dirty="0" smtClean="0">
                    <a:latin typeface="Cambria Math"/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1934889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534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6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CaixaDeTexto 4"/>
          <p:cNvSpPr txBox="1"/>
          <p:nvPr/>
        </p:nvSpPr>
        <p:spPr>
          <a:xfrm>
            <a:off x="423354" y="3734197"/>
            <a:ext cx="77303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Vamos provar a propriedade </a:t>
            </a:r>
            <a:r>
              <a:rPr lang="pt-PT" sz="2200" dirty="0" smtClean="0"/>
              <a:t>6 </a:t>
            </a:r>
            <a:r>
              <a:rPr lang="pt-PT" sz="2200" dirty="0"/>
              <a:t>construindo tabelas de verdade: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ela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3853317"/>
                  </p:ext>
                </p:extLst>
              </p:nvPr>
            </p:nvGraphicFramePr>
            <p:xfrm>
              <a:off x="605575" y="4390060"/>
              <a:ext cx="7580332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0316"/>
                    <a:gridCol w="650316"/>
                    <a:gridCol w="1092174"/>
                    <a:gridCol w="1169582"/>
                    <a:gridCol w="2448019"/>
                    <a:gridCol w="1569925"/>
                  </a:tblGrid>
                  <a:tr h="3044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b="1" i="1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)∧(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b="1" i="1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</a:tr>
                  <a:tr h="3348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348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</a:tr>
                  <a:tr h="3348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</a:tr>
                  <a:tr h="3348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ela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3853317"/>
                  </p:ext>
                </p:extLst>
              </p:nvPr>
            </p:nvGraphicFramePr>
            <p:xfrm>
              <a:off x="605575" y="4390060"/>
              <a:ext cx="7580332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0316"/>
                    <a:gridCol w="650316"/>
                    <a:gridCol w="1092174"/>
                    <a:gridCol w="1169582"/>
                    <a:gridCol w="2448019"/>
                    <a:gridCol w="1569925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r="-1062617" b="-4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0943" r="-972642" b="-4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8333" r="-472778" b="-4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4688" r="-343229" b="-4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45885" r="-64339" b="-4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82171" b="-40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00000" r="-1062617" b="-3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0943" t="-100000" r="-972642" b="-3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8333" t="-100000" r="-472778" b="-3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4688" t="-100000" r="-343229" b="-3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45885" t="-100000" r="-64339" b="-3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82171" t="-100000" b="-30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200000" r="-1062617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0943" t="-200000" r="-972642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8333" t="-200000" r="-472778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4688" t="-200000" r="-343229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45885" t="-200000" r="-64339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82171" t="-200000" b="-20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300000" r="-1062617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0943" t="-300000" r="-972642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8333" t="-300000" r="-472778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4688" t="-300000" r="-34322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45885" t="-300000" r="-64339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82171" t="-300000" b="-10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400000" r="-1062617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0943" t="-400000" r="-972642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18333" t="-400000" r="-472778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04688" t="-400000" r="-343229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45885" t="-400000" r="-64339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82171" t="-400000" b="-1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8780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83137" y="1180894"/>
            <a:ext cx="8302973" cy="82997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12</a:t>
            </a:r>
            <a:endParaRPr lang="pt-PT" b="1" dirty="0" smtClean="0"/>
          </a:p>
          <a:p>
            <a:pPr algn="just"/>
            <a:r>
              <a:rPr lang="pt-PT" dirty="0"/>
              <a:t>Considera as proposições: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283137" y="1997219"/>
                <a:ext cx="7670042" cy="14902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1 000 000=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−4</m:t>
                        </m:r>
                      </m:e>
                    </m:d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&lt;3</m:t>
                    </m:r>
                  </m:oMath>
                </a14:m>
                <a:endParaRPr lang="pt-PT" sz="2200" dirty="0" smtClean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0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  <a:p>
                <a:endParaRPr lang="pt-PT" sz="2200" dirty="0" smtClean="0">
                  <a:solidFill>
                    <a:schemeClr val="tx1"/>
                  </a:solidFill>
                </a:endParaRPr>
              </a:p>
              <a:p>
                <a:endParaRPr lang="pt-PT" sz="2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7" y="1997219"/>
                <a:ext cx="7670042" cy="1490260"/>
              </a:xfrm>
              <a:prstGeom prst="rect">
                <a:avLst/>
              </a:prstGeom>
              <a:blipFill rotWithShape="1">
                <a:blip r:embed="rId2"/>
                <a:stretch>
                  <a:fillRect t="-407" b="-5691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72141" y="3572531"/>
                <a:ext cx="795315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As proposições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são verdadeiras 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são falsas</a:t>
                </a:r>
                <a:r>
                  <a:rPr lang="pt-PT" sz="2200" dirty="0" smtClean="0"/>
                  <a:t>.</a:t>
                </a:r>
              </a:p>
              <a:p>
                <a:endParaRPr lang="pt-PT" sz="1000" dirty="0" smtClean="0"/>
              </a:p>
              <a:p>
                <a:r>
                  <a:rPr lang="pt-PT" sz="2200" dirty="0" smtClean="0"/>
                  <a:t>Como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𝒃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são implicações verdadeiras, temos que</a:t>
                </a: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41" y="3572531"/>
                <a:ext cx="7953152" cy="923330"/>
              </a:xfrm>
              <a:prstGeom prst="rect">
                <a:avLst/>
              </a:prstGeom>
              <a:blipFill rotWithShape="1">
                <a:blip r:embed="rId3"/>
                <a:stretch>
                  <a:fillRect l="-920" t="-3947" b="-1184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826834" y="4547426"/>
                <a:ext cx="5273749" cy="43858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pt-PT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200" dirty="0" smtClean="0"/>
                  <a:t> se e só se </a:t>
                </a:r>
                <a14:m>
                  <m:oMath xmlns:m="http://schemas.openxmlformats.org/officeDocument/2006/math">
                    <m:r>
                      <a:rPr lang="pt-PT" sz="2200" b="0" i="1">
                        <a:latin typeface="Cambria Math"/>
                      </a:rPr>
                      <m:t>1 000 000=</m:t>
                    </m:r>
                    <m:sSup>
                      <m:sSupPr>
                        <m:ctrlPr>
                          <a:rPr lang="pt-PT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PT" sz="2200" dirty="0" smtClean="0"/>
                  <a:t> </a:t>
                </a:r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834" y="4547426"/>
                <a:ext cx="5273749" cy="438582"/>
              </a:xfrm>
              <a:prstGeom prst="rect">
                <a:avLst/>
              </a:prstGeom>
              <a:blipFill rotWithShape="1">
                <a:blip r:embed="rId4"/>
                <a:stretch>
                  <a:fillRect l="-116" t="-8333" b="-25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72141" y="5069287"/>
                <a:ext cx="776176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Como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dirty="0"/>
                  <a:t> 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  <m:r>
                      <a:rPr lang="pt-PT" sz="2200" b="1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são implicações </a:t>
                </a:r>
                <a:r>
                  <a:rPr lang="pt-PT" sz="2200" dirty="0" smtClean="0"/>
                  <a:t>falsa, </a:t>
                </a:r>
                <a:r>
                  <a:rPr lang="pt-PT" sz="2200" dirty="0"/>
                  <a:t>temos </a:t>
                </a:r>
                <a:r>
                  <a:rPr lang="pt-PT" sz="2200" dirty="0" smtClean="0"/>
                  <a:t>que</a:t>
                </a:r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41" y="5069287"/>
                <a:ext cx="7761766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943"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2288287" y="5612645"/>
                <a:ext cx="4350842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>
                            <a:latin typeface="Cambria Math"/>
                          </a:rPr>
                          <m:t>−4</m:t>
                        </m:r>
                      </m:e>
                    </m:d>
                    <m:r>
                      <a:rPr lang="pt-PT" sz="2200" b="0" i="1">
                        <a:latin typeface="Cambria Math"/>
                      </a:rPr>
                      <m:t>&lt;3</m:t>
                    </m:r>
                  </m:oMath>
                </a14:m>
                <a:r>
                  <a:rPr lang="pt-PT" sz="2200" dirty="0" smtClean="0"/>
                  <a:t> se e só se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>
                            <a:latin typeface="Cambria Math"/>
                          </a:rPr>
                          <m:t> 3</m:t>
                        </m:r>
                      </m:e>
                      <m:sup>
                        <m:r>
                          <a:rPr lang="pt-PT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8287" y="5612645"/>
                <a:ext cx="4350842" cy="430887"/>
              </a:xfrm>
              <a:prstGeom prst="rect">
                <a:avLst/>
              </a:prstGeom>
              <a:blipFill rotWithShape="1">
                <a:blip r:embed="rId6"/>
                <a:stretch>
                  <a:fillRect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9022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/>
      <p:bldP spid="7" grpId="0" animBg="1"/>
      <p:bldP spid="9" grpId="0" uiExpand="1" build="allAtOnce"/>
      <p:bldP spid="3" grpId="0" animBg="1"/>
      <p:bldP spid="5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1904084"/>
            <a:chOff x="423354" y="1282263"/>
            <a:chExt cx="8345486" cy="19040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1501950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dirty="0"/>
                    <a:t>Dada uma proposição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e representando por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𝑉</m:t>
                      </m:r>
                    </m:oMath>
                  </a14:m>
                  <a:r>
                    <a:rPr lang="pt-PT" dirty="0" smtClean="0"/>
                    <a:t> </a:t>
                  </a:r>
                  <a:r>
                    <a:rPr lang="pt-PT" dirty="0"/>
                    <a:t>(</a:t>
                  </a:r>
                  <a:r>
                    <a:rPr lang="pt-PT" dirty="0" err="1"/>
                    <a:t>respetivamente</a:t>
                  </a:r>
                  <a:r>
                    <a:rPr lang="pt-PT" dirty="0"/>
                    <a:t>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𝐹</m:t>
                      </m:r>
                    </m:oMath>
                  </a14:m>
                  <a:r>
                    <a:rPr lang="pt-PT" dirty="0" smtClean="0"/>
                    <a:t>)</a:t>
                  </a:r>
                </a:p>
                <a:p>
                  <a:r>
                    <a:rPr lang="pt-PT" dirty="0"/>
                    <a:t>uma qualquer proposição verdadeira (</a:t>
                  </a:r>
                  <a:r>
                    <a:rPr lang="pt-PT" dirty="0" err="1"/>
                    <a:t>respetivamente</a:t>
                  </a:r>
                  <a:r>
                    <a:rPr lang="pt-PT" dirty="0"/>
                    <a:t> falsa</a:t>
                  </a:r>
                  <a:r>
                    <a:rPr lang="pt-PT" dirty="0" smtClean="0"/>
                    <a:t>):</a:t>
                  </a:r>
                </a:p>
                <a:p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dirty="0" smtClean="0"/>
                    <a:t>, </a:t>
                  </a:r>
                  <a14:m>
                    <m:oMath xmlns:m="http://schemas.openxmlformats.org/officeDocument/2006/math">
                      <m:r>
                        <a:rPr lang="pt-PT" b="0" i="0" smtClean="0">
                          <a:latin typeface="Cambria Math"/>
                          <a:ea typeface="Cambria Math"/>
                        </a:rPr>
                        <m:t>  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𝑉</m:t>
                      </m:r>
                    </m:oMath>
                  </a14:m>
                  <a:r>
                    <a:rPr lang="pt-PT" dirty="0" smtClean="0"/>
                    <a:t>, </a:t>
                  </a:r>
                  <a14:m>
                    <m:oMath xmlns:m="http://schemas.openxmlformats.org/officeDocument/2006/math">
                      <m:r>
                        <a:rPr lang="pt-PT" b="0" i="0" smtClean="0">
                          <a:latin typeface="Cambria Math"/>
                          <a:ea typeface="Cambria Math"/>
                        </a:rPr>
                        <m:t>   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dirty="0" smtClean="0"/>
                    <a:t>   e  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∧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𝐹</m:t>
                      </m:r>
                    </m:oMath>
                  </a14:m>
                  <a:r>
                    <a:rPr lang="pt-PT" dirty="0" smtClean="0"/>
                    <a:t> .</a:t>
                  </a:r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150195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68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7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5116824"/>
                  </p:ext>
                </p:extLst>
              </p:nvPr>
            </p:nvGraphicFramePr>
            <p:xfrm>
              <a:off x="613230" y="3890330"/>
              <a:ext cx="7580332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0316"/>
                    <a:gridCol w="650316"/>
                    <a:gridCol w="1569925"/>
                    <a:gridCol w="1569925"/>
                    <a:gridCol w="1569925"/>
                    <a:gridCol w="1569925"/>
                  </a:tblGrid>
                  <a:tr h="3044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𝑽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𝑽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𝑽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pt-PT" sz="1800" b="1" i="1" smtClean="0"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pt-PT" sz="1800" b="1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  <m:r>
                                <a:rPr lang="pt-PT" sz="1800" b="1" i="1" smtClean="0">
                                  <a:latin typeface="Cambria Math"/>
                                  <a:ea typeface="Cambria Math"/>
                                </a:rPr>
                                <m:t>𝑽</m:t>
                              </m:r>
                            </m:oMath>
                          </a14:m>
                          <a:r>
                            <a:rPr lang="pt-PT" sz="1800" b="1" dirty="0" smtClean="0"/>
                            <a:t> </a:t>
                          </a:r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𝑽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𝑽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</a:tr>
                  <a:tr h="3348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348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5116824"/>
                  </p:ext>
                </p:extLst>
              </p:nvPr>
            </p:nvGraphicFramePr>
            <p:xfrm>
              <a:off x="613230" y="3890330"/>
              <a:ext cx="7580332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0316"/>
                    <a:gridCol w="650316"/>
                    <a:gridCol w="1569925"/>
                    <a:gridCol w="1569925"/>
                    <a:gridCol w="1569925"/>
                    <a:gridCol w="1569925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35" r="-1062617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1887" r="-972642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2946" r="-299612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83658" r="-200778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82558" r="-100000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84047" r="-389" b="-20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35" t="-100000" r="-1062617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1887" t="-100000" r="-972642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2946" t="-100000" r="-299612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83658" t="-100000" r="-200778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82558" t="-100000" r="-10000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84047" t="-100000" r="-389" b="-10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35" t="-200000" r="-1062617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01887" t="-200000" r="-972642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2946" t="-200000" r="-299612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83658" t="-200000" r="-200778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82558" t="-200000" r="-100000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384047" t="-200000" r="-389" b="-1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CaixaDeTexto 4"/>
          <p:cNvSpPr txBox="1"/>
          <p:nvPr/>
        </p:nvSpPr>
        <p:spPr>
          <a:xfrm>
            <a:off x="452575" y="3303310"/>
            <a:ext cx="77303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Vamos provar a propriedade 7 construindo tabelas de verdade: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4865892"/>
                  </p:ext>
                </p:extLst>
              </p:nvPr>
            </p:nvGraphicFramePr>
            <p:xfrm>
              <a:off x="602594" y="5254841"/>
              <a:ext cx="7580332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0316"/>
                    <a:gridCol w="650316"/>
                    <a:gridCol w="1569925"/>
                    <a:gridCol w="1569925"/>
                    <a:gridCol w="1569925"/>
                    <a:gridCol w="1569925"/>
                  </a:tblGrid>
                  <a:tr h="3044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𝑭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pt-PT" sz="1800" b="1" i="1" smtClean="0"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pt-PT" sz="1800" b="1" i="1" smtClean="0">
                                  <a:latin typeface="Cambria Math"/>
                                  <a:ea typeface="Cambria Math"/>
                                </a:rPr>
                                <m:t>∧</m:t>
                              </m:r>
                              <m:r>
                                <a:rPr lang="pt-PT" sz="1800" b="1" i="1" smtClean="0">
                                  <a:latin typeface="Cambria Math"/>
                                  <a:ea typeface="Cambria Math"/>
                                </a:rPr>
                                <m:t>𝑭</m:t>
                              </m:r>
                            </m:oMath>
                          </a14:m>
                          <a:r>
                            <a:rPr lang="pt-PT" sz="1800" b="1" dirty="0" smtClean="0"/>
                            <a:t> </a:t>
                          </a:r>
                          <a:endParaRPr lang="pt-PT" sz="18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𝑭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sz="1800" b="1" i="1" smtClean="0">
                                    <a:latin typeface="Cambria Math"/>
                                    <a:ea typeface="Cambria Math"/>
                                  </a:rPr>
                                  <m:t>𝑭</m:t>
                                </m:r>
                              </m:oMath>
                            </m:oMathPara>
                          </a14:m>
                          <a:endParaRPr lang="pt-PT" sz="1800" b="1" dirty="0"/>
                        </a:p>
                      </a:txBody>
                      <a:tcPr anchor="ctr"/>
                    </a:tc>
                  </a:tr>
                  <a:tr h="3348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 anchor="ctr"/>
                    </a:tc>
                  </a:tr>
                  <a:tr h="3348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1800" b="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4865892"/>
                  </p:ext>
                </p:extLst>
              </p:nvPr>
            </p:nvGraphicFramePr>
            <p:xfrm>
              <a:off x="602594" y="5254841"/>
              <a:ext cx="7580332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0316"/>
                    <a:gridCol w="650316"/>
                    <a:gridCol w="1569925"/>
                    <a:gridCol w="1569925"/>
                    <a:gridCol w="1569925"/>
                    <a:gridCol w="1569925"/>
                  </a:tblGrid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935" r="-1062617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101887" r="-972642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82946" r="-299612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183658" r="-200778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82558" r="-100000" b="-2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384047" r="-389" b="-20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935" t="-100000" r="-1062617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101887" t="-100000" r="-972642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82946" t="-100000" r="-299612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183658" t="-100000" r="-200778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82558" t="-100000" r="-10000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384047" t="-100000" r="-389" b="-101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935" t="-200000" r="-1062617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101887" t="-200000" r="-972642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82946" t="-200000" r="-299612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183658" t="-200000" r="-200778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282558" t="-200000" r="-100000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384047" t="-200000" r="-389" b="-1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1568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296536"/>
            <a:ext cx="8302973" cy="397032"/>
          </a:xfrm>
        </p:spPr>
        <p:txBody>
          <a:bodyPr/>
          <a:lstStyle/>
          <a:p>
            <a:pPr algn="just"/>
            <a:r>
              <a:rPr lang="pt-PT" dirty="0"/>
              <a:t>A Propriedade 7 enuncia que:</a:t>
            </a:r>
            <a:endParaRPr lang="pt-PT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>
              <a:xfrm>
                <a:off x="423354" y="1665352"/>
                <a:ext cx="8345486" cy="1695849"/>
              </a:xfrm>
              <a:prstGeom prst="rect">
                <a:avLst/>
              </a:prstGeom>
              <a:solidFill>
                <a:srgbClr val="FFCCFF">
                  <a:alpha val="47843"/>
                </a:srgbClr>
              </a:solidFill>
              <a:ln>
                <a:noFill/>
              </a:ln>
            </p:spPr>
            <p:txBody>
              <a:bodyPr vert="horz" lIns="91440" tIns="45720" rIns="91440" bIns="45720" rtlCol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pt-PT" dirty="0" smtClean="0"/>
                  <a:t>• na </a:t>
                </a:r>
                <a:r>
                  <a:rPr lang="pt-PT" dirty="0"/>
                  <a:t>operação lógica </a:t>
                </a:r>
                <a:r>
                  <a:rPr lang="pt-PT" i="1" dirty="0"/>
                  <a:t>conjunção</a:t>
                </a:r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pt-PT" dirty="0"/>
                  <a:t> é o </a:t>
                </a:r>
                <a:r>
                  <a:rPr lang="pt-PT" i="1" dirty="0"/>
                  <a:t>elemento neutro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pt-PT" dirty="0"/>
                  <a:t> o </a:t>
                </a:r>
                <a:r>
                  <a:rPr lang="pt-PT" i="1" dirty="0"/>
                  <a:t>elemento</a:t>
                </a:r>
              </a:p>
              <a:p>
                <a:pPr algn="just"/>
                <a:r>
                  <a:rPr lang="pt-PT" i="1" dirty="0" smtClean="0"/>
                  <a:t>   absorvente</a:t>
                </a:r>
                <a:r>
                  <a:rPr lang="pt-PT" dirty="0"/>
                  <a:t>.</a:t>
                </a:r>
              </a:p>
              <a:p>
                <a:pPr algn="just"/>
                <a:r>
                  <a:rPr lang="pt-PT" dirty="0" smtClean="0"/>
                  <a:t>• na </a:t>
                </a:r>
                <a:r>
                  <a:rPr lang="pt-PT" dirty="0"/>
                  <a:t>operação lógica </a:t>
                </a:r>
                <a:r>
                  <a:rPr lang="pt-PT" i="1" dirty="0"/>
                  <a:t>disjunção</a:t>
                </a:r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pt-PT" dirty="0"/>
                  <a:t> é o </a:t>
                </a:r>
                <a:r>
                  <a:rPr lang="pt-PT" i="1" dirty="0"/>
                  <a:t>elemento absorvente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pt-PT" dirty="0"/>
                  <a:t> o</a:t>
                </a:r>
              </a:p>
              <a:p>
                <a:pPr algn="just"/>
                <a:r>
                  <a:rPr lang="pt-PT" i="1" dirty="0" smtClean="0"/>
                  <a:t>   elemento </a:t>
                </a:r>
                <a:r>
                  <a:rPr lang="pt-PT" i="1" dirty="0"/>
                  <a:t>neutro</a:t>
                </a:r>
                <a:r>
                  <a:rPr lang="pt-PT" dirty="0"/>
                  <a:t>.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54" y="1665352"/>
                <a:ext cx="8345486" cy="1695849"/>
              </a:xfrm>
              <a:prstGeom prst="rect">
                <a:avLst/>
              </a:prstGeom>
              <a:blipFill rotWithShape="1">
                <a:blip r:embed="rId2"/>
                <a:stretch>
                  <a:fillRect l="-877" t="-3957" b="-61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05892" y="4922128"/>
                <a:ext cx="7670042" cy="7206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𝒗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az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uis.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𝒇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verdes.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92" y="4922128"/>
                <a:ext cx="7670042" cy="720605"/>
              </a:xfrm>
              <a:prstGeom prst="rect">
                <a:avLst/>
              </a:prstGeom>
              <a:blipFill rotWithShape="1">
                <a:blip r:embed="rId3"/>
                <a:stretch>
                  <a:fillRect l="-476" t="-6612" b="-18182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505891" y="5813758"/>
                <a:ext cx="785746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Assim,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𝒗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 uma </a:t>
                </a:r>
                <a:r>
                  <a:rPr lang="pt-PT" sz="2200" dirty="0">
                    <a:solidFill>
                      <a:srgbClr val="92D050"/>
                    </a:solidFill>
                  </a:rPr>
                  <a:t>proposição verdadeira </a:t>
                </a:r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𝒇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 uma </a:t>
                </a:r>
                <a:r>
                  <a:rPr lang="pt-PT" sz="2200" dirty="0">
                    <a:solidFill>
                      <a:srgbClr val="C00000"/>
                    </a:solidFill>
                  </a:rPr>
                  <a:t>proposição falsa</a:t>
                </a:r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91" y="5813758"/>
                <a:ext cx="7857461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009"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/>
          <p:cNvSpPr txBox="1"/>
          <p:nvPr/>
        </p:nvSpPr>
        <p:spPr>
          <a:xfrm>
            <a:off x="423354" y="3475578"/>
            <a:ext cx="83454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13</a:t>
            </a:r>
          </a:p>
          <a:p>
            <a:r>
              <a:rPr lang="pt-PT" sz="2200" dirty="0" smtClean="0"/>
              <a:t>Suponhamos que uma caixa com bolas coloridas tem bolas azuis e não tem bolas verdes.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99561" y="4477244"/>
            <a:ext cx="8021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Consideremos as proposições:</a:t>
            </a:r>
          </a:p>
          <a:p>
            <a:endParaRPr lang="pt-PT" sz="2200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0610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 animBg="1"/>
      <p:bldP spid="7" grpId="0" animBg="1"/>
      <p:bldP spid="5" grpId="0"/>
      <p:bldP spid="8" grpId="0" uiExpand="1" build="allAtOnce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83137" y="1180894"/>
            <a:ext cx="8302973" cy="113467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13 (continuação)</a:t>
            </a:r>
          </a:p>
          <a:p>
            <a:pPr algn="just"/>
            <a:r>
              <a:rPr lang="pt-PT" dirty="0" smtClean="0"/>
              <a:t>Suponhamos que uma caixa com bolas coloridas tem bolas azuis e não tem bolas verdes. Consideremos as proposições: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283137" y="2348107"/>
                <a:ext cx="7670042" cy="12444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𝒗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az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uis.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𝒇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verdes.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vermelhas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7" y="2348107"/>
                <a:ext cx="7670042" cy="1244495"/>
              </a:xfrm>
              <a:prstGeom prst="rect">
                <a:avLst/>
              </a:prstGeom>
              <a:blipFill rotWithShape="1">
                <a:blip r:embed="rId2"/>
                <a:stretch>
                  <a:fillRect l="-397" b="-3398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83137" y="3657592"/>
                <a:ext cx="8042156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Então a proposição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𝒗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: </a:t>
                </a:r>
                <a:r>
                  <a:rPr lang="pt-PT" sz="2200" i="1" dirty="0"/>
                  <a:t>A caixa tem bolas vermelhas e bolas azuis</a:t>
                </a:r>
              </a:p>
              <a:p>
                <a:r>
                  <a:rPr lang="pt-PT" sz="2200" dirty="0"/>
                  <a:t>é verdadeira se a caixa tiver bolas vermelhas (pois a caixa tem bolas</a:t>
                </a:r>
              </a:p>
              <a:p>
                <a:r>
                  <a:rPr lang="pt-PT" sz="2200" dirty="0"/>
                  <a:t>azuis) e falsa se a caixa não tiver bolas vermelhas.</a:t>
                </a: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7" y="3657592"/>
                <a:ext cx="8042156" cy="1107996"/>
              </a:xfrm>
              <a:prstGeom prst="rect">
                <a:avLst/>
              </a:prstGeom>
              <a:blipFill rotWithShape="1">
                <a:blip r:embed="rId3"/>
                <a:stretch>
                  <a:fillRect l="-909" t="-3297" b="-98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297712" y="4848446"/>
                <a:ext cx="802758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Ou seja, o seu valor lógico depende exclusivamente do valor lógico de </a:t>
                </a:r>
                <a14:m>
                  <m:oMath xmlns:m="http://schemas.openxmlformats.org/officeDocument/2006/math">
                    <m:r>
                      <a:rPr lang="pt-PT" sz="2200" b="0" i="1">
                        <a:latin typeface="Cambria Math"/>
                        <a:ea typeface="Cambria Math"/>
                      </a:rPr>
                      <m:t>𝑝</m:t>
                    </m:r>
                  </m:oMath>
                </a14:m>
                <a:r>
                  <a:rPr lang="pt-PT" sz="2200" dirty="0"/>
                  <a:t>, isto é, 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latin typeface="Cambria Math"/>
                        <a:ea typeface="Cambria Math"/>
                      </a:rPr>
                      <m:t>𝐩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𝒗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⇔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12" y="4848446"/>
                <a:ext cx="8027581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987" t="-4724"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4705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/>
      <p:bldP spid="7" grpId="0" animBg="1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83137" y="1180894"/>
            <a:ext cx="8302973" cy="113467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13 (continuação)</a:t>
            </a:r>
          </a:p>
          <a:p>
            <a:pPr algn="just"/>
            <a:r>
              <a:rPr lang="pt-PT" dirty="0" smtClean="0"/>
              <a:t>Suponhamos </a:t>
            </a:r>
            <a:r>
              <a:rPr lang="pt-PT" dirty="0"/>
              <a:t>que uma caixa com bolas coloridas tem bolas azuis e </a:t>
            </a:r>
            <a:r>
              <a:rPr lang="pt-PT" dirty="0" smtClean="0"/>
              <a:t>não tem </a:t>
            </a:r>
            <a:r>
              <a:rPr lang="pt-PT" dirty="0"/>
              <a:t>bolas </a:t>
            </a:r>
            <a:r>
              <a:rPr lang="pt-PT" dirty="0" smtClean="0"/>
              <a:t>verdes. Consideremos </a:t>
            </a:r>
            <a:r>
              <a:rPr lang="pt-PT" dirty="0"/>
              <a:t>as proposições</a:t>
            </a:r>
            <a:r>
              <a:rPr lang="pt-PT" dirty="0" smtClean="0"/>
              <a:t>: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283137" y="2348107"/>
                <a:ext cx="7670042" cy="12444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𝒗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az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uis.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𝒇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verdes.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vermelhas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7" y="2348107"/>
                <a:ext cx="7670042" cy="1244495"/>
              </a:xfrm>
              <a:prstGeom prst="rect">
                <a:avLst/>
              </a:prstGeom>
              <a:blipFill rotWithShape="1">
                <a:blip r:embed="rId2"/>
                <a:stretch>
                  <a:fillRect l="-397" b="-3398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83137" y="3657592"/>
                <a:ext cx="804215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Por outro lado a proposição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𝒗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: </a:t>
                </a:r>
                <a:r>
                  <a:rPr lang="pt-PT" sz="2200" i="1" dirty="0"/>
                  <a:t>A caixa tem bolas vermelhas </a:t>
                </a:r>
                <a:r>
                  <a:rPr lang="pt-PT" sz="2200" i="1" dirty="0" smtClean="0"/>
                  <a:t>ou </a:t>
                </a:r>
                <a:r>
                  <a:rPr lang="pt-PT" sz="2200" i="1" dirty="0"/>
                  <a:t>bolas </a:t>
                </a:r>
                <a:r>
                  <a:rPr lang="pt-PT" sz="2200" i="1" dirty="0" smtClean="0"/>
                  <a:t>azuis </a:t>
                </a:r>
                <a:r>
                  <a:rPr lang="pt-PT" sz="2200" dirty="0" smtClean="0"/>
                  <a:t>é </a:t>
                </a:r>
                <a:r>
                  <a:rPr lang="pt-PT" sz="2200" dirty="0"/>
                  <a:t>verdadeira </a:t>
                </a:r>
                <a:r>
                  <a:rPr lang="pt-PT" sz="2400" dirty="0"/>
                  <a:t>(pois a caixa tem bolas azuis),</a:t>
                </a:r>
              </a:p>
              <a:p>
                <a:r>
                  <a:rPr lang="pt-PT" sz="2400" dirty="0"/>
                  <a:t>independentemente de a caixa ter ou não ter bolas vermelhas.</a:t>
                </a:r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7" y="3657592"/>
                <a:ext cx="8042156" cy="1169551"/>
              </a:xfrm>
              <a:prstGeom prst="rect">
                <a:avLst/>
              </a:prstGeom>
              <a:blipFill rotWithShape="1">
                <a:blip r:embed="rId3"/>
                <a:stretch>
                  <a:fillRect l="-1136" t="-3125" b="-1093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297712" y="4848446"/>
                <a:ext cx="802758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Logo, o valor lógico de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𝒗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é verdadeiro, </a:t>
                </a:r>
                <a:r>
                  <a:rPr lang="pt-PT" sz="2400" dirty="0"/>
                  <a:t>não depende do valor</a:t>
                </a:r>
              </a:p>
              <a:p>
                <a:r>
                  <a:rPr lang="pt-PT" sz="2400" dirty="0"/>
                  <a:t>lógico de </a:t>
                </a:r>
                <a14:m>
                  <m:oMath xmlns:m="http://schemas.openxmlformats.org/officeDocument/2006/math">
                    <m:r>
                      <a:rPr lang="pt-PT" sz="2400" b="1" i="1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400" i="1" dirty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12" y="4848446"/>
                <a:ext cx="8027581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215" t="-5839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7268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83137" y="1180894"/>
            <a:ext cx="8286705" cy="113467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13 (continuação)</a:t>
            </a:r>
          </a:p>
          <a:p>
            <a:pPr algn="just"/>
            <a:r>
              <a:rPr lang="pt-PT" dirty="0" smtClean="0"/>
              <a:t>Suponhamos </a:t>
            </a:r>
            <a:r>
              <a:rPr lang="pt-PT" dirty="0"/>
              <a:t>que uma caixa com bolas coloridas tem bolas azuis e </a:t>
            </a:r>
            <a:r>
              <a:rPr lang="pt-PT" dirty="0" smtClean="0"/>
              <a:t>não tem </a:t>
            </a:r>
            <a:r>
              <a:rPr lang="pt-PT" dirty="0"/>
              <a:t>bolas </a:t>
            </a:r>
            <a:r>
              <a:rPr lang="pt-PT" dirty="0" smtClean="0"/>
              <a:t>verdes. Consideremos </a:t>
            </a:r>
            <a:r>
              <a:rPr lang="pt-PT" dirty="0"/>
              <a:t>as proposições</a:t>
            </a:r>
            <a:r>
              <a:rPr lang="pt-PT" dirty="0" smtClean="0"/>
              <a:t>: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283137" y="2348107"/>
                <a:ext cx="7670042" cy="12444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𝒗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az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uis.</a:t>
                </a:r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𝒇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verdes.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A caixa tem bolas vermelhas</a:t>
                </a:r>
                <a:r>
                  <a:rPr lang="pt-PT" sz="2200" dirty="0" smtClean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7" y="2348107"/>
                <a:ext cx="7670042" cy="1244495"/>
              </a:xfrm>
              <a:prstGeom prst="rect">
                <a:avLst/>
              </a:prstGeom>
              <a:blipFill rotWithShape="1">
                <a:blip r:embed="rId2"/>
                <a:stretch>
                  <a:fillRect l="-397" b="-3398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83136" y="3657592"/>
                <a:ext cx="828670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A proposição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𝒇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: </a:t>
                </a:r>
                <a:r>
                  <a:rPr lang="pt-PT" sz="2200" i="1" dirty="0"/>
                  <a:t>A caixa tem bolas vermelhas e bolas verdes </a:t>
                </a:r>
                <a:r>
                  <a:rPr lang="pt-PT" sz="2200" dirty="0"/>
                  <a:t>é </a:t>
                </a:r>
                <a:r>
                  <a:rPr lang="pt-PT" sz="2200" dirty="0" smtClean="0"/>
                  <a:t>falsa (pois </a:t>
                </a:r>
                <a:r>
                  <a:rPr lang="pt-PT" sz="2200" dirty="0"/>
                  <a:t>a caixa não tem bolas verdes).</a:t>
                </a: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6" y="3657592"/>
                <a:ext cx="8286705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882" t="-4762" r="-588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283137" y="4476301"/>
                <a:ext cx="8286706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A proposição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𝒇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: </a:t>
                </a:r>
                <a:r>
                  <a:rPr lang="pt-PT" sz="2200" i="1" dirty="0"/>
                  <a:t>A caixa tem bolas vermelhas ou bolas verdes </a:t>
                </a:r>
                <a:r>
                  <a:rPr lang="pt-PT" sz="2200" dirty="0" smtClean="0"/>
                  <a:t>é verdadeira </a:t>
                </a:r>
                <a:r>
                  <a:rPr lang="pt-PT" sz="2200" dirty="0"/>
                  <a:t>se a caixa tiver bolas vermelhas e falsa se a caixa não </a:t>
                </a:r>
                <a:r>
                  <a:rPr lang="pt-PT" sz="2200" dirty="0" smtClean="0"/>
                  <a:t>tiver bolas </a:t>
                </a:r>
                <a:r>
                  <a:rPr lang="pt-PT" sz="2200" dirty="0"/>
                  <a:t>vermelhas. </a:t>
                </a: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7" y="4476301"/>
                <a:ext cx="8286706" cy="1107996"/>
              </a:xfrm>
              <a:prstGeom prst="rect">
                <a:avLst/>
              </a:prstGeom>
              <a:blipFill rotWithShape="1">
                <a:blip r:embed="rId4"/>
                <a:stretch>
                  <a:fillRect l="-882" t="-3297" b="-98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83137" y="5573664"/>
                <a:ext cx="823354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O valor lógico de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𝒇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depende exclusivamente do valor lógico de 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200" dirty="0"/>
                  <a:t>, ou seja,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𝒇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⇔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7" y="5573664"/>
                <a:ext cx="8233540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888" t="-4724"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948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2119</TotalTime>
  <Words>912</Words>
  <Application>Microsoft Office PowerPoint</Application>
  <PresentationFormat>Apresentação no Ecrã (4:3)</PresentationFormat>
  <Paragraphs>146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180</cp:revision>
  <dcterms:created xsi:type="dcterms:W3CDTF">2015-02-09T14:45:19Z</dcterms:created>
  <dcterms:modified xsi:type="dcterms:W3CDTF">2015-05-13T13:39:02Z</dcterms:modified>
</cp:coreProperties>
</file>