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2" r:id="rId2"/>
    <p:sldId id="297" r:id="rId3"/>
    <p:sldId id="310" r:id="rId4"/>
    <p:sldId id="299" r:id="rId5"/>
    <p:sldId id="300" r:id="rId6"/>
    <p:sldId id="301" r:id="rId7"/>
    <p:sldId id="302" r:id="rId8"/>
    <p:sldId id="303" r:id="rId9"/>
    <p:sldId id="304" r:id="rId10"/>
    <p:sldId id="305" r:id="rId11"/>
    <p:sldId id="306" r:id="rId12"/>
    <p:sldId id="307" r:id="rId13"/>
    <p:sldId id="309" r:id="rId14"/>
    <p:sldId id="311" r:id="rId1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FCDAF5"/>
    <a:srgbClr val="FFCCFF"/>
    <a:srgbClr val="DBBDD7"/>
    <a:srgbClr val="CFB7E1"/>
    <a:srgbClr val="CC99FF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56" autoAdjust="0"/>
    <p:restoredTop sz="94660" autoAdjust="0"/>
  </p:normalViewPr>
  <p:slideViewPr>
    <p:cSldViewPr snapToGrid="0" showGuides="1">
      <p:cViewPr>
        <p:scale>
          <a:sx n="60" d="100"/>
          <a:sy n="60" d="100"/>
        </p:scale>
        <p:origin x="-1344" y="-3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741795"/>
            <a:ext cx="6068961" cy="2387600"/>
          </a:xfrm>
        </p:spPr>
        <p:txBody>
          <a:bodyPr anchor="t">
            <a:normAutofit/>
          </a:bodyPr>
          <a:lstStyle>
            <a:lvl1pPr marL="0" indent="0" algn="l">
              <a:defRPr sz="4400" b="1" baseline="0">
                <a:latin typeface="+mn-lt"/>
              </a:defRPr>
            </a:lvl1pPr>
          </a:lstStyle>
          <a:p>
            <a:r>
              <a:rPr lang="en-US" dirty="0" smtClean="0"/>
              <a:t>TÍTULO DA APRESENTAÇÃO MULTIMÉDIA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392552"/>
            <a:ext cx="6068961" cy="71039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SUBTÍTULO (CASO EXISTA)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973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2890" y="58360"/>
            <a:ext cx="8680532" cy="348696"/>
          </a:xfrm>
        </p:spPr>
        <p:txBody>
          <a:bodyPr>
            <a:noAutofit/>
          </a:bodyPr>
          <a:lstStyle>
            <a:lvl1pPr>
              <a:defRPr sz="2400" b="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TÍTULO DO 1º SLIDE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071" y="1247488"/>
            <a:ext cx="8302973" cy="397032"/>
          </a:xfrm>
        </p:spPr>
        <p:txBody>
          <a:bodyPr>
            <a:sp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2200"/>
            </a:lvl2pPr>
            <a:lvl3pPr marL="914400" indent="0">
              <a:buNone/>
              <a:defRPr sz="2200"/>
            </a:lvl3pPr>
            <a:lvl4pPr marL="1371600" indent="0">
              <a:buNone/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595252" y="590596"/>
            <a:ext cx="7746436" cy="459488"/>
          </a:xfrm>
        </p:spPr>
        <p:txBody>
          <a:bodyPr anchor="ctr">
            <a:noAutofit/>
          </a:bodyPr>
          <a:lstStyle>
            <a:lvl1pPr marL="0" indent="0">
              <a:buNone/>
              <a:defRPr sz="2600" b="1">
                <a:solidFill>
                  <a:schemeClr val="bg1"/>
                </a:solidFill>
              </a:defRPr>
            </a:lvl1pPr>
            <a:lvl2pPr marL="457200" indent="0">
              <a:buNone/>
              <a:defRPr sz="2600" b="1">
                <a:solidFill>
                  <a:schemeClr val="bg1"/>
                </a:solidFill>
              </a:defRPr>
            </a:lvl2pPr>
            <a:lvl3pPr marL="914400" indent="0">
              <a:buNone/>
              <a:defRPr sz="2600" b="1">
                <a:solidFill>
                  <a:schemeClr val="bg1"/>
                </a:solidFill>
              </a:defRPr>
            </a:lvl3pPr>
            <a:lvl4pPr marL="1371600" indent="0">
              <a:buNone/>
              <a:defRPr sz="2600" b="1">
                <a:solidFill>
                  <a:schemeClr val="bg1"/>
                </a:solidFill>
              </a:defRPr>
            </a:lvl4pPr>
            <a:lvl5pPr marL="1828800" indent="0">
              <a:buNone/>
              <a:defRPr sz="2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TÍTULO DO SLIDE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030111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91BE5-4E69-4A3C-8FC0-7F5333125048}" type="datetimeFigureOut">
              <a:rPr lang="pt-PT" smtClean="0"/>
              <a:t>13-05-2015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84BE3-DC45-4468-BE0A-D4217208581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2512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C91BE5-4E69-4A3C-8FC0-7F5333125048}" type="datetimeFigureOut">
              <a:rPr lang="pt-PT" smtClean="0"/>
              <a:t>13-05-2015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684BE3-DC45-4468-BE0A-D4217208581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56078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PT" dirty="0" smtClean="0"/>
              <a:t>INTODUÇÃO À LÓGICA BIVALENTE E À TEORIA</a:t>
            </a:r>
            <a:r>
              <a:rPr lang="pt-PT" dirty="0"/>
              <a:t/>
            </a:r>
            <a:br>
              <a:rPr lang="pt-PT" dirty="0"/>
            </a:br>
            <a:r>
              <a:rPr lang="pt-PT" dirty="0"/>
              <a:t>DOS CONJUNTOS</a:t>
            </a:r>
            <a:br>
              <a:rPr lang="pt-PT" dirty="0"/>
            </a:b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PT" b="1" dirty="0" smtClean="0"/>
              <a:t>Tema: Lógica e teoria dos conjuntos</a:t>
            </a:r>
            <a:endParaRPr lang="pt-PT" dirty="0" smtClean="0"/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19221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423354" y="1282263"/>
            <a:ext cx="8345486" cy="1904084"/>
            <a:chOff x="423354" y="1282263"/>
            <a:chExt cx="8345486" cy="190408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Content Placeholder 2"/>
                <p:cNvSpPr txBox="1">
                  <a:spLocks/>
                </p:cNvSpPr>
                <p:nvPr/>
              </p:nvSpPr>
              <p:spPr>
                <a:xfrm>
                  <a:off x="423354" y="1684397"/>
                  <a:ext cx="8345486" cy="1501950"/>
                </a:xfrm>
                <a:prstGeom prst="rect">
                  <a:avLst/>
                </a:prstGeom>
                <a:solidFill>
                  <a:srgbClr val="FFCCFF">
                    <a:alpha val="47843"/>
                  </a:srgbClr>
                </a:solidFill>
                <a:ln>
                  <a:noFill/>
                </a:ln>
              </p:spPr>
              <p:txBody>
                <a:bodyPr vert="horz" lIns="91440" tIns="45720" rIns="91440" bIns="45720" rtlCol="0">
                  <a:spAutoFit/>
                </a:bodyPr>
                <a:lstStyle>
                  <a:lvl1pPr marL="0" indent="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pt-PT" sz="800" dirty="0" smtClean="0"/>
                </a:p>
                <a:p>
                  <a:r>
                    <a:rPr lang="pt-PT" dirty="0"/>
                    <a:t>Dadas proposições </a:t>
                  </a:r>
                  <a14:m>
                    <m:oMath xmlns:m="http://schemas.openxmlformats.org/officeDocument/2006/math">
                      <m:r>
                        <a:rPr lang="pt-PT" i="1">
                          <a:latin typeface="Cambria Math"/>
                          <a:ea typeface="Cambria Math"/>
                        </a:rPr>
                        <m:t>𝑝</m:t>
                      </m:r>
                    </m:oMath>
                  </a14:m>
                  <a:r>
                    <a:rPr lang="pt-PT" i="1" dirty="0"/>
                    <a:t> </a:t>
                  </a:r>
                  <a:r>
                    <a:rPr lang="pt-PT" dirty="0"/>
                    <a:t>e </a:t>
                  </a:r>
                  <a14:m>
                    <m:oMath xmlns:m="http://schemas.openxmlformats.org/officeDocument/2006/math"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𝑞</m:t>
                      </m:r>
                    </m:oMath>
                  </a14:m>
                  <a:r>
                    <a:rPr lang="pt-PT" dirty="0" smtClean="0"/>
                    <a:t>,</a:t>
                  </a:r>
                  <a:r>
                    <a:rPr lang="pt-PT" i="1" dirty="0" smtClean="0"/>
                    <a:t> </a:t>
                  </a:r>
                </a:p>
                <a:p>
                  <a:pPr algn="ctr"/>
                  <a14:m>
                    <m:oMath xmlns:m="http://schemas.openxmlformats.org/officeDocument/2006/math">
                      <m:r>
                        <a:rPr lang="pt-PT" i="1" smtClean="0">
                          <a:latin typeface="Cambria Math"/>
                          <a:ea typeface="Cambria Math"/>
                        </a:rPr>
                        <m:t>~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pt-PT" i="1"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pt-PT" i="1" smtClean="0">
                          <a:latin typeface="Cambria Math"/>
                          <a:ea typeface="Cambria Math"/>
                        </a:rPr>
                        <m:t>∧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𝑞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)⇔~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∨∼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𝑞</m:t>
                      </m:r>
                    </m:oMath>
                  </a14:m>
                  <a:r>
                    <a:rPr lang="pt-PT" dirty="0" smtClean="0"/>
                    <a:t> e </a:t>
                  </a:r>
                  <a14:m>
                    <m:oMath xmlns:m="http://schemas.openxmlformats.org/officeDocument/2006/math">
                      <m:r>
                        <a:rPr lang="pt-PT" i="1">
                          <a:latin typeface="Cambria Math"/>
                          <a:ea typeface="Cambria Math"/>
                        </a:rPr>
                        <m:t>~</m:t>
                      </m:r>
                      <m:d>
                        <m:dPr>
                          <m:ctrlPr>
                            <a:rPr lang="pt-PT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i="1">
                              <a:latin typeface="Cambria Math"/>
                              <a:ea typeface="Cambria Math"/>
                            </a:rPr>
                            <m:t>𝑝</m:t>
                          </m:r>
                          <m:r>
                            <a:rPr lang="pt-PT" i="1">
                              <a:latin typeface="Cambria Math"/>
                              <a:ea typeface="Cambria Math"/>
                            </a:rPr>
                            <m:t>∧</m:t>
                          </m:r>
                          <m:r>
                            <a:rPr lang="pt-PT" i="1">
                              <a:latin typeface="Cambria Math"/>
                              <a:ea typeface="Cambria Math"/>
                            </a:rPr>
                            <m:t>𝑞</m:t>
                          </m:r>
                        </m:e>
                      </m:d>
                      <m:r>
                        <a:rPr lang="pt-PT" i="1">
                          <a:latin typeface="Cambria Math"/>
                          <a:ea typeface="Cambria Math"/>
                        </a:rPr>
                        <m:t>⇔~</m:t>
                      </m:r>
                      <m:r>
                        <a:rPr lang="pt-PT" i="1"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pt-PT" i="1">
                          <a:latin typeface="Cambria Math"/>
                          <a:ea typeface="Cambria Math"/>
                        </a:rPr>
                        <m:t>∨∼</m:t>
                      </m:r>
                      <m:r>
                        <a:rPr lang="pt-PT" i="1">
                          <a:latin typeface="Cambria Math"/>
                          <a:ea typeface="Cambria Math"/>
                        </a:rPr>
                        <m:t>𝑞</m:t>
                      </m:r>
                    </m:oMath>
                  </a14:m>
                  <a:endParaRPr lang="pt-PT" dirty="0" smtClean="0"/>
                </a:p>
                <a:p>
                  <a:r>
                    <a:rPr lang="pt-PT" dirty="0"/>
                    <a:t>Estas equivalências designam-se por </a:t>
                  </a:r>
                  <a:r>
                    <a:rPr lang="pt-PT" dirty="0">
                      <a:solidFill>
                        <a:srgbClr val="C00000"/>
                      </a:solidFill>
                    </a:rPr>
                    <a:t>Primeiras Leis de </a:t>
                  </a:r>
                  <a:r>
                    <a:rPr lang="pt-PT" dirty="0" err="1">
                      <a:solidFill>
                        <a:srgbClr val="C00000"/>
                      </a:solidFill>
                    </a:rPr>
                    <a:t>De</a:t>
                  </a:r>
                  <a:r>
                    <a:rPr lang="pt-PT" dirty="0">
                      <a:solidFill>
                        <a:srgbClr val="C00000"/>
                      </a:solidFill>
                    </a:rPr>
                    <a:t> Morgan</a:t>
                  </a:r>
                  <a:r>
                    <a:rPr lang="pt-PT" dirty="0"/>
                    <a:t>.</a:t>
                  </a:r>
                  <a:endParaRPr lang="pt-PT" dirty="0" smtClean="0"/>
                </a:p>
              </p:txBody>
            </p:sp>
          </mc:Choice>
          <mc:Fallback xmlns="">
            <p:sp>
              <p:nvSpPr>
                <p:cNvPr id="29" name="Content Placeholder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3354" y="1684397"/>
                  <a:ext cx="8345486" cy="1501950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 l="-877" b="-688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CaixaDeTexto 29"/>
            <p:cNvSpPr txBox="1"/>
            <p:nvPr/>
          </p:nvSpPr>
          <p:spPr>
            <a:xfrm>
              <a:off x="705079" y="1308864"/>
              <a:ext cx="419742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200" b="1" dirty="0" smtClean="0"/>
                <a:t>Propriedade 8</a:t>
              </a:r>
              <a:endParaRPr lang="pt-PT" sz="2200" b="1" dirty="0"/>
            </a:p>
          </p:txBody>
        </p:sp>
        <p:pic>
          <p:nvPicPr>
            <p:cNvPr id="37" name="Picture 2" descr="C:\Users\Acer\Desktop\areal\prop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575" y="1282263"/>
              <a:ext cx="306000" cy="57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6" name="Tabela 2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86419518"/>
                  </p:ext>
                </p:extLst>
              </p:nvPr>
            </p:nvGraphicFramePr>
            <p:xfrm>
              <a:off x="605575" y="4031903"/>
              <a:ext cx="7751618" cy="230904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50913"/>
                    <a:gridCol w="550913"/>
                    <a:gridCol w="1108007"/>
                    <a:gridCol w="1108007"/>
                    <a:gridCol w="1477926"/>
                    <a:gridCol w="1477926"/>
                    <a:gridCol w="1477926"/>
                  </a:tblGrid>
                  <a:tr h="60216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pt-PT" sz="22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pt-PT" sz="22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~</m:t>
                                </m:r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pt-PT" sz="22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~</m:t>
                                </m:r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pt-PT" sz="22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pt-PT" sz="2200" b="1" i="1" smtClean="0">
                                  <a:latin typeface="Cambria Math"/>
                                  <a:ea typeface="Cambria Math"/>
                                </a:rPr>
                                <m:t>𝒑</m:t>
                              </m:r>
                              <m:r>
                                <a:rPr lang="pt-PT" sz="2200" b="1" i="1" smtClean="0">
                                  <a:latin typeface="Cambria Math"/>
                                  <a:ea typeface="Cambria Math"/>
                                </a:rPr>
                                <m:t>∧</m:t>
                              </m:r>
                              <m:r>
                                <a:rPr lang="pt-PT" sz="2200" b="1" i="1" smtClean="0">
                                  <a:latin typeface="Cambria Math"/>
                                  <a:ea typeface="Cambria Math"/>
                                </a:rPr>
                                <m:t>𝒒</m:t>
                              </m:r>
                            </m:oMath>
                          </a14:m>
                          <a:r>
                            <a:rPr lang="pt-PT" sz="2200" b="1" dirty="0" smtClean="0"/>
                            <a:t> </a:t>
                          </a:r>
                          <a:endParaRPr lang="pt-PT" sz="22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∼(</m:t>
                                </m:r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𝒑</m:t>
                                </m:r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∧</m:t>
                                </m:r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pt-PT" sz="22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∼</m:t>
                                </m:r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𝒑</m:t>
                                </m:r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∨∼</m:t>
                                </m:r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pt-PT" sz="2200" b="1" dirty="0"/>
                        </a:p>
                      </a:txBody>
                      <a:tcPr anchor="ctr"/>
                    </a:tc>
                  </a:tr>
                  <a:tr h="34067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</a:tr>
                  <a:tr h="340674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</a:tr>
                  <a:tr h="340674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340674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6" name="Tabela 2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86419518"/>
                  </p:ext>
                </p:extLst>
              </p:nvPr>
            </p:nvGraphicFramePr>
            <p:xfrm>
              <a:off x="605575" y="4031903"/>
              <a:ext cx="7751618" cy="230904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50913"/>
                    <a:gridCol w="550913"/>
                    <a:gridCol w="1108007"/>
                    <a:gridCol w="1108007"/>
                    <a:gridCol w="1477926"/>
                    <a:gridCol w="1477926"/>
                    <a:gridCol w="1477926"/>
                  </a:tblGrid>
                  <a:tr h="60216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r="-1313333" b="-2838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98901" r="-1198901" b="-2838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99451" r="-499451" b="-2838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200552" r="-402210" b="-2838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223868" r="-199588" b="-2838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325207" r="-100413" b="-2838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423457" b="-283838"/>
                          </a:stretch>
                        </a:blipFill>
                      </a:tcPr>
                    </a:tc>
                  </a:tr>
                  <a:tr h="42672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t="-141429" r="-1313333" b="-3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98901" t="-141429" r="-1198901" b="-3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99451" t="-141429" r="-499451" b="-3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200552" t="-141429" r="-402210" b="-3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223868" t="-141429" r="-199588" b="-3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325207" t="-141429" r="-100413" b="-3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423457" t="-141429" b="-301429"/>
                          </a:stretch>
                        </a:blipFill>
                      </a:tcPr>
                    </a:tc>
                  </a:tr>
                  <a:tr h="42672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t="-241429" r="-1313333" b="-2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98901" t="-241429" r="-1198901" b="-2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99451" t="-241429" r="-499451" b="-2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200552" t="-241429" r="-402210" b="-2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223868" t="-241429" r="-199588" b="-2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325207" t="-241429" r="-100413" b="-2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423457" t="-241429" b="-201429"/>
                          </a:stretch>
                        </a:blipFill>
                      </a:tcPr>
                    </a:tc>
                  </a:tr>
                  <a:tr h="42672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t="-341429" r="-1313333" b="-1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98901" t="-341429" r="-1198901" b="-1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99451" t="-341429" r="-499451" b="-1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200552" t="-341429" r="-402210" b="-1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223868" t="-341429" r="-199588" b="-1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325207" t="-341429" r="-100413" b="-1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423457" t="-341429" b="-101429"/>
                          </a:stretch>
                        </a:blipFill>
                      </a:tcPr>
                    </a:tc>
                  </a:tr>
                  <a:tr h="42672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t="-441429" r="-1313333" b="-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98901" t="-441429" r="-1198901" b="-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99451" t="-441429" r="-499451" b="-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200552" t="-441429" r="-402210" b="-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223868" t="-441429" r="-199588" b="-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325207" t="-441429" r="-100413" b="-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423457" t="-441429" b="-1429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CaixaDeTexto 4"/>
          <p:cNvSpPr txBox="1"/>
          <p:nvPr/>
        </p:nvSpPr>
        <p:spPr>
          <a:xfrm>
            <a:off x="452575" y="3250145"/>
            <a:ext cx="83162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Vamos provar as primeiras leis de </a:t>
            </a:r>
            <a:r>
              <a:rPr lang="pt-PT" sz="2200" dirty="0" err="1"/>
              <a:t>De</a:t>
            </a:r>
            <a:r>
              <a:rPr lang="pt-PT" sz="2200" dirty="0"/>
              <a:t> Morgan utilizando tabelas </a:t>
            </a:r>
            <a:r>
              <a:rPr lang="pt-PT" sz="2200" dirty="0" smtClean="0"/>
              <a:t>de verdade</a:t>
            </a:r>
            <a:r>
              <a:rPr lang="pt-PT" sz="2200" dirty="0"/>
              <a:t>.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887800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423354" y="1282263"/>
            <a:ext cx="8345486" cy="1904084"/>
            <a:chOff x="423354" y="1282263"/>
            <a:chExt cx="8345486" cy="190408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Content Placeholder 2"/>
                <p:cNvSpPr txBox="1">
                  <a:spLocks/>
                </p:cNvSpPr>
                <p:nvPr/>
              </p:nvSpPr>
              <p:spPr>
                <a:xfrm>
                  <a:off x="423354" y="1684397"/>
                  <a:ext cx="8345486" cy="1501950"/>
                </a:xfrm>
                <a:prstGeom prst="rect">
                  <a:avLst/>
                </a:prstGeom>
                <a:solidFill>
                  <a:srgbClr val="FFCCFF">
                    <a:alpha val="47843"/>
                  </a:srgbClr>
                </a:solidFill>
                <a:ln>
                  <a:noFill/>
                </a:ln>
              </p:spPr>
              <p:txBody>
                <a:bodyPr vert="horz" lIns="91440" tIns="45720" rIns="91440" bIns="45720" rtlCol="0">
                  <a:spAutoFit/>
                </a:bodyPr>
                <a:lstStyle>
                  <a:lvl1pPr marL="0" indent="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pt-PT" sz="800" dirty="0" smtClean="0"/>
                </a:p>
                <a:p>
                  <a:r>
                    <a:rPr lang="pt-PT" dirty="0"/>
                    <a:t>Dadas proposições </a:t>
                  </a:r>
                  <a14:m>
                    <m:oMath xmlns:m="http://schemas.openxmlformats.org/officeDocument/2006/math">
                      <m:r>
                        <a:rPr lang="pt-PT" i="1">
                          <a:latin typeface="Cambria Math"/>
                          <a:ea typeface="Cambria Math"/>
                        </a:rPr>
                        <m:t>𝑝</m:t>
                      </m:r>
                    </m:oMath>
                  </a14:m>
                  <a:r>
                    <a:rPr lang="pt-PT" i="1" dirty="0"/>
                    <a:t> </a:t>
                  </a:r>
                  <a:r>
                    <a:rPr lang="pt-PT" dirty="0"/>
                    <a:t>e </a:t>
                  </a:r>
                  <a14:m>
                    <m:oMath xmlns:m="http://schemas.openxmlformats.org/officeDocument/2006/math"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𝑞</m:t>
                      </m:r>
                    </m:oMath>
                  </a14:m>
                  <a:r>
                    <a:rPr lang="pt-PT" dirty="0" smtClean="0"/>
                    <a:t>,</a:t>
                  </a:r>
                  <a:r>
                    <a:rPr lang="pt-PT" i="1" dirty="0" smtClean="0"/>
                    <a:t> </a:t>
                  </a:r>
                </a:p>
                <a:p>
                  <a:pPr algn="ctr"/>
                  <a14:m>
                    <m:oMath xmlns:m="http://schemas.openxmlformats.org/officeDocument/2006/math">
                      <m:r>
                        <a:rPr lang="pt-PT" i="1" smtClean="0">
                          <a:latin typeface="Cambria Math"/>
                          <a:ea typeface="Cambria Math"/>
                        </a:rPr>
                        <m:t>~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pt-PT" i="1"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pt-PT" i="1" smtClean="0">
                          <a:latin typeface="Cambria Math"/>
                          <a:ea typeface="Cambria Math"/>
                        </a:rPr>
                        <m:t>∧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𝑞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)⇔~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∨∼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𝑞</m:t>
                      </m:r>
                    </m:oMath>
                  </a14:m>
                  <a:r>
                    <a:rPr lang="pt-PT" dirty="0" smtClean="0"/>
                    <a:t> e </a:t>
                  </a:r>
                  <a14:m>
                    <m:oMath xmlns:m="http://schemas.openxmlformats.org/officeDocument/2006/math">
                      <m:r>
                        <a:rPr lang="pt-PT" i="1">
                          <a:latin typeface="Cambria Math"/>
                          <a:ea typeface="Cambria Math"/>
                        </a:rPr>
                        <m:t>~</m:t>
                      </m:r>
                      <m:d>
                        <m:dPr>
                          <m:ctrlPr>
                            <a:rPr lang="pt-PT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i="1">
                              <a:latin typeface="Cambria Math"/>
                              <a:ea typeface="Cambria Math"/>
                            </a:rPr>
                            <m:t>𝑝</m:t>
                          </m:r>
                          <m:r>
                            <a:rPr lang="pt-PT" i="1">
                              <a:latin typeface="Cambria Math"/>
                              <a:ea typeface="Cambria Math"/>
                            </a:rPr>
                            <m:t>∧</m:t>
                          </m:r>
                          <m:r>
                            <a:rPr lang="pt-PT" i="1">
                              <a:latin typeface="Cambria Math"/>
                              <a:ea typeface="Cambria Math"/>
                            </a:rPr>
                            <m:t>𝑞</m:t>
                          </m:r>
                        </m:e>
                      </m:d>
                      <m:r>
                        <a:rPr lang="pt-PT" i="1">
                          <a:latin typeface="Cambria Math"/>
                          <a:ea typeface="Cambria Math"/>
                        </a:rPr>
                        <m:t>⇔~</m:t>
                      </m:r>
                      <m:r>
                        <a:rPr lang="pt-PT" i="1"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pt-PT" i="1">
                          <a:latin typeface="Cambria Math"/>
                          <a:ea typeface="Cambria Math"/>
                        </a:rPr>
                        <m:t>∨∼</m:t>
                      </m:r>
                      <m:r>
                        <a:rPr lang="pt-PT" i="1">
                          <a:latin typeface="Cambria Math"/>
                          <a:ea typeface="Cambria Math"/>
                        </a:rPr>
                        <m:t>𝑞</m:t>
                      </m:r>
                    </m:oMath>
                  </a14:m>
                  <a:endParaRPr lang="pt-PT" dirty="0" smtClean="0"/>
                </a:p>
                <a:p>
                  <a:r>
                    <a:rPr lang="pt-PT" dirty="0"/>
                    <a:t>Estas equivalências designam-se por Primeiras Leis de </a:t>
                  </a:r>
                  <a:r>
                    <a:rPr lang="pt-PT" dirty="0" err="1"/>
                    <a:t>De</a:t>
                  </a:r>
                  <a:r>
                    <a:rPr lang="pt-PT" dirty="0"/>
                    <a:t> Morgan.</a:t>
                  </a:r>
                  <a:endParaRPr lang="pt-PT" dirty="0" smtClean="0"/>
                </a:p>
              </p:txBody>
            </p:sp>
          </mc:Choice>
          <mc:Fallback xmlns="">
            <p:sp>
              <p:nvSpPr>
                <p:cNvPr id="29" name="Content Placeholder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3354" y="1684397"/>
                  <a:ext cx="8345486" cy="1501950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 l="-877" b="-688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CaixaDeTexto 29"/>
            <p:cNvSpPr txBox="1"/>
            <p:nvPr/>
          </p:nvSpPr>
          <p:spPr>
            <a:xfrm>
              <a:off x="705079" y="1308864"/>
              <a:ext cx="419742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200" b="1" dirty="0" smtClean="0"/>
                <a:t>Propriedade 8</a:t>
              </a:r>
              <a:endParaRPr lang="pt-PT" sz="2200" b="1" dirty="0"/>
            </a:p>
          </p:txBody>
        </p:sp>
        <p:pic>
          <p:nvPicPr>
            <p:cNvPr id="37" name="Picture 2" descr="C:\Users\Acer\Desktop\areal\prop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575" y="1282263"/>
              <a:ext cx="306000" cy="57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6" name="Tabela 2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05240385"/>
                  </p:ext>
                </p:extLst>
              </p:nvPr>
            </p:nvGraphicFramePr>
            <p:xfrm>
              <a:off x="605575" y="3734192"/>
              <a:ext cx="7751618" cy="230904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50913"/>
                    <a:gridCol w="550913"/>
                    <a:gridCol w="1108007"/>
                    <a:gridCol w="1108007"/>
                    <a:gridCol w="1477926"/>
                    <a:gridCol w="1477926"/>
                    <a:gridCol w="1477926"/>
                  </a:tblGrid>
                  <a:tr h="60216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pt-PT" sz="22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pt-PT" sz="22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~</m:t>
                                </m:r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pt-PT" sz="22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~</m:t>
                                </m:r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pt-PT" sz="22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pt-PT" sz="2200" b="1" i="1" smtClean="0">
                                  <a:latin typeface="Cambria Math"/>
                                  <a:ea typeface="Cambria Math"/>
                                </a:rPr>
                                <m:t>𝒑</m:t>
                              </m:r>
                              <m:r>
                                <a:rPr lang="pt-PT" sz="2200" b="1" i="1" smtClean="0">
                                  <a:latin typeface="Cambria Math"/>
                                  <a:ea typeface="Cambria Math"/>
                                </a:rPr>
                                <m:t>∨</m:t>
                              </m:r>
                              <m:r>
                                <a:rPr lang="pt-PT" sz="2200" b="1" i="1" smtClean="0">
                                  <a:latin typeface="Cambria Math"/>
                                  <a:ea typeface="Cambria Math"/>
                                </a:rPr>
                                <m:t>𝒒</m:t>
                              </m:r>
                            </m:oMath>
                          </a14:m>
                          <a:r>
                            <a:rPr lang="pt-PT" sz="2200" b="1" dirty="0" smtClean="0"/>
                            <a:t> </a:t>
                          </a:r>
                          <a:endParaRPr lang="pt-PT" sz="22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∼(</m:t>
                                </m:r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𝒑</m:t>
                                </m:r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∨</m:t>
                                </m:r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pt-PT" sz="22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∼</m:t>
                                </m:r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𝒑</m:t>
                                </m:r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∧∼</m:t>
                                </m:r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pt-PT" sz="2200" b="1" dirty="0"/>
                        </a:p>
                      </a:txBody>
                      <a:tcPr anchor="ctr"/>
                    </a:tc>
                  </a:tr>
                  <a:tr h="34067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</a:tr>
                  <a:tr h="340674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</a:tr>
                  <a:tr h="340674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</a:tr>
                  <a:tr h="340674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6" name="Tabela 2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05240385"/>
                  </p:ext>
                </p:extLst>
              </p:nvPr>
            </p:nvGraphicFramePr>
            <p:xfrm>
              <a:off x="605575" y="3734192"/>
              <a:ext cx="7751618" cy="230904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50913"/>
                    <a:gridCol w="550913"/>
                    <a:gridCol w="1108007"/>
                    <a:gridCol w="1108007"/>
                    <a:gridCol w="1477926"/>
                    <a:gridCol w="1477926"/>
                    <a:gridCol w="1477926"/>
                  </a:tblGrid>
                  <a:tr h="60216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t="-1010" r="-1313333" b="-2828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98901" t="-1010" r="-1198901" b="-2828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99451" t="-1010" r="-499451" b="-2828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200552" t="-1010" r="-402210" b="-2828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223868" t="-1010" r="-199588" b="-2828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325207" t="-1010" r="-100413" b="-2828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423457" t="-1010" b="-282828"/>
                          </a:stretch>
                        </a:blipFill>
                      </a:tcPr>
                    </a:tc>
                  </a:tr>
                  <a:tr h="42672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t="-144928" r="-1313333" b="-3057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98901" t="-144928" r="-1198901" b="-3057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99451" t="-144928" r="-499451" b="-3057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200552" t="-144928" r="-402210" b="-3057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223868" t="-144928" r="-199588" b="-3057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325207" t="-144928" r="-100413" b="-3057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423457" t="-144928" b="-305797"/>
                          </a:stretch>
                        </a:blipFill>
                      </a:tcPr>
                    </a:tc>
                  </a:tr>
                  <a:tr h="42672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t="-241429" r="-1313333" b="-2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98901" t="-241429" r="-1198901" b="-2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99451" t="-241429" r="-499451" b="-2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200552" t="-241429" r="-402210" b="-2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223868" t="-241429" r="-199588" b="-2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325207" t="-241429" r="-100413" b="-2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423457" t="-241429" b="-201429"/>
                          </a:stretch>
                        </a:blipFill>
                      </a:tcPr>
                    </a:tc>
                  </a:tr>
                  <a:tr h="42672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t="-341429" r="-1313333" b="-1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98901" t="-341429" r="-1198901" b="-1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99451" t="-341429" r="-499451" b="-1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200552" t="-341429" r="-402210" b="-1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223868" t="-341429" r="-199588" b="-1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325207" t="-341429" r="-100413" b="-1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423457" t="-341429" b="-101429"/>
                          </a:stretch>
                        </a:blipFill>
                      </a:tcPr>
                    </a:tc>
                  </a:tr>
                  <a:tr h="42672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t="-441429" r="-1313333" b="-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98901" t="-441429" r="-1198901" b="-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99451" t="-441429" r="-499451" b="-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200552" t="-441429" r="-402210" b="-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223868" t="-441429" r="-199588" b="-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325207" t="-441429" r="-100413" b="-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423457" t="-441429" b="-1429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CaixaDeTexto 4"/>
          <p:cNvSpPr txBox="1"/>
          <p:nvPr/>
        </p:nvSpPr>
        <p:spPr>
          <a:xfrm>
            <a:off x="452575" y="3250145"/>
            <a:ext cx="8316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(continuação)</a:t>
            </a:r>
            <a:endParaRPr lang="pt-PT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688765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399561" y="1178945"/>
            <a:ext cx="834548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Exemplo </a:t>
            </a:r>
            <a:r>
              <a:rPr lang="pt-PT" sz="22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14</a:t>
            </a:r>
          </a:p>
          <a:p>
            <a:r>
              <a:rPr lang="pt-PT" sz="2400" dirty="0"/>
              <a:t>Considera as proposições:</a:t>
            </a:r>
            <a:endParaRPr lang="pt-PT" sz="22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ângulo 10"/>
              <p:cNvSpPr/>
              <p:nvPr/>
            </p:nvSpPr>
            <p:spPr>
              <a:xfrm>
                <a:off x="399561" y="1979164"/>
                <a:ext cx="7670042" cy="72060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𝒑</m:t>
                    </m:r>
                  </m:oMath>
                </a14:m>
                <a:r>
                  <a:rPr lang="pt-PT" sz="2200" b="1" dirty="0">
                    <a:solidFill>
                      <a:schemeClr val="tx1"/>
                    </a:solidFill>
                  </a:rPr>
                  <a:t>: </a:t>
                </a:r>
                <a:r>
                  <a:rPr lang="pt-PT" sz="2400" dirty="0">
                    <a:solidFill>
                      <a:schemeClr val="tx1"/>
                    </a:solidFill>
                  </a:rPr>
                  <a:t>O Carlos pratica </a:t>
                </a:r>
                <a:r>
                  <a:rPr lang="pt-PT" sz="2400" dirty="0" smtClean="0">
                    <a:solidFill>
                      <a:schemeClr val="tx1"/>
                    </a:solidFill>
                  </a:rPr>
                  <a:t>Natação.</a:t>
                </a:r>
                <a:endParaRPr lang="pt-PT" sz="2200" b="1" i="1" dirty="0" smtClean="0">
                  <a:solidFill>
                    <a:schemeClr val="tx1"/>
                  </a:solidFill>
                  <a:latin typeface="Cambria Math"/>
                  <a:ea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𝒒</m:t>
                    </m:r>
                  </m:oMath>
                </a14:m>
                <a:r>
                  <a:rPr lang="pt-PT" sz="2200" b="1" dirty="0">
                    <a:solidFill>
                      <a:schemeClr val="tx1"/>
                    </a:solidFill>
                  </a:rPr>
                  <a:t>: </a:t>
                </a:r>
                <a:r>
                  <a:rPr lang="pt-PT" sz="2400" dirty="0">
                    <a:solidFill>
                      <a:schemeClr val="tx1"/>
                    </a:solidFill>
                  </a:rPr>
                  <a:t>O Carlos estuda Matemática.</a:t>
                </a:r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Rectângulo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61" y="1979164"/>
                <a:ext cx="7670042" cy="720605"/>
              </a:xfrm>
              <a:prstGeom prst="rect">
                <a:avLst/>
              </a:prstGeom>
              <a:blipFill rotWithShape="1">
                <a:blip r:embed="rId2"/>
                <a:stretch>
                  <a:fillRect l="-79" t="-13333" b="-25000"/>
                </a:stretch>
              </a:blipFill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aixaDeTexto 9"/>
          <p:cNvSpPr txBox="1"/>
          <p:nvPr/>
        </p:nvSpPr>
        <p:spPr>
          <a:xfrm>
            <a:off x="399561" y="2838893"/>
            <a:ext cx="785746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b="1" dirty="0"/>
              <a:t>Negar que</a:t>
            </a:r>
          </a:p>
          <a:p>
            <a:pPr algn="ctr"/>
            <a:r>
              <a:rPr lang="pt-PT" sz="2200" dirty="0"/>
              <a:t>O Carlos pratica Natação </a:t>
            </a:r>
            <a:r>
              <a:rPr lang="pt-PT" sz="2200" b="1" dirty="0"/>
              <a:t>e </a:t>
            </a:r>
            <a:r>
              <a:rPr lang="pt-PT" sz="2200" dirty="0"/>
              <a:t>estuda </a:t>
            </a:r>
            <a:r>
              <a:rPr lang="pt-PT" sz="2200" dirty="0" smtClean="0"/>
              <a:t>Matemática,</a:t>
            </a:r>
            <a:endParaRPr lang="pt-PT" sz="2200" dirty="0"/>
          </a:p>
          <a:p>
            <a:r>
              <a:rPr lang="pt-PT" sz="2200" b="1" dirty="0"/>
              <a:t>equivale a afirmar que</a:t>
            </a:r>
          </a:p>
          <a:p>
            <a:pPr algn="ctr"/>
            <a:r>
              <a:rPr lang="pt-PT" sz="2200" dirty="0" smtClean="0"/>
              <a:t>O </a:t>
            </a:r>
            <a:r>
              <a:rPr lang="pt-PT" sz="2200" dirty="0"/>
              <a:t>Carlos </a:t>
            </a:r>
            <a:r>
              <a:rPr lang="pt-PT" sz="2200" b="1" dirty="0"/>
              <a:t>não </a:t>
            </a:r>
            <a:r>
              <a:rPr lang="pt-PT" sz="2200" dirty="0"/>
              <a:t>pratica Natação </a:t>
            </a:r>
            <a:r>
              <a:rPr lang="pt-PT" sz="2200" b="1" dirty="0"/>
              <a:t>ou não </a:t>
            </a:r>
            <a:r>
              <a:rPr lang="pt-PT" sz="2200" dirty="0"/>
              <a:t>estuda Matemática.</a:t>
            </a:r>
          </a:p>
          <a:p>
            <a:endParaRPr lang="pt-PT" sz="2200" dirty="0" smtClean="0"/>
          </a:p>
          <a:p>
            <a:r>
              <a:rPr lang="pt-PT" sz="2200" dirty="0" smtClean="0"/>
              <a:t>Em </a:t>
            </a:r>
            <a:r>
              <a:rPr lang="pt-PT" sz="2200" dirty="0"/>
              <a:t>linguagem simbólica escrevemos: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2728768" y="4962551"/>
                <a:ext cx="3011626" cy="43088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∼(</m:t>
                      </m:r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𝒑</m:t>
                      </m:r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∧</m:t>
                      </m:r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𝒒</m:t>
                      </m:r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)⇔~</m:t>
                      </m:r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𝒑</m:t>
                      </m:r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∨∼</m:t>
                      </m:r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𝒒</m:t>
                      </m:r>
                    </m:oMath>
                  </m:oMathPara>
                </a14:m>
                <a:endParaRPr lang="pt-PT" sz="2200" b="1" dirty="0"/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8768" y="4962551"/>
                <a:ext cx="3011626" cy="430887"/>
              </a:xfrm>
              <a:prstGeom prst="rect">
                <a:avLst/>
              </a:prstGeom>
              <a:blipFill rotWithShape="1">
                <a:blip r:embed="rId3"/>
                <a:stretch>
                  <a:fillRect b="-1549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968840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allAtOnce"/>
      <p:bldP spid="11" grpId="0" animBg="1"/>
      <p:bldP spid="10" grpId="0" uiExpand="1" build="allAtOnce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399561" y="1178945"/>
            <a:ext cx="834548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Exemplo </a:t>
            </a:r>
            <a:r>
              <a:rPr lang="pt-PT" sz="22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14 (continuação)</a:t>
            </a:r>
            <a:endParaRPr lang="pt-PT" sz="22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pt-PT" sz="2400" dirty="0" smtClean="0"/>
              <a:t>Considera </a:t>
            </a:r>
            <a:r>
              <a:rPr lang="pt-PT" sz="2400" dirty="0"/>
              <a:t>as proposições:</a:t>
            </a:r>
            <a:endParaRPr lang="pt-PT" sz="22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ângulo 10"/>
              <p:cNvSpPr/>
              <p:nvPr/>
            </p:nvSpPr>
            <p:spPr>
              <a:xfrm>
                <a:off x="399561" y="1979164"/>
                <a:ext cx="7670042" cy="72060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𝒑</m:t>
                    </m:r>
                  </m:oMath>
                </a14:m>
                <a:r>
                  <a:rPr lang="pt-PT" sz="2200" b="1" dirty="0">
                    <a:solidFill>
                      <a:schemeClr val="tx1"/>
                    </a:solidFill>
                  </a:rPr>
                  <a:t>: </a:t>
                </a:r>
                <a:r>
                  <a:rPr lang="pt-PT" sz="2400" dirty="0">
                    <a:solidFill>
                      <a:schemeClr val="tx1"/>
                    </a:solidFill>
                  </a:rPr>
                  <a:t>O Carlos pratica </a:t>
                </a:r>
                <a:r>
                  <a:rPr lang="pt-PT" sz="2400" dirty="0" smtClean="0">
                    <a:solidFill>
                      <a:schemeClr val="tx1"/>
                    </a:solidFill>
                  </a:rPr>
                  <a:t>Natação.</a:t>
                </a:r>
                <a:endParaRPr lang="pt-PT" sz="2200" b="1" i="1" dirty="0" smtClean="0">
                  <a:solidFill>
                    <a:schemeClr val="tx1"/>
                  </a:solidFill>
                  <a:latin typeface="Cambria Math"/>
                  <a:ea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𝒒</m:t>
                    </m:r>
                  </m:oMath>
                </a14:m>
                <a:r>
                  <a:rPr lang="pt-PT" sz="2200" b="1" dirty="0">
                    <a:solidFill>
                      <a:schemeClr val="tx1"/>
                    </a:solidFill>
                  </a:rPr>
                  <a:t>: </a:t>
                </a:r>
                <a:r>
                  <a:rPr lang="pt-PT" sz="2400" dirty="0">
                    <a:solidFill>
                      <a:schemeClr val="tx1"/>
                    </a:solidFill>
                  </a:rPr>
                  <a:t>O Carlos estuda Matemática.</a:t>
                </a:r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Rectângulo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61" y="1979164"/>
                <a:ext cx="7670042" cy="720605"/>
              </a:xfrm>
              <a:prstGeom prst="rect">
                <a:avLst/>
              </a:prstGeom>
              <a:blipFill rotWithShape="1">
                <a:blip r:embed="rId2"/>
                <a:stretch>
                  <a:fillRect l="-79" t="-13333" b="-25000"/>
                </a:stretch>
              </a:blipFill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aixaDeTexto 9"/>
          <p:cNvSpPr txBox="1"/>
          <p:nvPr/>
        </p:nvSpPr>
        <p:spPr>
          <a:xfrm>
            <a:off x="399561" y="2838893"/>
            <a:ext cx="7857461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b="1" dirty="0"/>
              <a:t>Negar </a:t>
            </a:r>
            <a:r>
              <a:rPr lang="pt-PT" sz="2200" b="1" dirty="0" smtClean="0"/>
              <a:t>que</a:t>
            </a:r>
            <a:r>
              <a:rPr lang="pt-PT" sz="2200" dirty="0" smtClean="0"/>
              <a:t>:</a:t>
            </a:r>
            <a:endParaRPr lang="pt-PT" sz="2200" dirty="0"/>
          </a:p>
          <a:p>
            <a:pPr algn="ctr"/>
            <a:r>
              <a:rPr lang="pt-PT" sz="2200" dirty="0"/>
              <a:t>O Carlos pratica Natação </a:t>
            </a:r>
            <a:r>
              <a:rPr lang="pt-PT" sz="2200" b="1" dirty="0" smtClean="0"/>
              <a:t>ou </a:t>
            </a:r>
            <a:r>
              <a:rPr lang="pt-PT" sz="2200" dirty="0"/>
              <a:t>estuda </a:t>
            </a:r>
            <a:r>
              <a:rPr lang="pt-PT" sz="2200" dirty="0" smtClean="0"/>
              <a:t>Matemática</a:t>
            </a:r>
            <a:endParaRPr lang="pt-PT" sz="2200" dirty="0"/>
          </a:p>
          <a:p>
            <a:r>
              <a:rPr lang="pt-PT" sz="2200" b="1" dirty="0"/>
              <a:t>equivale a afirmar </a:t>
            </a:r>
            <a:r>
              <a:rPr lang="pt-PT" sz="2200" b="1" dirty="0" smtClean="0"/>
              <a:t>que</a:t>
            </a:r>
            <a:r>
              <a:rPr lang="pt-PT" sz="2200" dirty="0" smtClean="0"/>
              <a:t>:</a:t>
            </a:r>
            <a:endParaRPr lang="pt-PT" sz="2200" dirty="0"/>
          </a:p>
          <a:p>
            <a:pPr algn="ctr"/>
            <a:r>
              <a:rPr lang="pt-PT" sz="2200" dirty="0" smtClean="0"/>
              <a:t>O </a:t>
            </a:r>
            <a:r>
              <a:rPr lang="pt-PT" sz="2200" dirty="0"/>
              <a:t>Carlos </a:t>
            </a:r>
            <a:r>
              <a:rPr lang="pt-PT" sz="2200" b="1" dirty="0"/>
              <a:t>não </a:t>
            </a:r>
            <a:r>
              <a:rPr lang="pt-PT" sz="2200" dirty="0"/>
              <a:t>pratica Natação </a:t>
            </a:r>
            <a:r>
              <a:rPr lang="pt-PT" sz="2200" b="1" dirty="0" smtClean="0"/>
              <a:t>e </a:t>
            </a:r>
            <a:r>
              <a:rPr lang="pt-PT" sz="2200" b="1" dirty="0"/>
              <a:t>não </a:t>
            </a:r>
            <a:r>
              <a:rPr lang="pt-PT" sz="2200" dirty="0"/>
              <a:t>estuda </a:t>
            </a:r>
            <a:r>
              <a:rPr lang="pt-PT" sz="2200" dirty="0" smtClean="0"/>
              <a:t>Matemática</a:t>
            </a:r>
          </a:p>
          <a:p>
            <a:pPr algn="ctr"/>
            <a:r>
              <a:rPr lang="pt-PT" sz="2200" dirty="0"/>
              <a:t>o</a:t>
            </a:r>
            <a:r>
              <a:rPr lang="pt-PT" sz="2200" dirty="0" smtClean="0"/>
              <a:t>u</a:t>
            </a:r>
          </a:p>
          <a:p>
            <a:pPr algn="ctr"/>
            <a:r>
              <a:rPr lang="pt-PT" sz="2400" dirty="0"/>
              <a:t>O Carlos não pratica natação </a:t>
            </a:r>
            <a:r>
              <a:rPr lang="pt-PT" sz="2400" b="1" dirty="0"/>
              <a:t>nem </a:t>
            </a:r>
            <a:r>
              <a:rPr lang="pt-PT" sz="2400" dirty="0"/>
              <a:t>estuda Matemática</a:t>
            </a:r>
            <a:endParaRPr lang="pt-PT" sz="2200" dirty="0"/>
          </a:p>
          <a:p>
            <a:endParaRPr lang="pt-PT" sz="2200" dirty="0" smtClean="0"/>
          </a:p>
          <a:p>
            <a:r>
              <a:rPr lang="pt-PT" sz="2200" dirty="0" smtClean="0"/>
              <a:t>Em </a:t>
            </a:r>
            <a:r>
              <a:rPr lang="pt-PT" sz="2200" dirty="0"/>
              <a:t>linguagem simbólica escrevemos: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3092768" y="5670437"/>
                <a:ext cx="3011626" cy="43088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∼(</m:t>
                      </m:r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𝒑</m:t>
                      </m:r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∨</m:t>
                      </m:r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𝒒</m:t>
                      </m:r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)⇔~</m:t>
                      </m:r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𝒑</m:t>
                      </m:r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∧∼</m:t>
                      </m:r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𝒒</m:t>
                      </m:r>
                    </m:oMath>
                  </m:oMathPara>
                </a14:m>
                <a:endParaRPr lang="pt-PT" sz="2200" b="1" dirty="0"/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2768" y="5670437"/>
                <a:ext cx="3011626" cy="430887"/>
              </a:xfrm>
              <a:prstGeom prst="rect">
                <a:avLst/>
              </a:prstGeom>
              <a:blipFill rotWithShape="1">
                <a:blip r:embed="rId3"/>
                <a:stretch>
                  <a:fillRect b="-1549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603742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399561" y="1178945"/>
            <a:ext cx="834548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Exemplo </a:t>
            </a:r>
            <a:r>
              <a:rPr lang="pt-PT" sz="22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15</a:t>
            </a:r>
            <a:endParaRPr lang="pt-PT" sz="2200" b="1" dirty="0"/>
          </a:p>
          <a:p>
            <a:r>
              <a:rPr lang="pt-PT" sz="2400" dirty="0" smtClean="0"/>
              <a:t>Dadas </a:t>
            </a:r>
            <a:r>
              <a:rPr lang="pt-PT" sz="2400" dirty="0"/>
              <a:t>as proposições:</a:t>
            </a:r>
            <a:endParaRPr lang="pt-PT" sz="22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ângulo 10"/>
              <p:cNvSpPr/>
              <p:nvPr/>
            </p:nvSpPr>
            <p:spPr>
              <a:xfrm>
                <a:off x="399561" y="1979164"/>
                <a:ext cx="7670042" cy="116807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pt-PT" sz="2200" b="1" i="1" dirty="0" smtClean="0">
                  <a:solidFill>
                    <a:schemeClr val="tx1"/>
                  </a:solidFill>
                  <a:latin typeface="Cambria Math"/>
                  <a:ea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𝒂</m:t>
                    </m:r>
                  </m:oMath>
                </a14:m>
                <a:r>
                  <a:rPr lang="pt-PT" sz="2200" b="1" dirty="0">
                    <a:solidFill>
                      <a:schemeClr val="tx1"/>
                    </a:solidFill>
                  </a:rPr>
                  <a:t>: </a:t>
                </a:r>
                <a:r>
                  <a:rPr lang="pt-PT" sz="2200" dirty="0">
                    <a:solidFill>
                      <a:schemeClr val="tx1"/>
                    </a:solidFill>
                  </a:rPr>
                  <a:t>Está a chover.</a:t>
                </a:r>
                <a:endParaRPr lang="pt-PT" sz="2200" b="1" i="1" dirty="0" smtClean="0">
                  <a:solidFill>
                    <a:schemeClr val="tx1"/>
                  </a:solidFill>
                  <a:latin typeface="Cambria Math"/>
                  <a:ea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𝒃</m:t>
                    </m:r>
                  </m:oMath>
                </a14:m>
                <a:r>
                  <a:rPr lang="pt-PT" sz="2200" b="1" dirty="0">
                    <a:solidFill>
                      <a:schemeClr val="tx1"/>
                    </a:solidFill>
                  </a:rPr>
                  <a:t>: </a:t>
                </a:r>
                <a:r>
                  <a:rPr lang="pt-PT" sz="2200" dirty="0">
                    <a:solidFill>
                      <a:schemeClr val="tx1"/>
                    </a:solidFill>
                  </a:rPr>
                  <a:t>Ontem fez Sol</a:t>
                </a:r>
                <a:r>
                  <a:rPr lang="pt-PT" sz="2200" dirty="0" smtClean="0">
                    <a:solidFill>
                      <a:schemeClr val="tx1"/>
                    </a:solidFill>
                  </a:rPr>
                  <a:t>.</a:t>
                </a:r>
              </a:p>
              <a:p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𝒄</m:t>
                    </m:r>
                  </m:oMath>
                </a14:m>
                <a:r>
                  <a:rPr lang="pt-PT" sz="2200" b="1" dirty="0" smtClean="0">
                    <a:solidFill>
                      <a:schemeClr val="tx1"/>
                    </a:solidFill>
                  </a:rPr>
                  <a:t>:</a:t>
                </a:r>
                <a:r>
                  <a:rPr lang="pt-PT" sz="2200" dirty="0"/>
                  <a:t> </a:t>
                </a:r>
                <a:r>
                  <a:rPr lang="pt-PT" sz="2200" dirty="0">
                    <a:solidFill>
                      <a:schemeClr val="tx1"/>
                    </a:solidFill>
                  </a:rPr>
                  <a:t>Anteontem nevou.</a:t>
                </a:r>
                <a:endParaRPr lang="pt-PT" sz="2200" dirty="0" smtClean="0">
                  <a:solidFill>
                    <a:schemeClr val="tx1"/>
                  </a:solidFill>
                </a:endParaRPr>
              </a:p>
              <a:p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Rectângulo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61" y="1979164"/>
                <a:ext cx="7670042" cy="1168073"/>
              </a:xfrm>
              <a:prstGeom prst="rect">
                <a:avLst/>
              </a:prstGeom>
              <a:blipFill rotWithShape="1">
                <a:blip r:embed="rId2"/>
                <a:stretch>
                  <a:fillRect l="-79" b="-6736"/>
                </a:stretch>
              </a:blipFill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399561" y="3208225"/>
                <a:ext cx="7857461" cy="28007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b="1" dirty="0" smtClean="0"/>
                  <a:t>A tradução em linguagem corrente da proposição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pt-PT" sz="2200" b="1" i="1" smtClean="0">
                        <a:latin typeface="Cambria Math"/>
                      </a:rPr>
                      <m:t>𝒑</m:t>
                    </m:r>
                    <m:r>
                      <a:rPr lang="pt-PT" sz="2200" b="1" i="1" smtClean="0">
                        <a:latin typeface="Cambria Math"/>
                      </a:rPr>
                      <m:t>:∼(∼</m:t>
                    </m:r>
                    <m:r>
                      <a:rPr lang="pt-PT" sz="2200" b="1" i="1" smtClean="0">
                        <a:latin typeface="Cambria Math"/>
                        <a:ea typeface="Cambria Math"/>
                      </a:rPr>
                      <m:t>𝒂</m:t>
                    </m:r>
                    <m:r>
                      <a:rPr lang="pt-PT" sz="2200" b="1" i="1" smtClean="0">
                        <a:latin typeface="Cambria Math"/>
                        <a:ea typeface="Cambria Math"/>
                      </a:rPr>
                      <m:t>∧</m:t>
                    </m:r>
                    <m:r>
                      <a:rPr lang="pt-PT" sz="2200" b="1" i="1" smtClean="0">
                        <a:latin typeface="Cambria Math"/>
                        <a:ea typeface="Cambria Math"/>
                      </a:rPr>
                      <m:t>𝒃</m:t>
                    </m:r>
                    <m:r>
                      <a:rPr lang="pt-PT" sz="2200" b="1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pt-PT" sz="2200" b="1" dirty="0" smtClean="0"/>
                  <a:t> </a:t>
                </a:r>
              </a:p>
              <a:p>
                <a:r>
                  <a:rPr lang="pt-PT" sz="2200" dirty="0" smtClean="0"/>
                  <a:t>é:</a:t>
                </a:r>
              </a:p>
              <a:p>
                <a:pPr algn="ctr"/>
                <a:r>
                  <a:rPr lang="pt-PT" sz="2200" b="1" dirty="0" smtClean="0"/>
                  <a:t>Não </a:t>
                </a:r>
                <a:r>
                  <a:rPr lang="pt-PT" sz="2200" b="1" dirty="0"/>
                  <a:t>é verdade </a:t>
                </a:r>
                <a:r>
                  <a:rPr lang="pt-PT" sz="2200" dirty="0"/>
                  <a:t>que </a:t>
                </a:r>
                <a:r>
                  <a:rPr lang="pt-PT" sz="2200" b="1" dirty="0"/>
                  <a:t>não</a:t>
                </a:r>
                <a:r>
                  <a:rPr lang="pt-PT" sz="2200" dirty="0"/>
                  <a:t> esteja a chover </a:t>
                </a:r>
                <a:r>
                  <a:rPr lang="pt-PT" sz="2200" b="1" dirty="0"/>
                  <a:t>e</a:t>
                </a:r>
                <a:r>
                  <a:rPr lang="pt-PT" sz="2200" dirty="0"/>
                  <a:t> ontem tenha feito </a:t>
                </a:r>
                <a:r>
                  <a:rPr lang="pt-PT" sz="2200" dirty="0" smtClean="0"/>
                  <a:t>Sol</a:t>
                </a:r>
              </a:p>
              <a:p>
                <a:r>
                  <a:rPr lang="pt-PT" sz="2200" b="1" dirty="0"/>
                  <a:t>o que equivale a afirmar que</a:t>
                </a:r>
              </a:p>
              <a:p>
                <a:pPr algn="ctr"/>
                <a:r>
                  <a:rPr lang="pt-PT" sz="2200" dirty="0"/>
                  <a:t>Está a chover </a:t>
                </a:r>
                <a:r>
                  <a:rPr lang="pt-PT" sz="2200" b="1" dirty="0"/>
                  <a:t>ou</a:t>
                </a:r>
                <a:r>
                  <a:rPr lang="pt-PT" sz="2200" dirty="0"/>
                  <a:t> ontem </a:t>
                </a:r>
                <a:r>
                  <a:rPr lang="pt-PT" sz="2200" b="1" dirty="0"/>
                  <a:t>não</a:t>
                </a:r>
                <a:r>
                  <a:rPr lang="pt-PT" sz="2200" dirty="0"/>
                  <a:t> fez Sol</a:t>
                </a:r>
                <a:r>
                  <a:rPr lang="pt-PT" sz="2200" dirty="0" smtClean="0"/>
                  <a:t>.</a:t>
                </a:r>
              </a:p>
              <a:p>
                <a:endParaRPr lang="pt-PT" sz="2200" dirty="0"/>
              </a:p>
              <a:p>
                <a:r>
                  <a:rPr lang="pt-PT" sz="2200" dirty="0"/>
                  <a:t>Em linguagem simbólica:</a:t>
                </a:r>
                <a:endParaRPr lang="pt-PT" sz="2200" dirty="0" smtClean="0"/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61" y="3208225"/>
                <a:ext cx="7857461" cy="2800767"/>
              </a:xfrm>
              <a:prstGeom prst="rect">
                <a:avLst/>
              </a:prstGeom>
              <a:blipFill rotWithShape="1">
                <a:blip r:embed="rId3"/>
                <a:stretch>
                  <a:fillRect l="-1009" t="-1304" b="-326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3066491" y="6000829"/>
                <a:ext cx="3011626" cy="43088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∼(∼</m:t>
                      </m:r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𝒂</m:t>
                      </m:r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∧</m:t>
                      </m:r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𝒃</m:t>
                      </m:r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)⇔</m:t>
                      </m:r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𝒂</m:t>
                      </m:r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∨∼</m:t>
                      </m:r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𝒃</m:t>
                      </m:r>
                    </m:oMath>
                  </m:oMathPara>
                </a14:m>
                <a:endParaRPr lang="pt-PT" sz="2200" b="1" dirty="0"/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6491" y="6000829"/>
                <a:ext cx="3011626" cy="430887"/>
              </a:xfrm>
              <a:prstGeom prst="rect">
                <a:avLst/>
              </a:prstGeom>
              <a:blipFill rotWithShape="1">
                <a:blip r:embed="rId4"/>
                <a:stretch>
                  <a:fillRect b="-1549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45462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11" grpId="0" animBg="1"/>
      <p:bldP spid="10" grpId="0" uiExpand="1" build="p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399561" y="1178945"/>
            <a:ext cx="834548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Exemplo </a:t>
            </a:r>
            <a:r>
              <a:rPr lang="pt-PT" sz="22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15 (continuação)</a:t>
            </a:r>
            <a:endParaRPr lang="pt-PT" sz="22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pt-PT" sz="2400" dirty="0" smtClean="0"/>
              <a:t>Dadas </a:t>
            </a:r>
            <a:r>
              <a:rPr lang="pt-PT" sz="2400" dirty="0"/>
              <a:t>as proposições:</a:t>
            </a:r>
            <a:endParaRPr lang="pt-PT" sz="22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ângulo 10"/>
              <p:cNvSpPr/>
              <p:nvPr/>
            </p:nvSpPr>
            <p:spPr>
              <a:xfrm>
                <a:off x="399561" y="1979164"/>
                <a:ext cx="7670042" cy="116807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pt-PT" sz="2200" b="1" i="1" dirty="0" smtClean="0">
                  <a:solidFill>
                    <a:schemeClr val="tx1"/>
                  </a:solidFill>
                  <a:latin typeface="Cambria Math"/>
                  <a:ea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𝒂</m:t>
                    </m:r>
                  </m:oMath>
                </a14:m>
                <a:r>
                  <a:rPr lang="pt-PT" sz="2200" b="1" dirty="0">
                    <a:solidFill>
                      <a:schemeClr val="tx1"/>
                    </a:solidFill>
                  </a:rPr>
                  <a:t>: </a:t>
                </a:r>
                <a:r>
                  <a:rPr lang="pt-PT" sz="2200" dirty="0">
                    <a:solidFill>
                      <a:schemeClr val="tx1"/>
                    </a:solidFill>
                  </a:rPr>
                  <a:t>Está a chover.</a:t>
                </a:r>
                <a:endParaRPr lang="pt-PT" sz="2200" b="1" i="1" dirty="0" smtClean="0">
                  <a:solidFill>
                    <a:schemeClr val="tx1"/>
                  </a:solidFill>
                  <a:latin typeface="Cambria Math"/>
                  <a:ea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𝒃</m:t>
                    </m:r>
                  </m:oMath>
                </a14:m>
                <a:r>
                  <a:rPr lang="pt-PT" sz="2200" b="1" dirty="0">
                    <a:solidFill>
                      <a:schemeClr val="tx1"/>
                    </a:solidFill>
                  </a:rPr>
                  <a:t>: </a:t>
                </a:r>
                <a:r>
                  <a:rPr lang="pt-PT" sz="2200" dirty="0">
                    <a:solidFill>
                      <a:schemeClr val="tx1"/>
                    </a:solidFill>
                  </a:rPr>
                  <a:t>Ontem fez Sol</a:t>
                </a:r>
                <a:r>
                  <a:rPr lang="pt-PT" sz="2200" dirty="0" smtClean="0">
                    <a:solidFill>
                      <a:schemeClr val="tx1"/>
                    </a:solidFill>
                  </a:rPr>
                  <a:t>.</a:t>
                </a:r>
              </a:p>
              <a:p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𝒄</m:t>
                    </m:r>
                  </m:oMath>
                </a14:m>
                <a:r>
                  <a:rPr lang="pt-PT" sz="2200" b="1" dirty="0" smtClean="0">
                    <a:solidFill>
                      <a:schemeClr val="tx1"/>
                    </a:solidFill>
                  </a:rPr>
                  <a:t>:</a:t>
                </a:r>
                <a:r>
                  <a:rPr lang="pt-PT" sz="2200" dirty="0"/>
                  <a:t> </a:t>
                </a:r>
                <a:r>
                  <a:rPr lang="pt-PT" sz="2200" dirty="0">
                    <a:solidFill>
                      <a:schemeClr val="tx1"/>
                    </a:solidFill>
                  </a:rPr>
                  <a:t>Anteontem nevou.</a:t>
                </a:r>
                <a:endParaRPr lang="pt-PT" sz="2200" dirty="0" smtClean="0">
                  <a:solidFill>
                    <a:schemeClr val="tx1"/>
                  </a:solidFill>
                </a:endParaRPr>
              </a:p>
              <a:p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Rectângulo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61" y="1979164"/>
                <a:ext cx="7670042" cy="1168073"/>
              </a:xfrm>
              <a:prstGeom prst="rect">
                <a:avLst/>
              </a:prstGeom>
              <a:blipFill rotWithShape="1">
                <a:blip r:embed="rId2"/>
                <a:stretch>
                  <a:fillRect l="-79" b="-6736"/>
                </a:stretch>
              </a:blipFill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aixaDeTexto 9"/>
          <p:cNvSpPr txBox="1"/>
          <p:nvPr/>
        </p:nvSpPr>
        <p:spPr>
          <a:xfrm>
            <a:off x="399561" y="3208225"/>
            <a:ext cx="8345486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b="1" dirty="0" smtClean="0"/>
              <a:t>A tradução em linguagem corrente da proposição </a:t>
            </a:r>
          </a:p>
          <a:p>
            <a:pPr algn="ctr"/>
            <a:endParaRPr lang="pt-PT" sz="2200" b="1" dirty="0" smtClean="0">
              <a:ea typeface="Cambria Math"/>
            </a:endParaRPr>
          </a:p>
          <a:p>
            <a:r>
              <a:rPr lang="pt-PT" sz="2200" dirty="0" smtClean="0"/>
              <a:t>é:</a:t>
            </a:r>
          </a:p>
          <a:p>
            <a:pPr algn="ctr"/>
            <a:r>
              <a:rPr lang="pt-PT" sz="2200" b="1" dirty="0"/>
              <a:t>Não é verdade </a:t>
            </a:r>
            <a:r>
              <a:rPr lang="pt-PT" sz="2200" dirty="0"/>
              <a:t>que esteja a chover </a:t>
            </a:r>
            <a:r>
              <a:rPr lang="pt-PT" sz="2200" b="1" dirty="0"/>
              <a:t>ou</a:t>
            </a:r>
            <a:r>
              <a:rPr lang="pt-PT" sz="2200" dirty="0"/>
              <a:t> anteontem </a:t>
            </a:r>
            <a:r>
              <a:rPr lang="pt-PT" sz="2200" b="1" dirty="0"/>
              <a:t>não</a:t>
            </a:r>
            <a:r>
              <a:rPr lang="pt-PT" sz="2200" dirty="0"/>
              <a:t> tenha nevado. </a:t>
            </a:r>
            <a:endParaRPr lang="pt-PT" sz="2200" dirty="0" smtClean="0"/>
          </a:p>
          <a:p>
            <a:r>
              <a:rPr lang="pt-PT" sz="2200" b="1" dirty="0" smtClean="0"/>
              <a:t>o </a:t>
            </a:r>
            <a:r>
              <a:rPr lang="pt-PT" sz="2200" b="1" dirty="0"/>
              <a:t>que equivale a afirmar que</a:t>
            </a:r>
          </a:p>
          <a:p>
            <a:pPr algn="ctr"/>
            <a:r>
              <a:rPr lang="pt-PT" sz="2400" b="1" dirty="0"/>
              <a:t>Não</a:t>
            </a:r>
            <a:r>
              <a:rPr lang="pt-PT" sz="2400" dirty="0"/>
              <a:t> está a chover </a:t>
            </a:r>
            <a:r>
              <a:rPr lang="pt-PT" sz="2400" b="1" dirty="0"/>
              <a:t>e</a:t>
            </a:r>
            <a:r>
              <a:rPr lang="pt-PT" sz="2400" dirty="0"/>
              <a:t> anteontem nevou. </a:t>
            </a:r>
            <a:endParaRPr lang="pt-PT" sz="2400" dirty="0" smtClean="0"/>
          </a:p>
          <a:p>
            <a:endParaRPr lang="pt-PT" sz="2200" dirty="0" smtClean="0"/>
          </a:p>
          <a:p>
            <a:r>
              <a:rPr lang="pt-PT" sz="2200" dirty="0" smtClean="0"/>
              <a:t>Em </a:t>
            </a:r>
            <a:r>
              <a:rPr lang="pt-PT" sz="2200" dirty="0"/>
              <a:t>linguagem simbólica:</a:t>
            </a:r>
            <a:endParaRPr lang="pt-PT" sz="22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3066491" y="6030852"/>
                <a:ext cx="3011626" cy="43088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∼(</m:t>
                      </m:r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𝒂</m:t>
                      </m:r>
                      <m:r>
                        <a:rPr lang="pt-PT" sz="2200" b="1" i="1">
                          <a:latin typeface="Cambria Math"/>
                          <a:ea typeface="Cambria Math"/>
                        </a:rPr>
                        <m:t>∨</m:t>
                      </m:r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∼</m:t>
                      </m:r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𝒄</m:t>
                      </m:r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)⇔∼</m:t>
                      </m:r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𝒂</m:t>
                      </m:r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∧</m:t>
                      </m:r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𝒄</m:t>
                      </m:r>
                    </m:oMath>
                  </m:oMathPara>
                </a14:m>
                <a:endParaRPr lang="pt-PT" sz="2200" b="1" dirty="0"/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6491" y="6030852"/>
                <a:ext cx="3011626" cy="430887"/>
              </a:xfrm>
              <a:prstGeom prst="rect">
                <a:avLst/>
              </a:prstGeom>
              <a:blipFill rotWithShape="1">
                <a:blip r:embed="rId3"/>
                <a:stretch>
                  <a:fillRect b="-1549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3280768" y="3620652"/>
                <a:ext cx="1907628" cy="52019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1" i="1">
                          <a:latin typeface="Cambria Math"/>
                        </a:rPr>
                        <m:t>𝒒</m:t>
                      </m:r>
                      <m:r>
                        <a:rPr lang="pt-PT" sz="2200" b="1" i="1">
                          <a:latin typeface="Cambria Math"/>
                        </a:rPr>
                        <m:t>:∼</m:t>
                      </m:r>
                      <m:d>
                        <m:dPr>
                          <m:ctrlPr>
                            <a:rPr lang="pt-PT" sz="2200" b="1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200" b="1" i="1">
                              <a:latin typeface="Cambria Math"/>
                              <a:ea typeface="Cambria Math"/>
                            </a:rPr>
                            <m:t>𝒂</m:t>
                          </m:r>
                          <m:r>
                            <a:rPr lang="pt-PT" sz="2200" b="1" i="1">
                              <a:latin typeface="Cambria Math"/>
                              <a:ea typeface="Cambria Math"/>
                            </a:rPr>
                            <m:t>∨∼</m:t>
                          </m:r>
                          <m:r>
                            <a:rPr lang="pt-PT" sz="2200" b="1" i="1">
                              <a:latin typeface="Cambria Math"/>
                              <a:ea typeface="Cambria Math"/>
                            </a:rPr>
                            <m:t>𝒄</m:t>
                          </m:r>
                        </m:e>
                      </m:d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0768" y="3620652"/>
                <a:ext cx="1907628" cy="52019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8494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  <p:bldP spid="13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423354" y="1282263"/>
            <a:ext cx="8345486" cy="2502293"/>
            <a:chOff x="423354" y="1282263"/>
            <a:chExt cx="8345486" cy="264890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Content Placeholder 2"/>
                <p:cNvSpPr txBox="1">
                  <a:spLocks/>
                </p:cNvSpPr>
                <p:nvPr/>
              </p:nvSpPr>
              <p:spPr>
                <a:xfrm>
                  <a:off x="423354" y="1684397"/>
                  <a:ext cx="8345486" cy="2246769"/>
                </a:xfrm>
                <a:prstGeom prst="rect">
                  <a:avLst/>
                </a:prstGeom>
                <a:solidFill>
                  <a:srgbClr val="FFCCFF">
                    <a:alpha val="47843"/>
                  </a:srgbClr>
                </a:solidFill>
                <a:ln>
                  <a:noFill/>
                </a:ln>
              </p:spPr>
              <p:txBody>
                <a:bodyPr vert="horz" lIns="91440" tIns="45720" rIns="91440" bIns="45720" rtlCol="0">
                  <a:spAutoFit/>
                </a:bodyPr>
                <a:lstStyle>
                  <a:lvl1pPr marL="0" indent="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pt-PT" sz="800" dirty="0" smtClean="0"/>
                </a:p>
                <a:p>
                  <a:r>
                    <a:rPr lang="pt-PT" b="1" dirty="0"/>
                    <a:t>Associativa da conjunção</a:t>
                  </a:r>
                  <a:endParaRPr lang="pt-PT" i="1" dirty="0" smtClean="0">
                    <a:latin typeface="Cambria Math"/>
                    <a:ea typeface="Cambria Math"/>
                  </a:endParaRPr>
                </a:p>
                <a:p>
                  <a:pPr algn="ctr"/>
                  <a:r>
                    <a:rPr lang="pt-PT" dirty="0" smtClean="0">
                      <a:ea typeface="Cambria Math"/>
                    </a:rPr>
                    <a:t>(</a:t>
                  </a:r>
                  <a14:m>
                    <m:oMath xmlns:m="http://schemas.openxmlformats.org/officeDocument/2006/math">
                      <m:r>
                        <a:rPr lang="pt-PT" i="1"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pt-PT" i="1" smtClean="0">
                          <a:latin typeface="Cambria Math"/>
                          <a:ea typeface="Cambria Math"/>
                        </a:rPr>
                        <m:t>∧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𝑞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)∧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𝑟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pt-PT" i="1">
                          <a:latin typeface="Cambria Math"/>
                          <a:ea typeface="Cambria Math"/>
                        </a:rPr>
                        <m:t>∧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𝑞</m:t>
                      </m:r>
                      <m:r>
                        <a:rPr lang="pt-PT" i="1">
                          <a:latin typeface="Cambria Math"/>
                          <a:ea typeface="Cambria Math"/>
                        </a:rPr>
                        <m:t>∧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𝑟</m:t>
                      </m:r>
                    </m:oMath>
                  </a14:m>
                  <a:r>
                    <a:rPr lang="pt-PT" dirty="0" smtClean="0"/>
                    <a:t>)</a:t>
                  </a:r>
                </a:p>
                <a:p>
                  <a:pPr algn="ctr"/>
                  <a:endParaRPr lang="pt-PT" dirty="0" smtClean="0"/>
                </a:p>
                <a:p>
                  <a:pPr algn="ctr"/>
                  <a:endParaRPr lang="pt-PT" dirty="0"/>
                </a:p>
                <a:p>
                  <a:pPr algn="ctr"/>
                  <a:endParaRPr lang="pt-PT" sz="200" dirty="0" smtClean="0"/>
                </a:p>
                <a:p>
                  <a:endParaRPr lang="pt-PT" sz="200" dirty="0"/>
                </a:p>
              </p:txBody>
            </p:sp>
          </mc:Choice>
          <mc:Fallback xmlns="">
            <p:sp>
              <p:nvSpPr>
                <p:cNvPr id="29" name="Content Placeholder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3354" y="1684397"/>
                  <a:ext cx="8345486" cy="2246769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 l="-877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CaixaDeTexto 29"/>
            <p:cNvSpPr txBox="1"/>
            <p:nvPr/>
          </p:nvSpPr>
          <p:spPr>
            <a:xfrm>
              <a:off x="705079" y="1308864"/>
              <a:ext cx="4197426" cy="4561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200" b="1" dirty="0" smtClean="0"/>
                <a:t>Propriedade 9</a:t>
              </a:r>
              <a:endParaRPr lang="pt-PT" sz="2200" b="1" dirty="0"/>
            </a:p>
          </p:txBody>
        </p:sp>
        <p:pic>
          <p:nvPicPr>
            <p:cNvPr id="37" name="Picture 2" descr="C:\Users\Acer\Desktop\areal\prop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575" y="1282263"/>
              <a:ext cx="306000" cy="57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Grupo 9"/>
          <p:cNvGrpSpPr/>
          <p:nvPr/>
        </p:nvGrpSpPr>
        <p:grpSpPr>
          <a:xfrm>
            <a:off x="456113" y="4007545"/>
            <a:ext cx="8345486" cy="2520663"/>
            <a:chOff x="423354" y="1282263"/>
            <a:chExt cx="8345486" cy="252066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Content Placeholder 2"/>
                <p:cNvSpPr txBox="1">
                  <a:spLocks/>
                </p:cNvSpPr>
                <p:nvPr/>
              </p:nvSpPr>
              <p:spPr>
                <a:xfrm>
                  <a:off x="423354" y="1684397"/>
                  <a:ext cx="8345486" cy="2118529"/>
                </a:xfrm>
                <a:prstGeom prst="rect">
                  <a:avLst/>
                </a:prstGeom>
                <a:solidFill>
                  <a:srgbClr val="FFCCFF">
                    <a:alpha val="47843"/>
                  </a:srgbClr>
                </a:solidFill>
                <a:ln>
                  <a:noFill/>
                </a:ln>
              </p:spPr>
              <p:txBody>
                <a:bodyPr vert="horz" lIns="91440" tIns="45720" rIns="91440" bIns="45720" rtlCol="0">
                  <a:spAutoFit/>
                </a:bodyPr>
                <a:lstStyle>
                  <a:lvl1pPr marL="0" indent="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pt-PT" sz="800" dirty="0" smtClean="0"/>
                </a:p>
                <a:p>
                  <a:r>
                    <a:rPr lang="pt-PT" b="1" dirty="0" smtClean="0"/>
                    <a:t>Comutativa </a:t>
                  </a:r>
                  <a:r>
                    <a:rPr lang="pt-PT" b="1" dirty="0"/>
                    <a:t>da conjunção</a:t>
                  </a:r>
                  <a:endParaRPr lang="pt-PT" i="1" dirty="0" smtClean="0">
                    <a:latin typeface="Cambria Math"/>
                    <a:ea typeface="Cambria Math"/>
                  </a:endParaRPr>
                </a:p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t-PT" i="1">
                            <a:latin typeface="Cambria Math"/>
                            <a:ea typeface="Cambria Math"/>
                          </a:rPr>
                          <m:t>𝑝</m:t>
                        </m:r>
                        <m:r>
                          <a:rPr lang="pt-PT" i="1" smtClean="0">
                            <a:latin typeface="Cambria Math"/>
                            <a:ea typeface="Cambria Math"/>
                          </a:rPr>
                          <m:t>∧</m:t>
                        </m:r>
                        <m:r>
                          <a:rPr lang="pt-PT" b="0" i="1" smtClean="0">
                            <a:latin typeface="Cambria Math"/>
                            <a:ea typeface="Cambria Math"/>
                          </a:rPr>
                          <m:t>𝑞</m:t>
                        </m:r>
                        <m:r>
                          <a:rPr lang="pt-PT" b="0" i="1" smtClean="0">
                            <a:latin typeface="Cambria Math"/>
                            <a:ea typeface="Cambria Math"/>
                          </a:rPr>
                          <m:t>⇔</m:t>
                        </m:r>
                        <m:r>
                          <a:rPr lang="pt-PT" b="0" i="1" smtClean="0">
                            <a:latin typeface="Cambria Math"/>
                            <a:ea typeface="Cambria Math"/>
                          </a:rPr>
                          <m:t>𝑞</m:t>
                        </m:r>
                        <m:r>
                          <a:rPr lang="pt-PT" i="1">
                            <a:latin typeface="Cambria Math"/>
                            <a:ea typeface="Cambria Math"/>
                          </a:rPr>
                          <m:t>∧</m:t>
                        </m:r>
                        <m:r>
                          <a:rPr lang="pt-PT" b="0" i="1" smtClean="0">
                            <a:latin typeface="Cambria Math"/>
                            <a:ea typeface="Cambria Math"/>
                          </a:rPr>
                          <m:t>𝑝</m:t>
                        </m:r>
                      </m:oMath>
                    </m:oMathPara>
                  </a14:m>
                  <a:endParaRPr lang="pt-PT" dirty="0" smtClean="0"/>
                </a:p>
                <a:p>
                  <a:pPr algn="ctr"/>
                  <a:endParaRPr lang="pt-PT" dirty="0" smtClean="0"/>
                </a:p>
                <a:p>
                  <a:pPr algn="ctr"/>
                  <a:endParaRPr lang="pt-PT" dirty="0" smtClean="0"/>
                </a:p>
                <a:p>
                  <a:pPr algn="ctr"/>
                  <a:endParaRPr lang="pt-PT" sz="200" dirty="0" smtClean="0"/>
                </a:p>
                <a:p>
                  <a:endParaRPr lang="pt-PT" sz="200" dirty="0"/>
                </a:p>
              </p:txBody>
            </p:sp>
          </mc:Choice>
          <mc:Fallback xmlns="">
            <p:sp>
              <p:nvSpPr>
                <p:cNvPr id="11" name="Content Placeholder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3354" y="1684397"/>
                  <a:ext cx="8345486" cy="2118529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l="-950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CaixaDeTexto 11"/>
            <p:cNvSpPr txBox="1"/>
            <p:nvPr/>
          </p:nvSpPr>
          <p:spPr>
            <a:xfrm>
              <a:off x="705079" y="1308864"/>
              <a:ext cx="419742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200" b="1" dirty="0" smtClean="0"/>
                <a:t>Propriedade 10</a:t>
              </a:r>
              <a:endParaRPr lang="pt-PT" sz="2200" b="1" dirty="0"/>
            </a:p>
          </p:txBody>
        </p:sp>
        <p:pic>
          <p:nvPicPr>
            <p:cNvPr id="13" name="Picture 2" descr="C:\Users\Acer\Desktop\areal\prop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575" y="1282263"/>
              <a:ext cx="306000" cy="57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371048" y="2562447"/>
                <a:ext cx="8312727" cy="1138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pt-PT" sz="2200" b="1" dirty="0" smtClean="0"/>
              </a:p>
              <a:p>
                <a:r>
                  <a:rPr lang="pt-PT" sz="2200" b="1" dirty="0"/>
                  <a:t>Associativa</a:t>
                </a:r>
                <a:r>
                  <a:rPr lang="pt-PT" sz="2200" b="1" dirty="0" smtClean="0"/>
                  <a:t> da disjunção</a:t>
                </a:r>
                <a:endParaRPr lang="pt-PT" sz="2200" i="1" dirty="0">
                  <a:latin typeface="Cambria Math"/>
                  <a:ea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∨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𝑞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)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∨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𝑟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∨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𝑞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∨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𝑟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pt-PT" sz="2200" dirty="0">
                  <a:ea typeface="Cambria Math"/>
                </a:endParaRPr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048" y="2562447"/>
                <a:ext cx="8312727" cy="1138773"/>
              </a:xfrm>
              <a:prstGeom prst="rect">
                <a:avLst/>
              </a:prstGeom>
              <a:blipFill rotWithShape="1">
                <a:blip r:embed="rId5"/>
                <a:stretch>
                  <a:fillRect l="-953" b="-267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/>
              <p:cNvSpPr txBox="1"/>
              <p:nvPr/>
            </p:nvSpPr>
            <p:spPr>
              <a:xfrm>
                <a:off x="434847" y="5402491"/>
                <a:ext cx="8312727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b="1" dirty="0" smtClean="0"/>
                  <a:t>Comutativa </a:t>
                </a:r>
                <a:r>
                  <a:rPr lang="pt-PT" sz="2200" b="1" dirty="0"/>
                  <a:t>da </a:t>
                </a:r>
                <a:r>
                  <a:rPr lang="pt-PT" sz="2200" b="1" dirty="0" smtClean="0"/>
                  <a:t>disjunção</a:t>
                </a:r>
                <a:endParaRPr lang="pt-PT" sz="2200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i="1"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∨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𝑞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𝑞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∨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𝑝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5" name="CaixaDe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847" y="5402491"/>
                <a:ext cx="8312727" cy="769441"/>
              </a:xfrm>
              <a:prstGeom prst="rect">
                <a:avLst/>
              </a:prstGeom>
              <a:blipFill rotWithShape="1">
                <a:blip r:embed="rId6"/>
                <a:stretch>
                  <a:fillRect l="-880" t="-4762" b="-476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0653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423354" y="2101004"/>
            <a:ext cx="8345486" cy="2087724"/>
            <a:chOff x="423354" y="1282263"/>
            <a:chExt cx="8345486" cy="208772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Content Placeholder 2"/>
                <p:cNvSpPr txBox="1">
                  <a:spLocks/>
                </p:cNvSpPr>
                <p:nvPr/>
              </p:nvSpPr>
              <p:spPr>
                <a:xfrm>
                  <a:off x="423354" y="1684397"/>
                  <a:ext cx="8345486" cy="1685590"/>
                </a:xfrm>
                <a:prstGeom prst="rect">
                  <a:avLst/>
                </a:prstGeom>
                <a:solidFill>
                  <a:srgbClr val="FFCCFF">
                    <a:alpha val="47843"/>
                  </a:srgbClr>
                </a:solidFill>
                <a:ln>
                  <a:noFill/>
                </a:ln>
              </p:spPr>
              <p:txBody>
                <a:bodyPr vert="horz" lIns="91440" tIns="45720" rIns="91440" bIns="45720" rtlCol="0">
                  <a:spAutoFit/>
                </a:bodyPr>
                <a:lstStyle>
                  <a:lvl1pPr marL="0" indent="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pt-PT" sz="800" dirty="0" smtClean="0"/>
                </a:p>
                <a:p>
                  <a:r>
                    <a:rPr lang="pt-PT" b="1" dirty="0"/>
                    <a:t>Distributiva da conjunção relativamente à </a:t>
                  </a:r>
                  <a:r>
                    <a:rPr lang="pt-PT" b="1" dirty="0" smtClean="0"/>
                    <a:t>disjunção</a:t>
                  </a:r>
                  <a:endParaRPr lang="pt-PT" i="1" dirty="0" smtClean="0">
                    <a:latin typeface="Cambria Math"/>
                    <a:ea typeface="Cambria Math"/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t-PT" i="1">
                            <a:latin typeface="Cambria Math"/>
                            <a:ea typeface="Cambria Math"/>
                          </a:rPr>
                          <m:t>𝑝</m:t>
                        </m:r>
                        <m:r>
                          <a:rPr lang="pt-PT" i="1" smtClean="0">
                            <a:latin typeface="Cambria Math"/>
                            <a:ea typeface="Cambria Math"/>
                          </a:rPr>
                          <m:t>∧</m:t>
                        </m:r>
                        <m:r>
                          <a:rPr lang="pt-PT" b="0" i="1" smtClean="0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pt-PT" b="0" i="1" smtClean="0">
                            <a:latin typeface="Cambria Math"/>
                            <a:ea typeface="Cambria Math"/>
                          </a:rPr>
                          <m:t>𝑞</m:t>
                        </m:r>
                        <m:r>
                          <a:rPr lang="pt-PT" i="1">
                            <a:latin typeface="Cambria Math"/>
                            <a:ea typeface="Cambria Math"/>
                          </a:rPr>
                          <m:t>∨</m:t>
                        </m:r>
                        <m:r>
                          <a:rPr lang="pt-PT" b="0" i="1" smtClean="0">
                            <a:latin typeface="Cambria Math"/>
                            <a:ea typeface="Cambria Math"/>
                          </a:rPr>
                          <m:t>𝑟</m:t>
                        </m:r>
                        <m:r>
                          <a:rPr lang="pt-PT" b="0" i="1" smtClean="0">
                            <a:latin typeface="Cambria Math"/>
                            <a:ea typeface="Cambria Math"/>
                          </a:rPr>
                          <m:t>)⇔(</m:t>
                        </m:r>
                        <m:r>
                          <a:rPr lang="pt-PT" b="0" i="1" smtClean="0">
                            <a:latin typeface="Cambria Math"/>
                            <a:ea typeface="Cambria Math"/>
                          </a:rPr>
                          <m:t>𝑝</m:t>
                        </m:r>
                        <m:r>
                          <a:rPr lang="pt-PT" i="1">
                            <a:latin typeface="Cambria Math"/>
                            <a:ea typeface="Cambria Math"/>
                          </a:rPr>
                          <m:t>∧</m:t>
                        </m:r>
                        <m:r>
                          <a:rPr lang="pt-PT" b="0" i="1" smtClean="0">
                            <a:latin typeface="Cambria Math"/>
                            <a:ea typeface="Cambria Math"/>
                          </a:rPr>
                          <m:t>𝑞</m:t>
                        </m:r>
                        <m:r>
                          <a:rPr lang="pt-PT" b="0" i="1" smtClean="0">
                            <a:latin typeface="Cambria Math"/>
                            <a:ea typeface="Cambria Math"/>
                          </a:rPr>
                          <m:t>)∨(</m:t>
                        </m:r>
                        <m:r>
                          <a:rPr lang="pt-PT" i="1">
                            <a:latin typeface="Cambria Math"/>
                            <a:ea typeface="Cambria Math"/>
                          </a:rPr>
                          <m:t>𝑝</m:t>
                        </m:r>
                        <m:r>
                          <a:rPr lang="pt-PT" i="1">
                            <a:latin typeface="Cambria Math"/>
                            <a:ea typeface="Cambria Math"/>
                          </a:rPr>
                          <m:t>∧</m:t>
                        </m:r>
                        <m:r>
                          <a:rPr lang="pt-PT" b="0" i="1" smtClean="0">
                            <a:latin typeface="Cambria Math"/>
                            <a:ea typeface="Cambria Math"/>
                          </a:rPr>
                          <m:t>𝑟</m:t>
                        </m:r>
                        <m:r>
                          <a:rPr lang="pt-PT" i="1">
                            <a:latin typeface="Cambria Math"/>
                            <a:ea typeface="Cambria Math"/>
                          </a:rPr>
                          <m:t>)</m:t>
                        </m:r>
                      </m:oMath>
                    </m:oMathPara>
                  </a14:m>
                  <a:endParaRPr lang="pt-PT" dirty="0" smtClean="0"/>
                </a:p>
                <a:p>
                  <a:endParaRPr lang="pt-PT" dirty="0"/>
                </a:p>
                <a:p>
                  <a:endParaRPr lang="pt-PT" sz="200" dirty="0" smtClean="0"/>
                </a:p>
                <a:p>
                  <a:endParaRPr lang="pt-PT" sz="200" dirty="0"/>
                </a:p>
              </p:txBody>
            </p:sp>
          </mc:Choice>
          <mc:Fallback xmlns="">
            <p:sp>
              <p:nvSpPr>
                <p:cNvPr id="29" name="Content Placeholder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3354" y="1684397"/>
                  <a:ext cx="8345486" cy="1685590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 l="-877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CaixaDeTexto 29"/>
            <p:cNvSpPr txBox="1"/>
            <p:nvPr/>
          </p:nvSpPr>
          <p:spPr>
            <a:xfrm>
              <a:off x="705079" y="1308864"/>
              <a:ext cx="419742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200" b="1" dirty="0" smtClean="0"/>
                <a:t>Propriedade 11</a:t>
              </a:r>
              <a:endParaRPr lang="pt-PT" sz="2200" b="1" dirty="0"/>
            </a:p>
          </p:txBody>
        </p:sp>
        <p:pic>
          <p:nvPicPr>
            <p:cNvPr id="37" name="Picture 2" descr="C:\Users\Acer\Desktop\areal\prop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575" y="1282263"/>
              <a:ext cx="306000" cy="57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452574" y="3424846"/>
                <a:ext cx="8316265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PT" sz="2200" b="1" dirty="0"/>
                  <a:t>Distributiva da disjunção relativamente à conjunção </a:t>
                </a:r>
                <a:endParaRPr lang="pt-PT" sz="2200" i="1" dirty="0">
                  <a:latin typeface="Cambria Math"/>
                  <a:ea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i="1"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∨(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𝑞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∧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𝑟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)⇔(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∨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𝑞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)∧(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∨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𝑟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574" y="3424846"/>
                <a:ext cx="8316265" cy="769441"/>
              </a:xfrm>
              <a:prstGeom prst="rect">
                <a:avLst/>
              </a:prstGeom>
              <a:blipFill rotWithShape="1">
                <a:blip r:embed="rId4"/>
                <a:stretch>
                  <a:fillRect l="-880" t="-4762" b="-873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413446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/>
          <p:cNvSpPr txBox="1"/>
          <p:nvPr/>
        </p:nvSpPr>
        <p:spPr>
          <a:xfrm>
            <a:off x="405420" y="1228235"/>
            <a:ext cx="83454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Vamos provar a propriedade distributiva da disjunção relativamente </a:t>
            </a:r>
            <a:r>
              <a:rPr lang="pt-PT" sz="2200" dirty="0" smtClean="0"/>
              <a:t>à conjunção </a:t>
            </a:r>
            <a:r>
              <a:rPr lang="pt-PT" sz="2200" dirty="0"/>
              <a:t>recorrendo a uma tabela de verdade.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6" name="Tabela 2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53808716"/>
                  </p:ext>
                </p:extLst>
              </p:nvPr>
            </p:nvGraphicFramePr>
            <p:xfrm>
              <a:off x="357728" y="2231592"/>
              <a:ext cx="8244013" cy="307729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15929"/>
                    <a:gridCol w="415929"/>
                    <a:gridCol w="415929"/>
                    <a:gridCol w="1345019"/>
                    <a:gridCol w="1345019"/>
                    <a:gridCol w="1345019"/>
                    <a:gridCol w="1345019"/>
                    <a:gridCol w="1616150"/>
                  </a:tblGrid>
                  <a:tr h="39465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1" i="1" smtClean="0">
                                    <a:latin typeface="Cambria Math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pt-PT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pt-PT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1" i="1" smtClean="0">
                                    <a:latin typeface="Cambria Math"/>
                                    <a:ea typeface="Cambria Math"/>
                                  </a:rPr>
                                  <m:t>𝒓</m:t>
                                </m:r>
                              </m:oMath>
                            </m:oMathPara>
                          </a14:m>
                          <a:endParaRPr lang="pt-PT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pt-PT" sz="1400" i="1" smtClean="0">
                                    <a:latin typeface="Cambria Math"/>
                                    <a:ea typeface="Cambria Math"/>
                                  </a:rPr>
                                  <m:t>∧</m:t>
                                </m:r>
                                <m:r>
                                  <a:rPr lang="pt-PT" sz="1400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pt-PT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1" i="1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pt-PT" sz="140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pt-PT" sz="1400" i="1" smtClean="0">
                                    <a:latin typeface="Cambria Math"/>
                                    <a:ea typeface="Cambria Math"/>
                                  </a:rPr>
                                  <m:t>∧</m:t>
                                </m:r>
                                <m:r>
                                  <a:rPr lang="pt-PT" sz="1400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  <m:r>
                                  <a:rPr lang="pt-PT" sz="1400" b="0" i="1" smtClean="0">
                                    <a:latin typeface="Cambria Math"/>
                                    <a:ea typeface="Cambria Math"/>
                                  </a:rPr>
                                  <m:t>)∨</m:t>
                                </m:r>
                                <m:r>
                                  <a:rPr lang="pt-PT" sz="1400" b="0" i="1" smtClean="0">
                                    <a:latin typeface="Cambria Math"/>
                                    <a:ea typeface="Cambria Math"/>
                                  </a:rPr>
                                  <m:t>𝑟</m:t>
                                </m:r>
                              </m:oMath>
                            </m:oMathPara>
                          </a14:m>
                          <a:endParaRPr lang="pt-PT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pt-PT" sz="1400" i="1" smtClean="0">
                                    <a:latin typeface="Cambria Math"/>
                                    <a:ea typeface="Cambria Math"/>
                                  </a:rPr>
                                  <m:t>∨</m:t>
                                </m:r>
                                <m:r>
                                  <a:rPr lang="pt-PT" sz="1400" b="1" i="1" smtClean="0">
                                    <a:latin typeface="Cambria Math"/>
                                    <a:ea typeface="Cambria Math"/>
                                  </a:rPr>
                                  <m:t>𝒓</m:t>
                                </m:r>
                                <m:r>
                                  <m:rPr>
                                    <m:nor/>
                                  </m:rPr>
                                  <a:rPr lang="pt-PT" sz="1400" dirty="0" smtClean="0"/>
                                  <m:t> </m:t>
                                </m:r>
                              </m:oMath>
                            </m:oMathPara>
                          </a14:m>
                          <a:endParaRPr lang="pt-PT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  <m:r>
                                  <a:rPr lang="pt-PT" sz="1400" i="1" smtClean="0">
                                    <a:latin typeface="Cambria Math"/>
                                    <a:ea typeface="Cambria Math"/>
                                  </a:rPr>
                                  <m:t>∨</m:t>
                                </m:r>
                                <m:r>
                                  <a:rPr lang="pt-PT" sz="1400" b="1" i="1" smtClean="0">
                                    <a:latin typeface="Cambria Math"/>
                                    <a:ea typeface="Cambria Math"/>
                                  </a:rPr>
                                  <m:t>𝒓</m:t>
                                </m:r>
                              </m:oMath>
                            </m:oMathPara>
                          </a14:m>
                          <a:endParaRPr lang="pt-PT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1" i="1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pt-PT" sz="140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pt-PT" sz="1400" i="1" smtClean="0">
                                    <a:latin typeface="Cambria Math"/>
                                    <a:ea typeface="Cambria Math"/>
                                  </a:rPr>
                                  <m:t>∨</m:t>
                                </m:r>
                                <m:r>
                                  <a:rPr lang="pt-PT" sz="1400" b="0" i="1" smtClean="0">
                                    <a:latin typeface="Cambria Math"/>
                                    <a:ea typeface="Cambria Math"/>
                                  </a:rPr>
                                  <m:t>𝑟</m:t>
                                </m:r>
                                <m:r>
                                  <a:rPr lang="pt-PT" sz="1400" b="0" i="1" smtClean="0">
                                    <a:latin typeface="Cambria Math"/>
                                    <a:ea typeface="Cambria Math"/>
                                  </a:rPr>
                                  <m:t>)∧(</m:t>
                                </m:r>
                                <m:r>
                                  <a:rPr lang="pt-PT" sz="1400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  <m:r>
                                  <a:rPr lang="pt-PT" sz="1400" b="0" i="1" smtClean="0">
                                    <a:latin typeface="Cambria Math"/>
                                    <a:ea typeface="Cambria Math"/>
                                  </a:rPr>
                                  <m:t>∨</m:t>
                                </m:r>
                                <m:r>
                                  <a:rPr lang="pt-PT" sz="1400" b="0" i="1" smtClean="0">
                                    <a:latin typeface="Cambria Math"/>
                                    <a:ea typeface="Cambria Math"/>
                                  </a:rPr>
                                  <m:t>𝑟</m:t>
                                </m:r>
                                <m:r>
                                  <a:rPr lang="pt-PT" sz="1400" b="0" i="1" smtClean="0">
                                    <a:latin typeface="Cambria Math"/>
                                    <a:ea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pt-PT" sz="1400" dirty="0"/>
                        </a:p>
                      </a:txBody>
                      <a:tcPr anchor="ctr"/>
                    </a:tc>
                  </a:tr>
                  <a:tr h="33533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</a:tr>
                  <a:tr h="33533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</a:tr>
                  <a:tr h="33533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</a:tr>
                  <a:tr h="33533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</a:tr>
                  <a:tr h="33533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</a:tr>
                  <a:tr h="33533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</a:tr>
                  <a:tr h="33533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</a:tr>
                  <a:tr h="33533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6" name="Tabela 2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53808716"/>
                  </p:ext>
                </p:extLst>
              </p:nvPr>
            </p:nvGraphicFramePr>
            <p:xfrm>
              <a:off x="357728" y="2231592"/>
              <a:ext cx="8244013" cy="307729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15929"/>
                    <a:gridCol w="415929"/>
                    <a:gridCol w="415929"/>
                    <a:gridCol w="1345019"/>
                    <a:gridCol w="1345019"/>
                    <a:gridCol w="1345019"/>
                    <a:gridCol w="1345019"/>
                    <a:gridCol w="1616150"/>
                  </a:tblGrid>
                  <a:tr h="39465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1471" r="-1889706" b="-6769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101471" r="-1789706" b="-6769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198551" r="-1663768" b="-6769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93636" r="-421818" b="-6769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192760" r="-319910" b="-6769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294091" r="-221364" b="-6769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392308" r="-120362" b="-6769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410566" r="-377" b="-676923"/>
                          </a:stretch>
                        </a:blipFill>
                      </a:tcPr>
                    </a:tc>
                  </a:tr>
                  <a:tr h="33533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471" t="-118182" r="-1889706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1471" t="-118182" r="-1789706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98551" t="-118182" r="-1663768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93636" t="-118182" r="-421818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92760" t="-118182" r="-319910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94091" t="-118182" r="-221364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92308" t="-118182" r="-120362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10566" t="-118182" r="-377" b="-700000"/>
                          </a:stretch>
                        </a:blipFill>
                      </a:tcPr>
                    </a:tc>
                  </a:tr>
                  <a:tr h="33533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471" t="-218182" r="-1889706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1471" t="-218182" r="-1789706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98551" t="-218182" r="-1663768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93636" t="-218182" r="-421818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92760" t="-218182" r="-319910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94091" t="-218182" r="-221364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92308" t="-218182" r="-120362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10566" t="-218182" r="-377" b="-600000"/>
                          </a:stretch>
                        </a:blipFill>
                      </a:tcPr>
                    </a:tc>
                  </a:tr>
                  <a:tr h="33533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471" t="-318182" r="-1889706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1471" t="-318182" r="-1789706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98551" t="-318182" r="-1663768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93636" t="-318182" r="-421818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92760" t="-318182" r="-319910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94091" t="-318182" r="-221364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92308" t="-318182" r="-120362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10566" t="-318182" r="-377" b="-500000"/>
                          </a:stretch>
                        </a:blipFill>
                      </a:tcPr>
                    </a:tc>
                  </a:tr>
                  <a:tr h="33533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471" t="-418182" r="-1889706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1471" t="-418182" r="-1789706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98551" t="-418182" r="-1663768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93636" t="-418182" r="-421818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92760" t="-418182" r="-319910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94091" t="-418182" r="-221364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92308" t="-418182" r="-120362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10566" t="-418182" r="-377" b="-400000"/>
                          </a:stretch>
                        </a:blipFill>
                      </a:tcPr>
                    </a:tc>
                  </a:tr>
                  <a:tr h="33533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471" t="-518182" r="-1889706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1471" t="-518182" r="-1789706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98551" t="-518182" r="-1663768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93636" t="-518182" r="-421818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92760" t="-518182" r="-31991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94091" t="-518182" r="-221364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92308" t="-518182" r="-120362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10566" t="-518182" r="-377" b="-300000"/>
                          </a:stretch>
                        </a:blipFill>
                      </a:tcPr>
                    </a:tc>
                  </a:tr>
                  <a:tr h="33533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471" t="-618182" r="-1889706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1471" t="-618182" r="-1789706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98551" t="-618182" r="-1663768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93636" t="-618182" r="-421818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92760" t="-618182" r="-31991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94091" t="-618182" r="-221364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92308" t="-618182" r="-120362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10566" t="-618182" r="-377" b="-200000"/>
                          </a:stretch>
                        </a:blipFill>
                      </a:tcPr>
                    </a:tc>
                  </a:tr>
                  <a:tr h="33533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471" t="-718182" r="-1889706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1471" t="-718182" r="-1789706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98551" t="-718182" r="-1663768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93636" t="-718182" r="-421818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92760" t="-718182" r="-31991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94091" t="-718182" r="-221364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92308" t="-718182" r="-120362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10566" t="-718182" r="-377" b="-100000"/>
                          </a:stretch>
                        </a:blipFill>
                      </a:tcPr>
                    </a:tc>
                  </a:tr>
                  <a:tr h="33533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471" t="-818182" r="-18897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1471" t="-818182" r="-17897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98551" t="-818182" r="-16637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93636" t="-818182" r="-42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92760" t="-818182" r="-3199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94091" t="-818182" r="-2213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92308" t="-818182" r="-1203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10566" t="-818182" r="-377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CaixaDeTexto 4"/>
          <p:cNvSpPr txBox="1"/>
          <p:nvPr/>
        </p:nvSpPr>
        <p:spPr>
          <a:xfrm>
            <a:off x="405420" y="5494240"/>
            <a:ext cx="731713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 smtClean="0"/>
              <a:t>Vemos, então que:</a:t>
            </a:r>
            <a:endParaRPr lang="pt-PT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2758965" y="5743780"/>
                <a:ext cx="4175312" cy="43088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2200" dirty="0"/>
                  <a:t> </a:t>
                </a:r>
                <a14:m>
                  <m:oMath xmlns:m="http://schemas.openxmlformats.org/officeDocument/2006/math">
                    <m:r>
                      <a:rPr lang="pt-PT" sz="2200">
                        <a:latin typeface="Cambria Math"/>
                        <a:ea typeface="Cambria Math"/>
                      </a:rPr>
                      <m:t>(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𝑝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∧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𝑞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)∨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𝑟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⇔(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𝑝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∨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𝑟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)∧(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𝑞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∨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𝑟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pt-PT" sz="2200" dirty="0"/>
                  <a:t>.</a:t>
                </a:r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8965" y="5743780"/>
                <a:ext cx="4175312" cy="430887"/>
              </a:xfrm>
              <a:prstGeom prst="rect">
                <a:avLst/>
              </a:prstGeom>
              <a:blipFill rotWithShape="1">
                <a:blip r:embed="rId3"/>
                <a:stretch>
                  <a:fillRect t="-8451" b="-2676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93260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/>
        </p:nvGrpSpPr>
        <p:grpSpPr>
          <a:xfrm>
            <a:off x="423354" y="1282263"/>
            <a:ext cx="8345486" cy="2060024"/>
            <a:chOff x="423354" y="1282263"/>
            <a:chExt cx="8345486" cy="206002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Content Placeholder 2"/>
                <p:cNvSpPr txBox="1">
                  <a:spLocks/>
                </p:cNvSpPr>
                <p:nvPr/>
              </p:nvSpPr>
              <p:spPr>
                <a:xfrm>
                  <a:off x="423354" y="1684397"/>
                  <a:ext cx="8345486" cy="1657890"/>
                </a:xfrm>
                <a:prstGeom prst="rect">
                  <a:avLst/>
                </a:prstGeom>
                <a:solidFill>
                  <a:srgbClr val="FFCCFF">
                    <a:alpha val="47843"/>
                  </a:srgbClr>
                </a:solidFill>
                <a:ln>
                  <a:noFill/>
                </a:ln>
              </p:spPr>
              <p:txBody>
                <a:bodyPr vert="horz" lIns="91440" tIns="45720" rIns="91440" bIns="45720" rtlCol="0">
                  <a:spAutoFit/>
                </a:bodyPr>
                <a:lstStyle>
                  <a:lvl1pPr marL="0" indent="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pt-PT" sz="800" dirty="0" smtClean="0"/>
                </a:p>
                <a:p>
                  <a:r>
                    <a:rPr lang="pt-PT" dirty="0" smtClean="0"/>
                    <a:t>Dadas </a:t>
                  </a:r>
                  <a:r>
                    <a:rPr lang="pt-PT" dirty="0"/>
                    <a:t>duas proposições </a:t>
                  </a:r>
                  <a14:m>
                    <m:oMath xmlns:m="http://schemas.openxmlformats.org/officeDocument/2006/math">
                      <m:r>
                        <a:rPr lang="pt-PT" i="1" dirty="0">
                          <a:latin typeface="Cambria Math"/>
                        </a:rPr>
                        <m:t>𝑝</m:t>
                      </m:r>
                    </m:oMath>
                  </a14:m>
                  <a:r>
                    <a:rPr lang="pt-PT" i="1" dirty="0"/>
                    <a:t> </a:t>
                  </a:r>
                  <a:r>
                    <a:rPr lang="pt-PT" dirty="0"/>
                    <a:t>e </a:t>
                  </a:r>
                  <a14:m>
                    <m:oMath xmlns:m="http://schemas.openxmlformats.org/officeDocument/2006/math">
                      <m:r>
                        <a:rPr lang="pt-PT" i="1" dirty="0">
                          <a:latin typeface="Cambria Math"/>
                        </a:rPr>
                        <m:t>𝑞</m:t>
                      </m:r>
                    </m:oMath>
                  </a14:m>
                  <a:r>
                    <a:rPr lang="pt-PT" dirty="0"/>
                    <a:t>, a proposição </a:t>
                  </a:r>
                  <a14:m>
                    <m:oMath xmlns:m="http://schemas.openxmlformats.org/officeDocument/2006/math">
                      <m:r>
                        <a:rPr lang="pt-PT" i="1" dirty="0">
                          <a:latin typeface="Cambria Math"/>
                        </a:rPr>
                        <m:t>𝑝</m:t>
                      </m:r>
                      <m:r>
                        <a:rPr lang="pt-PT" i="1" dirty="0">
                          <a:latin typeface="Cambria Math"/>
                          <a:ea typeface="Cambria Math"/>
                        </a:rPr>
                        <m:t>⇒</m:t>
                      </m:r>
                      <m:r>
                        <a:rPr lang="pt-PT" i="1" dirty="0">
                          <a:latin typeface="Cambria Math"/>
                          <a:ea typeface="Cambria Math"/>
                        </a:rPr>
                        <m:t>𝑞</m:t>
                      </m:r>
                    </m:oMath>
                  </a14:m>
                  <a:r>
                    <a:rPr lang="pt-PT" dirty="0"/>
                    <a:t> é equivalente à</a:t>
                  </a:r>
                </a:p>
                <a:p>
                  <a:r>
                    <a:rPr lang="pt-PT" dirty="0"/>
                    <a:t>proposição </a:t>
                  </a:r>
                  <a14:m>
                    <m:oMath xmlns:m="http://schemas.openxmlformats.org/officeDocument/2006/math">
                      <m:r>
                        <a:rPr lang="pt-PT" i="1" dirty="0">
                          <a:latin typeface="Cambria Math"/>
                          <a:ea typeface="Cambria Math"/>
                        </a:rPr>
                        <m:t>~</m:t>
                      </m:r>
                      <m:r>
                        <a:rPr lang="pt-PT" i="1" dirty="0">
                          <a:latin typeface="Cambria Math"/>
                        </a:rPr>
                        <m:t>𝑞</m:t>
                      </m:r>
                      <m:r>
                        <a:rPr lang="pt-PT" i="1" dirty="0">
                          <a:latin typeface="Cambria Math"/>
                          <a:ea typeface="Cambria Math"/>
                        </a:rPr>
                        <m:t>⇒~</m:t>
                      </m:r>
                      <m:r>
                        <a:rPr lang="pt-PT" i="1" dirty="0">
                          <a:latin typeface="Cambria Math"/>
                          <a:ea typeface="Cambria Math"/>
                        </a:rPr>
                        <m:t>𝑝</m:t>
                      </m:r>
                    </m:oMath>
                  </a14:m>
                  <a:r>
                    <a:rPr lang="pt-PT" dirty="0" smtClean="0"/>
                    <a:t>.</a:t>
                  </a:r>
                </a:p>
                <a:p>
                  <a:endParaRPr lang="pt-PT" dirty="0"/>
                </a:p>
                <a:p>
                  <a:endParaRPr lang="pt-PT" sz="200" dirty="0"/>
                </a:p>
              </p:txBody>
            </p:sp>
          </mc:Choice>
          <mc:Fallback xmlns="">
            <p:sp>
              <p:nvSpPr>
                <p:cNvPr id="10" name="Content Placeholder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3354" y="1684397"/>
                  <a:ext cx="8345486" cy="1657890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 l="-877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CaixaDeTexto 10"/>
            <p:cNvSpPr txBox="1"/>
            <p:nvPr/>
          </p:nvSpPr>
          <p:spPr>
            <a:xfrm>
              <a:off x="705079" y="1308864"/>
              <a:ext cx="419742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200" b="1" dirty="0" smtClean="0"/>
                <a:t>Propriedade 12</a:t>
              </a:r>
              <a:endParaRPr lang="pt-PT" sz="2200" b="1" dirty="0"/>
            </a:p>
          </p:txBody>
        </p:sp>
        <p:pic>
          <p:nvPicPr>
            <p:cNvPr id="12" name="Picture 2" descr="C:\Users\Acer\Desktop\areal\prop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575" y="1282263"/>
              <a:ext cx="306000" cy="57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CaixaDeTexto 5"/>
          <p:cNvSpPr txBox="1"/>
          <p:nvPr/>
        </p:nvSpPr>
        <p:spPr>
          <a:xfrm>
            <a:off x="452575" y="3466214"/>
            <a:ext cx="81632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 smtClean="0"/>
              <a:t>É </a:t>
            </a:r>
            <a:r>
              <a:rPr lang="pt-PT" sz="2200" dirty="0"/>
              <a:t>possível provar esta equivalência recorrendo a uma tabela</a:t>
            </a:r>
          </a:p>
          <a:p>
            <a:r>
              <a:rPr lang="pt-PT" sz="2200" dirty="0"/>
              <a:t>de verdade: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ela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61614334"/>
                  </p:ext>
                </p:extLst>
              </p:nvPr>
            </p:nvGraphicFramePr>
            <p:xfrm>
              <a:off x="1262591" y="4235655"/>
              <a:ext cx="7279827" cy="22608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02909"/>
                    <a:gridCol w="498417"/>
                    <a:gridCol w="1349778"/>
                    <a:gridCol w="1576241"/>
                    <a:gridCol w="1576241"/>
                    <a:gridCol w="1576241"/>
                  </a:tblGrid>
                  <a:tr h="66144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1" i="1" smtClean="0">
                                    <a:latin typeface="Cambria Math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pt-PT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pt-PT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i="1" smtClean="0">
                                    <a:latin typeface="Cambria Math"/>
                                    <a:ea typeface="Cambria Math"/>
                                  </a:rPr>
                                  <m:t>~</m:t>
                                </m:r>
                                <m:r>
                                  <a:rPr lang="pt-PT" sz="1800" b="1" i="1" smtClean="0">
                                    <a:latin typeface="Cambria Math"/>
                                    <a:ea typeface="Cambria Math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pt-PT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1" i="1" smtClean="0">
                                    <a:latin typeface="Cambria Math"/>
                                    <a:ea typeface="Cambria Math"/>
                                  </a:rPr>
                                  <m:t>~</m:t>
                                </m:r>
                                <m:r>
                                  <a:rPr lang="pt-PT" sz="1800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pt-PT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pt-PT" sz="180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pt-PT" sz="1800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  <m:r>
                                  <m:rPr>
                                    <m:nor/>
                                  </m:rPr>
                                  <a:rPr lang="pt-PT" sz="1800" dirty="0" smtClean="0"/>
                                  <m:t> </m:t>
                                </m:r>
                              </m:oMath>
                            </m:oMathPara>
                          </a14:m>
                          <a:endParaRPr lang="pt-PT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i="1" smtClean="0">
                                    <a:latin typeface="Cambria Math"/>
                                    <a:ea typeface="Cambria Math"/>
                                  </a:rPr>
                                  <m:t>~</m:t>
                                </m:r>
                                <m:r>
                                  <a:rPr lang="pt-PT" sz="1800" b="1" i="1" smtClean="0">
                                    <a:latin typeface="Cambria Math"/>
                                  </a:rPr>
                                  <m:t>𝒒</m:t>
                                </m:r>
                                <m:r>
                                  <a:rPr lang="pt-PT" sz="180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pt-PT" sz="1800" b="1" i="1" smtClean="0">
                                    <a:latin typeface="Cambria Math"/>
                                    <a:ea typeface="Cambria Math"/>
                                  </a:rPr>
                                  <m:t>~</m:t>
                                </m:r>
                                <m:r>
                                  <a:rPr lang="pt-PT" sz="1800" b="1" i="1" smtClean="0">
                                    <a:latin typeface="Cambria Math"/>
                                    <a:ea typeface="Cambria Math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pt-PT" sz="1800" dirty="0"/>
                        </a:p>
                      </a:txBody>
                      <a:tcPr anchor="ctr"/>
                    </a:tc>
                  </a:tr>
                  <a:tr h="39984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8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8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8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8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</a:tr>
                  <a:tr h="399847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/>
                    </a:tc>
                  </a:tr>
                  <a:tr h="399847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8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/>
                    </a:tc>
                  </a:tr>
                  <a:tr h="399847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ela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61614334"/>
                  </p:ext>
                </p:extLst>
              </p:nvPr>
            </p:nvGraphicFramePr>
            <p:xfrm>
              <a:off x="1262591" y="4235655"/>
              <a:ext cx="7279827" cy="22608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02909"/>
                    <a:gridCol w="498417"/>
                    <a:gridCol w="1349778"/>
                    <a:gridCol w="1576241"/>
                    <a:gridCol w="1576241"/>
                    <a:gridCol w="1576241"/>
                  </a:tblGrid>
                  <a:tr h="661448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t="-917" r="-939130" b="-2403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140244" t="-917" r="-1217073" b="-2403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89140" t="-917" r="-351584" b="-2403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161390" t="-917" r="-200000" b="-2403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262403" t="-917" r="-100775" b="-2403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361004" t="-917" r="-386" b="-240367"/>
                          </a:stretch>
                        </a:blipFill>
                      </a:tcPr>
                    </a:tc>
                  </a:tr>
                  <a:tr h="399847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169231" r="-939130" b="-30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40244" t="-169231" r="-1217073" b="-30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9140" t="-169231" r="-351584" b="-30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61390" t="-169231" r="-200000" b="-30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62403" t="-169231" r="-100775" b="-30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361004" t="-169231" r="-386" b="-303077"/>
                          </a:stretch>
                        </a:blipFill>
                      </a:tcPr>
                    </a:tc>
                  </a:tr>
                  <a:tr h="399847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265152" r="-939130" b="-1984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40244" t="-265152" r="-1217073" b="-1984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9140" t="-265152" r="-351584" b="-1984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61390" t="-265152" r="-200000" b="-1984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62403" t="-265152" r="-100775" b="-1984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361004" t="-265152" r="-386" b="-198485"/>
                          </a:stretch>
                        </a:blipFill>
                      </a:tcPr>
                    </a:tc>
                  </a:tr>
                  <a:tr h="399847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370769" r="-939130" b="-1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40244" t="-370769" r="-1217073" b="-1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9140" t="-370769" r="-351584" b="-1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61390" t="-370769" r="-200000" b="-1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62403" t="-370769" r="-100775" b="-10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361004" t="-370769" r="-386" b="-101538"/>
                          </a:stretch>
                        </a:blipFill>
                      </a:tcPr>
                    </a:tc>
                  </a:tr>
                  <a:tr h="399847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463636" r="-9391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40244" t="-463636" r="-12170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9140" t="-463636" r="-3515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61390" t="-463636" r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62403" t="-463636" r="-1007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361004" t="-463636" r="-386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707767" y="2749853"/>
                <a:ext cx="831626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PT" sz="2200" i="1" dirty="0">
                        <a:latin typeface="Cambria Math"/>
                        <a:ea typeface="Cambria Math"/>
                      </a:rPr>
                      <m:t>~</m:t>
                    </m:r>
                    <m:r>
                      <a:rPr lang="pt-PT" sz="2200" i="1" dirty="0">
                        <a:latin typeface="Cambria Math"/>
                      </a:rPr>
                      <m:t>𝑞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⇒~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𝑝</m:t>
                    </m:r>
                  </m:oMath>
                </a14:m>
                <a:r>
                  <a:rPr lang="pt-PT" sz="2200" dirty="0"/>
                  <a:t> é a “</a:t>
                </a:r>
                <a:r>
                  <a:rPr lang="pt-PT" sz="2200" b="1" dirty="0">
                    <a:solidFill>
                      <a:srgbClr val="C00000"/>
                    </a:solidFill>
                  </a:rPr>
                  <a:t>implicação </a:t>
                </a:r>
                <a:r>
                  <a:rPr lang="pt-PT" sz="2200" b="1" dirty="0" err="1">
                    <a:solidFill>
                      <a:srgbClr val="C00000"/>
                    </a:solidFill>
                  </a:rPr>
                  <a:t>contrarrecíproca</a:t>
                </a:r>
                <a:r>
                  <a:rPr lang="pt-PT" sz="2200" b="1" dirty="0">
                    <a:solidFill>
                      <a:srgbClr val="C00000"/>
                    </a:solidFill>
                  </a:rPr>
                  <a:t> </a:t>
                </a:r>
                <a:r>
                  <a:rPr lang="pt-PT" sz="2200" dirty="0"/>
                  <a:t>da implicação </a:t>
                </a:r>
                <a14:m>
                  <m:oMath xmlns:m="http://schemas.openxmlformats.org/officeDocument/2006/math">
                    <m:r>
                      <a:rPr lang="pt-PT" sz="2200" i="1" dirty="0">
                        <a:latin typeface="Cambria Math"/>
                      </a:rPr>
                      <m:t>𝑝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⇒</m:t>
                    </m:r>
                    <m:r>
                      <a:rPr lang="pt-PT" sz="2200" i="1" dirty="0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pt-PT" sz="2200" dirty="0"/>
                  <a:t> ”. </a:t>
                </a:r>
                <a:endParaRPr lang="pt-PT" sz="2200" i="1" dirty="0"/>
              </a:p>
              <a:p>
                <a:endParaRPr lang="pt-PT" sz="2200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767" y="2749853"/>
                <a:ext cx="8316265" cy="769441"/>
              </a:xfrm>
              <a:prstGeom prst="rect">
                <a:avLst/>
              </a:prstGeom>
              <a:blipFill rotWithShape="1">
                <a:blip r:embed="rId5"/>
                <a:stretch>
                  <a:fillRect t="-476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379556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399561" y="1178945"/>
            <a:ext cx="834548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Exemplo </a:t>
            </a:r>
            <a:r>
              <a:rPr lang="pt-PT" sz="22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16</a:t>
            </a:r>
            <a:endParaRPr lang="pt-PT" sz="2200" b="1" dirty="0"/>
          </a:p>
          <a:p>
            <a:r>
              <a:rPr lang="pt-PT" sz="2400" dirty="0" smtClean="0"/>
              <a:t>Considera </a:t>
            </a:r>
            <a:r>
              <a:rPr lang="pt-PT" sz="2400" dirty="0"/>
              <a:t>as proposições:</a:t>
            </a:r>
            <a:endParaRPr lang="pt-PT" sz="22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ângulo 10"/>
              <p:cNvSpPr/>
              <p:nvPr/>
            </p:nvSpPr>
            <p:spPr>
              <a:xfrm>
                <a:off x="399561" y="1979164"/>
                <a:ext cx="7670042" cy="72060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𝒂</m:t>
                    </m:r>
                  </m:oMath>
                </a14:m>
                <a:r>
                  <a:rPr lang="pt-PT" sz="2200" b="1" dirty="0" smtClean="0">
                    <a:solidFill>
                      <a:schemeClr val="tx1"/>
                    </a:solidFill>
                  </a:rPr>
                  <a:t>: </a:t>
                </a:r>
                <a:r>
                  <a:rPr lang="pt-PT" sz="2200" dirty="0">
                    <a:solidFill>
                      <a:schemeClr val="tx1"/>
                    </a:solidFill>
                  </a:rPr>
                  <a:t>99 é divisível por </a:t>
                </a:r>
                <a:r>
                  <a:rPr lang="pt-PT" sz="2200" dirty="0" smtClean="0">
                    <a:solidFill>
                      <a:schemeClr val="tx1"/>
                    </a:solidFill>
                  </a:rPr>
                  <a:t>9.			</a:t>
                </a:r>
                <a:r>
                  <a:rPr lang="pt-PT" sz="2200" b="1" dirty="0">
                    <a:solidFill>
                      <a:schemeClr val="tx1"/>
                    </a:solidFill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𝒃</m:t>
                    </m:r>
                  </m:oMath>
                </a14:m>
                <a:r>
                  <a:rPr lang="pt-PT" sz="2200" b="1" dirty="0" smtClean="0">
                    <a:solidFill>
                      <a:schemeClr val="tx1"/>
                    </a:solidFill>
                  </a:rPr>
                  <a:t>: </a:t>
                </a:r>
                <a:r>
                  <a:rPr lang="pt-PT" sz="2200" dirty="0">
                    <a:solidFill>
                      <a:schemeClr val="tx1"/>
                    </a:solidFill>
                  </a:rPr>
                  <a:t>99 é divisível por </a:t>
                </a:r>
                <a:r>
                  <a:rPr lang="pt-PT" sz="2200" dirty="0" smtClean="0">
                    <a:solidFill>
                      <a:schemeClr val="tx1"/>
                    </a:solidFill>
                  </a:rPr>
                  <a:t>3.</a:t>
                </a:r>
                <a:r>
                  <a:rPr lang="pt-PT" sz="2200" b="1" dirty="0" smtClean="0">
                    <a:solidFill>
                      <a:schemeClr val="tx1"/>
                    </a:solidFill>
                  </a:rPr>
                  <a:t> </a:t>
                </a:r>
                <a:endParaRPr lang="pt-PT" sz="2200" b="1" i="1" dirty="0" smtClean="0">
                  <a:solidFill>
                    <a:schemeClr val="tx1"/>
                  </a:solidFill>
                  <a:latin typeface="Cambria Math"/>
                  <a:ea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𝒄</m:t>
                    </m:r>
                  </m:oMath>
                </a14:m>
                <a:r>
                  <a:rPr lang="pt-PT" sz="2200" b="1" dirty="0">
                    <a:solidFill>
                      <a:schemeClr val="tx1"/>
                    </a:solidFill>
                  </a:rPr>
                  <a:t>: </a:t>
                </a:r>
                <a:r>
                  <a:rPr lang="pt-PT" sz="2200" dirty="0">
                    <a:solidFill>
                      <a:schemeClr val="tx1"/>
                    </a:solidFill>
                  </a:rPr>
                  <a:t>3 é divisor de </a:t>
                </a:r>
                <a:r>
                  <a:rPr lang="pt-PT" sz="2200" dirty="0" smtClean="0">
                    <a:solidFill>
                      <a:schemeClr val="tx1"/>
                    </a:solidFill>
                  </a:rPr>
                  <a:t>33.			</a:t>
                </a:r>
                <a:r>
                  <a:rPr lang="pt-PT" sz="2200" b="1" dirty="0">
                    <a:solidFill>
                      <a:schemeClr val="tx1"/>
                    </a:solidFill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𝒅</m:t>
                    </m:r>
                  </m:oMath>
                </a14:m>
                <a:r>
                  <a:rPr lang="pt-PT" sz="2200" b="1" dirty="0" smtClean="0">
                    <a:solidFill>
                      <a:schemeClr val="tx1"/>
                    </a:solidFill>
                  </a:rPr>
                  <a:t>: </a:t>
                </a:r>
                <a:r>
                  <a:rPr lang="pt-PT" sz="2200" dirty="0">
                    <a:solidFill>
                      <a:schemeClr val="tx1"/>
                    </a:solidFill>
                  </a:rPr>
                  <a:t>9 é divisor de </a:t>
                </a:r>
                <a:r>
                  <a:rPr lang="pt-PT" sz="2200" dirty="0" smtClean="0">
                    <a:solidFill>
                      <a:schemeClr val="tx1"/>
                    </a:solidFill>
                  </a:rPr>
                  <a:t>33.</a:t>
                </a:r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Rectângulo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61" y="1979164"/>
                <a:ext cx="7670042" cy="720605"/>
              </a:xfrm>
              <a:prstGeom prst="rect">
                <a:avLst/>
              </a:prstGeom>
              <a:blipFill rotWithShape="1">
                <a:blip r:embed="rId2"/>
                <a:stretch>
                  <a:fillRect t="-7500" b="-18333"/>
                </a:stretch>
              </a:blipFill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399561" y="2838893"/>
                <a:ext cx="785746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PT" sz="2200" b="1" i="1" smtClean="0">
                        <a:latin typeface="Cambria Math"/>
                        <a:ea typeface="Cambria Math"/>
                      </a:rPr>
                      <m:t>𝒂</m:t>
                    </m:r>
                  </m:oMath>
                </a14:m>
                <a:r>
                  <a:rPr lang="pt-PT" sz="2200" dirty="0"/>
                  <a:t>, </a:t>
                </a:r>
                <a14:m>
                  <m:oMath xmlns:m="http://schemas.openxmlformats.org/officeDocument/2006/math">
                    <m:r>
                      <a:rPr lang="pt-PT" sz="2200" b="1" i="1" smtClean="0">
                        <a:latin typeface="Cambria Math"/>
                        <a:ea typeface="Cambria Math"/>
                      </a:rPr>
                      <m:t>𝒃</m:t>
                    </m:r>
                  </m:oMath>
                </a14:m>
                <a:r>
                  <a:rPr lang="pt-PT" sz="2200" i="1" dirty="0"/>
                  <a:t> </a:t>
                </a:r>
                <a:r>
                  <a:rPr lang="pt-PT" sz="2200" dirty="0"/>
                  <a:t>e </a:t>
                </a:r>
                <a14:m>
                  <m:oMath xmlns:m="http://schemas.openxmlformats.org/officeDocument/2006/math">
                    <m:r>
                      <a:rPr lang="pt-PT" sz="2200" b="1" i="1" smtClean="0">
                        <a:latin typeface="Cambria Math"/>
                        <a:ea typeface="Cambria Math"/>
                      </a:rPr>
                      <m:t>𝒄</m:t>
                    </m:r>
                  </m:oMath>
                </a14:m>
                <a:r>
                  <a:rPr lang="pt-PT" sz="2200" i="1" dirty="0"/>
                  <a:t> </a:t>
                </a:r>
                <a:r>
                  <a:rPr lang="pt-PT" sz="2200" dirty="0"/>
                  <a:t>são </a:t>
                </a:r>
                <a:r>
                  <a:rPr lang="pt-PT" sz="2200" dirty="0">
                    <a:solidFill>
                      <a:srgbClr val="92D050"/>
                    </a:solidFill>
                  </a:rPr>
                  <a:t>proposições verdadeiras </a:t>
                </a:r>
                <a:r>
                  <a:rPr lang="pt-PT" sz="2200" dirty="0"/>
                  <a:t>e </a:t>
                </a:r>
                <a14:m>
                  <m:oMath xmlns:m="http://schemas.openxmlformats.org/officeDocument/2006/math">
                    <m:r>
                      <a:rPr lang="pt-PT" sz="2200" b="1" i="1" smtClean="0">
                        <a:latin typeface="Cambria Math"/>
                        <a:ea typeface="Cambria Math"/>
                      </a:rPr>
                      <m:t>𝒅</m:t>
                    </m:r>
                  </m:oMath>
                </a14:m>
                <a:r>
                  <a:rPr lang="pt-PT" sz="2200" i="1" dirty="0"/>
                  <a:t> </a:t>
                </a:r>
                <a:r>
                  <a:rPr lang="pt-PT" sz="2200" dirty="0"/>
                  <a:t>é </a:t>
                </a:r>
                <a:r>
                  <a:rPr lang="pt-PT" sz="2200" dirty="0">
                    <a:solidFill>
                      <a:srgbClr val="C00000"/>
                    </a:solidFill>
                  </a:rPr>
                  <a:t>falsa</a:t>
                </a:r>
                <a:r>
                  <a:rPr lang="pt-PT" sz="2200" dirty="0" smtClean="0"/>
                  <a:t>.</a:t>
                </a:r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61" y="2838893"/>
                <a:ext cx="7857461" cy="430887"/>
              </a:xfrm>
              <a:prstGeom prst="rect">
                <a:avLst/>
              </a:prstGeom>
              <a:blipFill rotWithShape="1">
                <a:blip r:embed="rId3"/>
                <a:stretch>
                  <a:fillRect t="-8571" b="-2857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399561" y="3466214"/>
                <a:ext cx="7957630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i="1" dirty="0"/>
                  <a:t>• </a:t>
                </a:r>
                <a:r>
                  <a:rPr lang="pt-PT" sz="2200" dirty="0"/>
                  <a:t>o </a:t>
                </a:r>
                <a:r>
                  <a:rPr lang="pt-PT" sz="2200" dirty="0" err="1"/>
                  <a:t>contrarrecíproco</a:t>
                </a:r>
                <a:r>
                  <a:rPr lang="pt-PT" sz="2200" dirty="0"/>
                  <a:t> de </a:t>
                </a:r>
                <a14:m>
                  <m:oMath xmlns:m="http://schemas.openxmlformats.org/officeDocument/2006/math">
                    <m:r>
                      <a:rPr lang="pt-PT" sz="2200" b="1" i="1">
                        <a:latin typeface="Cambria Math"/>
                        <a:ea typeface="Cambria Math"/>
                      </a:rPr>
                      <m:t>𝒂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⟹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𝒃</m:t>
                    </m:r>
                  </m:oMath>
                </a14:m>
                <a:r>
                  <a:rPr lang="pt-PT" sz="2200" dirty="0"/>
                  <a:t> é </a:t>
                </a:r>
                <a14:m>
                  <m:oMath xmlns:m="http://schemas.openxmlformats.org/officeDocument/2006/math">
                    <m:r>
                      <a:rPr lang="pt-PT" sz="2200" b="1" i="1">
                        <a:latin typeface="Cambria Math"/>
                        <a:ea typeface="Cambria Math"/>
                      </a:rPr>
                      <m:t>~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𝒃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⟹~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𝒂</m:t>
                    </m:r>
                  </m:oMath>
                </a14:m>
                <a:endParaRPr lang="pt-PT" sz="2200" dirty="0"/>
              </a:p>
              <a:p>
                <a14:m>
                  <m:oMath xmlns:m="http://schemas.openxmlformats.org/officeDocument/2006/math">
                    <m:r>
                      <a:rPr lang="pt-PT" sz="2200" b="1" i="1">
                        <a:latin typeface="Cambria Math"/>
                        <a:ea typeface="Cambria Math"/>
                      </a:rPr>
                      <m:t>𝒂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⟹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𝒃</m:t>
                    </m:r>
                  </m:oMath>
                </a14:m>
                <a:r>
                  <a:rPr lang="pt-PT" sz="2200" dirty="0"/>
                  <a:t> tem o mesmo valor lógico que </a:t>
                </a:r>
                <a14:m>
                  <m:oMath xmlns:m="http://schemas.openxmlformats.org/officeDocument/2006/math">
                    <m:r>
                      <a:rPr lang="pt-PT" sz="2200" b="1" i="1">
                        <a:latin typeface="Cambria Math"/>
                        <a:ea typeface="Cambria Math"/>
                      </a:rPr>
                      <m:t>~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𝒃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⟹~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𝒂</m:t>
                    </m:r>
                  </m:oMath>
                </a14:m>
                <a:endParaRPr lang="pt-PT" sz="2200" dirty="0"/>
              </a:p>
              <a:p>
                <a:endParaRPr lang="pt-PT" sz="2200" dirty="0"/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61" y="3466214"/>
                <a:ext cx="7957630" cy="1107996"/>
              </a:xfrm>
              <a:prstGeom prst="rect">
                <a:avLst/>
              </a:prstGeom>
              <a:blipFill rotWithShape="1">
                <a:blip r:embed="rId4"/>
                <a:stretch>
                  <a:fillRect l="-996" t="-331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ixaDeTexto 4"/>
          <p:cNvSpPr txBox="1"/>
          <p:nvPr/>
        </p:nvSpPr>
        <p:spPr>
          <a:xfrm>
            <a:off x="2134651" y="4239818"/>
            <a:ext cx="4199861" cy="434330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200" dirty="0"/>
              <a:t>são ambas </a:t>
            </a:r>
            <a:r>
              <a:rPr lang="pt-PT" sz="2200" dirty="0" smtClean="0"/>
              <a:t>implicações verdadeiras</a:t>
            </a:r>
            <a:endParaRPr lang="pt-PT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551961" y="4785395"/>
                <a:ext cx="7957630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i="1" dirty="0" smtClean="0"/>
                  <a:t>• </a:t>
                </a:r>
                <a:r>
                  <a:rPr lang="pt-PT" sz="2200" dirty="0"/>
                  <a:t>o </a:t>
                </a:r>
                <a:r>
                  <a:rPr lang="pt-PT" sz="2200" dirty="0" err="1"/>
                  <a:t>contrarrecíproco</a:t>
                </a:r>
                <a:r>
                  <a:rPr lang="pt-PT" sz="2200" dirty="0"/>
                  <a:t> de </a:t>
                </a:r>
                <a14:m>
                  <m:oMath xmlns:m="http://schemas.openxmlformats.org/officeDocument/2006/math">
                    <m:r>
                      <a:rPr lang="pt-PT" sz="2200" b="1" i="1" smtClean="0">
                        <a:latin typeface="Cambria Math"/>
                        <a:ea typeface="Cambria Math"/>
                      </a:rPr>
                      <m:t>𝒄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⟹</m:t>
                    </m:r>
                    <m:r>
                      <a:rPr lang="pt-PT" sz="2200" b="1" i="1" smtClean="0">
                        <a:latin typeface="Cambria Math"/>
                        <a:ea typeface="Cambria Math"/>
                      </a:rPr>
                      <m:t>𝒅</m:t>
                    </m:r>
                  </m:oMath>
                </a14:m>
                <a:r>
                  <a:rPr lang="pt-PT" sz="2200" dirty="0"/>
                  <a:t> é </a:t>
                </a:r>
                <a14:m>
                  <m:oMath xmlns:m="http://schemas.openxmlformats.org/officeDocument/2006/math">
                    <m:r>
                      <a:rPr lang="pt-PT" sz="2200" b="1" i="1">
                        <a:latin typeface="Cambria Math"/>
                        <a:ea typeface="Cambria Math"/>
                      </a:rPr>
                      <m:t>~</m:t>
                    </m:r>
                    <m:r>
                      <a:rPr lang="pt-PT" sz="2200" b="1" i="1" smtClean="0">
                        <a:latin typeface="Cambria Math"/>
                        <a:ea typeface="Cambria Math"/>
                      </a:rPr>
                      <m:t>𝒅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⟹~</m:t>
                    </m:r>
                    <m:r>
                      <a:rPr lang="pt-PT" sz="2200" b="1" i="1" smtClean="0">
                        <a:latin typeface="Cambria Math"/>
                        <a:ea typeface="Cambria Math"/>
                      </a:rPr>
                      <m:t>𝒄</m:t>
                    </m:r>
                  </m:oMath>
                </a14:m>
                <a:endParaRPr lang="pt-PT" sz="2200" dirty="0"/>
              </a:p>
              <a:p>
                <a14:m>
                  <m:oMath xmlns:m="http://schemas.openxmlformats.org/officeDocument/2006/math">
                    <m:r>
                      <a:rPr lang="pt-PT" sz="2200" b="1" i="1" smtClean="0">
                        <a:latin typeface="Cambria Math"/>
                        <a:ea typeface="Cambria Math"/>
                      </a:rPr>
                      <m:t>𝒄</m:t>
                    </m:r>
                    <m:r>
                      <a:rPr lang="pt-PT" sz="2200" b="1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pt-PT" sz="2200" b="1" i="1" smtClean="0">
                        <a:latin typeface="Cambria Math"/>
                        <a:ea typeface="Cambria Math"/>
                      </a:rPr>
                      <m:t>𝒅</m:t>
                    </m:r>
                  </m:oMath>
                </a14:m>
                <a:r>
                  <a:rPr lang="pt-PT" sz="2200" dirty="0"/>
                  <a:t> tem o mesmo valor lógico que </a:t>
                </a:r>
                <a14:m>
                  <m:oMath xmlns:m="http://schemas.openxmlformats.org/officeDocument/2006/math">
                    <m:r>
                      <a:rPr lang="pt-PT" sz="2200" b="1" i="1">
                        <a:latin typeface="Cambria Math"/>
                        <a:ea typeface="Cambria Math"/>
                      </a:rPr>
                      <m:t>~</m:t>
                    </m:r>
                    <m:r>
                      <a:rPr lang="pt-PT" sz="2200" b="1" i="1" smtClean="0">
                        <a:latin typeface="Cambria Math"/>
                        <a:ea typeface="Cambria Math"/>
                      </a:rPr>
                      <m:t>𝒅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⟹~</m:t>
                    </m:r>
                    <m:r>
                      <a:rPr lang="pt-PT" sz="2200" b="1" i="1" smtClean="0">
                        <a:latin typeface="Cambria Math"/>
                        <a:ea typeface="Cambria Math"/>
                      </a:rPr>
                      <m:t>𝒄</m:t>
                    </m:r>
                  </m:oMath>
                </a14:m>
                <a:endParaRPr lang="pt-PT" sz="2200" dirty="0"/>
              </a:p>
              <a:p>
                <a:endParaRPr lang="pt-PT" sz="2200" dirty="0"/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961" y="4785395"/>
                <a:ext cx="7957630" cy="1107996"/>
              </a:xfrm>
              <a:prstGeom prst="rect">
                <a:avLst/>
              </a:prstGeom>
              <a:blipFill rotWithShape="1">
                <a:blip r:embed="rId5"/>
                <a:stretch>
                  <a:fillRect l="-996" t="-329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CaixaDeTexto 13"/>
          <p:cNvSpPr txBox="1"/>
          <p:nvPr/>
        </p:nvSpPr>
        <p:spPr>
          <a:xfrm>
            <a:off x="2499101" y="5628168"/>
            <a:ext cx="3470959" cy="43088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200" dirty="0"/>
              <a:t>são ambas </a:t>
            </a:r>
            <a:r>
              <a:rPr lang="pt-PT" sz="2200" dirty="0" smtClean="0"/>
              <a:t>implicações falsas</a:t>
            </a:r>
            <a:endParaRPr lang="pt-PT" sz="2200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609236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allAtOnce"/>
      <p:bldP spid="11" grpId="0" animBg="1"/>
      <p:bldP spid="10" grpId="0"/>
      <p:bldP spid="3" grpId="0"/>
      <p:bldP spid="5" grpId="0" animBg="1"/>
      <p:bldP spid="12" grpId="0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399561" y="1178945"/>
                <a:ext cx="864874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b="1" dirty="0" smtClean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Exemplo 17</a:t>
                </a:r>
                <a:endParaRPr lang="pt-PT" sz="2200" b="1" dirty="0" smtClean="0"/>
              </a:p>
              <a:p>
                <a:r>
                  <a:rPr lang="pt-PT" sz="2200" b="1" dirty="0"/>
                  <a:t>Consideremos, no plano, três </a:t>
                </a:r>
                <a:r>
                  <a:rPr lang="pt-PT" sz="2200" b="1" dirty="0" err="1"/>
                  <a:t>retas</a:t>
                </a:r>
                <a:r>
                  <a:rPr lang="pt-PT" sz="2200" b="1" dirty="0"/>
                  <a:t> </a:t>
                </a:r>
                <a14:m>
                  <m:oMath xmlns:m="http://schemas.openxmlformats.org/officeDocument/2006/math">
                    <m:r>
                      <a:rPr lang="pt-PT" sz="2200" b="1" i="1" smtClean="0">
                        <a:latin typeface="Cambria Math"/>
                        <a:ea typeface="Cambria Math"/>
                      </a:rPr>
                      <m:t>𝒓</m:t>
                    </m:r>
                  </m:oMath>
                </a14:m>
                <a:r>
                  <a:rPr lang="pt-PT" sz="2200" b="1" dirty="0"/>
                  <a:t>, </a:t>
                </a:r>
                <a14:m>
                  <m:oMath xmlns:m="http://schemas.openxmlformats.org/officeDocument/2006/math">
                    <m:r>
                      <a:rPr lang="pt-PT" sz="2200" b="1" i="1" smtClean="0">
                        <a:latin typeface="Cambria Math"/>
                        <a:ea typeface="Cambria Math"/>
                      </a:rPr>
                      <m:t>𝒔</m:t>
                    </m:r>
                  </m:oMath>
                </a14:m>
                <a:r>
                  <a:rPr lang="pt-PT" sz="2200" b="1" i="1" dirty="0"/>
                  <a:t> </a:t>
                </a:r>
                <a:r>
                  <a:rPr lang="pt-PT" sz="2200" b="1" dirty="0"/>
                  <a:t>e </a:t>
                </a:r>
                <a14:m>
                  <m:oMath xmlns:m="http://schemas.openxmlformats.org/officeDocument/2006/math">
                    <m:r>
                      <a:rPr lang="pt-PT" sz="2200" b="1" i="1" smtClean="0">
                        <a:latin typeface="Cambria Math"/>
                        <a:ea typeface="Cambria Math"/>
                      </a:rPr>
                      <m:t>𝒕</m:t>
                    </m:r>
                    <m:r>
                      <a:rPr lang="pt-PT" sz="2200" b="1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pt-PT" sz="2200" b="1" dirty="0" smtClean="0">
                  <a:ea typeface="Cambria Math"/>
                </a:endParaRPr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61" y="1178945"/>
                <a:ext cx="8648746" cy="769441"/>
              </a:xfrm>
              <a:prstGeom prst="rect">
                <a:avLst/>
              </a:prstGeom>
              <a:blipFill rotWithShape="1">
                <a:blip r:embed="rId2"/>
                <a:stretch>
                  <a:fillRect l="-917" t="-4724" b="-1417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ixaDeTexto 4"/>
          <p:cNvSpPr txBox="1"/>
          <p:nvPr/>
        </p:nvSpPr>
        <p:spPr>
          <a:xfrm>
            <a:off x="2662070" y="4389579"/>
            <a:ext cx="2868561" cy="430887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200" dirty="0"/>
              <a:t>(implicação verdadeira)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1426074" y="3398300"/>
                <a:ext cx="6037265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/>
                  <a:t>“ </a:t>
                </a:r>
                <a:r>
                  <a:rPr lang="pt-PT" sz="2200" dirty="0" smtClean="0"/>
                  <a:t>se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  <a:ea typeface="Cambria Math"/>
                      </a:rPr>
                      <m:t>𝑟</m:t>
                    </m:r>
                  </m:oMath>
                </a14:m>
                <a:r>
                  <a:rPr lang="pt-PT" sz="2200" i="1" dirty="0"/>
                  <a:t> </a:t>
                </a:r>
                <a:r>
                  <a:rPr lang="pt-PT" sz="2200" dirty="0"/>
                  <a:t>é paralela a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  <a:ea typeface="Cambria Math"/>
                      </a:rPr>
                      <m:t>𝑠</m:t>
                    </m:r>
                  </m:oMath>
                </a14:m>
                <a:r>
                  <a:rPr lang="pt-PT" sz="2200" i="1" dirty="0"/>
                  <a:t> </a:t>
                </a:r>
                <a:r>
                  <a:rPr lang="pt-PT" sz="2200" dirty="0"/>
                  <a:t>e a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  <a:ea typeface="Cambria Math"/>
                      </a:rPr>
                      <m:t>𝑡</m:t>
                    </m:r>
                  </m:oMath>
                </a14:m>
                <a:r>
                  <a:rPr lang="pt-PT" sz="2200" dirty="0"/>
                  <a:t>, então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  <a:ea typeface="Cambria Math"/>
                      </a:rPr>
                      <m:t>𝑠</m:t>
                    </m:r>
                  </m:oMath>
                </a14:m>
                <a:r>
                  <a:rPr lang="pt-PT" sz="2200" i="1" dirty="0"/>
                  <a:t> </a:t>
                </a:r>
                <a:r>
                  <a:rPr lang="pt-PT" sz="2200" dirty="0"/>
                  <a:t>é paralela a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  <a:ea typeface="Cambria Math"/>
                      </a:rPr>
                      <m:t>𝑡</m:t>
                    </m:r>
                    <m:r>
                      <m:rPr>
                        <m:nor/>
                      </m:rPr>
                      <a:rPr lang="pt-PT" sz="2200" dirty="0"/>
                      <m:t>”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6074" y="3398300"/>
                <a:ext cx="6037265" cy="430887"/>
              </a:xfrm>
              <a:prstGeom prst="rect">
                <a:avLst/>
              </a:prstGeom>
              <a:blipFill rotWithShape="1">
                <a:blip r:embed="rId3"/>
                <a:stretch>
                  <a:fillRect l="-1313" t="-8451" b="-2676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2440277" y="3812949"/>
                <a:ext cx="3290882" cy="42991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𝒓</m:t>
                      </m:r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∕∕</m:t>
                      </m:r>
                      <m:r>
                        <a:rPr lang="pt-PT" sz="2200" b="1" i="1">
                          <a:latin typeface="Cambria Math"/>
                          <a:ea typeface="Cambria Math"/>
                        </a:rPr>
                        <m:t>𝒔</m:t>
                      </m:r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∧</m:t>
                      </m:r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𝒓</m:t>
                      </m:r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∕∕</m:t>
                      </m:r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𝒕</m:t>
                      </m:r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𝒔</m:t>
                      </m:r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∕∕</m:t>
                      </m:r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𝒕</m:t>
                      </m:r>
                    </m:oMath>
                  </m:oMathPara>
                </a14:m>
                <a:endParaRPr lang="pt-PT" sz="2200" b="1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0277" y="3812949"/>
                <a:ext cx="3290882" cy="429914"/>
              </a:xfrm>
              <a:prstGeom prst="rect">
                <a:avLst/>
              </a:prstGeom>
              <a:blipFill rotWithShape="1">
                <a:blip r:embed="rId4"/>
                <a:stretch>
                  <a:fillRect b="-1549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aixaDeTexto 8"/>
          <p:cNvSpPr txBox="1"/>
          <p:nvPr/>
        </p:nvSpPr>
        <p:spPr>
          <a:xfrm>
            <a:off x="2729406" y="5903003"/>
            <a:ext cx="2868561" cy="430887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200" dirty="0"/>
              <a:t>(implicação verdadeira)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363108" y="4932990"/>
                <a:ext cx="8685199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 smtClean="0"/>
                  <a:t>“</a:t>
                </a:r>
                <a:r>
                  <a:rPr lang="pt-PT" sz="2200" dirty="0"/>
                  <a:t>se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  <a:ea typeface="Cambria Math"/>
                      </a:rPr>
                      <m:t>𝑠</m:t>
                    </m:r>
                  </m:oMath>
                </a14:m>
                <a:r>
                  <a:rPr lang="pt-PT" sz="2200" i="1" dirty="0"/>
                  <a:t> </a:t>
                </a:r>
                <a:r>
                  <a:rPr lang="pt-PT" sz="2200" dirty="0"/>
                  <a:t>não é paralela a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  <a:ea typeface="Cambria Math"/>
                      </a:rPr>
                      <m:t>𝑡</m:t>
                    </m:r>
                  </m:oMath>
                </a14:m>
                <a:r>
                  <a:rPr lang="pt-PT" sz="2200" dirty="0"/>
                  <a:t>, então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  <a:ea typeface="Cambria Math"/>
                      </a:rPr>
                      <m:t>𝑟</m:t>
                    </m:r>
                  </m:oMath>
                </a14:m>
                <a:r>
                  <a:rPr lang="pt-PT" sz="2200" i="1" dirty="0"/>
                  <a:t> </a:t>
                </a:r>
                <a:r>
                  <a:rPr lang="pt-PT" sz="2200" dirty="0"/>
                  <a:t>não é paralela a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  <a:ea typeface="Cambria Math"/>
                      </a:rPr>
                      <m:t>𝑠</m:t>
                    </m:r>
                  </m:oMath>
                </a14:m>
                <a:r>
                  <a:rPr lang="pt-PT" sz="2200" i="1" dirty="0"/>
                  <a:t> </a:t>
                </a:r>
                <a:r>
                  <a:rPr lang="pt-PT" sz="2200" dirty="0"/>
                  <a:t>ou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  <a:ea typeface="Cambria Math"/>
                      </a:rPr>
                      <m:t>𝑟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pt-PT" sz="2200" dirty="0" smtClean="0"/>
                  <a:t>não é </a:t>
                </a:r>
                <a:r>
                  <a:rPr lang="pt-PT" sz="2200" dirty="0"/>
                  <a:t>paralela a </a:t>
                </a:r>
                <a14:m>
                  <m:oMath xmlns:m="http://schemas.openxmlformats.org/officeDocument/2006/math">
                    <m:r>
                      <a:rPr lang="pt-PT" sz="2200" b="0" i="1">
                        <a:latin typeface="Cambria Math"/>
                        <a:ea typeface="Cambria Math"/>
                      </a:rPr>
                      <m:t>𝑡</m:t>
                    </m:r>
                  </m:oMath>
                </a14:m>
                <a:r>
                  <a:rPr lang="pt-PT" sz="2200" dirty="0" smtClean="0"/>
                  <a:t>”</a:t>
                </a:r>
                <a:endParaRPr lang="pt-PT" sz="2200" dirty="0"/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108" y="4932990"/>
                <a:ext cx="8685199" cy="430887"/>
              </a:xfrm>
              <a:prstGeom prst="rect">
                <a:avLst/>
              </a:prstGeom>
              <a:blipFill rotWithShape="1">
                <a:blip r:embed="rId5"/>
                <a:stretch>
                  <a:fillRect l="-913" t="-8451" b="-2676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2155759" y="5368905"/>
                <a:ext cx="4091817" cy="43088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∼</m:t>
                      </m:r>
                      <m:d>
                        <m:dPr>
                          <m:ctrlPr>
                            <a:rPr lang="pt-PT" sz="2200" b="1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type m:val="lin"/>
                              <m:ctrlPr>
                                <a:rPr lang="pt-PT" sz="2200" b="1" i="1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200" b="1" i="1" smtClean="0">
                                  <a:latin typeface="Cambria Math"/>
                                  <a:ea typeface="Cambria Math"/>
                                </a:rPr>
                                <m:t>𝒔</m:t>
                              </m:r>
                            </m:num>
                            <m:den>
                              <m:r>
                                <a:rPr lang="pt-PT" sz="2200" b="1" i="1" smtClean="0">
                                  <a:latin typeface="Cambria Math"/>
                                  <a:ea typeface="Cambria Math"/>
                                </a:rPr>
                                <m:t>∕</m:t>
                              </m:r>
                              <m:r>
                                <a:rPr lang="pt-PT" sz="2200" b="1" i="1" smtClean="0">
                                  <a:latin typeface="Cambria Math"/>
                                  <a:ea typeface="Cambria Math"/>
                                </a:rPr>
                                <m:t>𝒕</m:t>
                              </m:r>
                            </m:den>
                          </m:f>
                        </m:e>
                      </m:d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⟹∼(</m:t>
                      </m:r>
                      <m:f>
                        <m:fPr>
                          <m:type m:val="lin"/>
                          <m:ctrlPr>
                            <a:rPr lang="pt-PT" sz="2200" b="1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200" b="1" i="1" smtClean="0">
                              <a:latin typeface="Cambria Math"/>
                              <a:ea typeface="Cambria Math"/>
                            </a:rPr>
                            <m:t>𝒓</m:t>
                          </m:r>
                          <m:r>
                            <a:rPr lang="pt-PT" sz="2200" b="1" i="1" smtClean="0">
                              <a:latin typeface="Cambria Math"/>
                              <a:ea typeface="Cambria Math"/>
                            </a:rPr>
                            <m:t>∕</m:t>
                          </m:r>
                        </m:num>
                        <m:den>
                          <m:r>
                            <a:rPr lang="pt-PT" sz="2200" b="1" i="1" smtClean="0">
                              <a:latin typeface="Cambria Math"/>
                              <a:ea typeface="Cambria Math"/>
                            </a:rPr>
                            <m:t>𝒔</m:t>
                          </m:r>
                          <m:r>
                            <a:rPr lang="pt-PT" sz="2200" b="1" i="1" smtClean="0">
                              <a:latin typeface="Cambria Math"/>
                              <a:ea typeface="Cambria Math"/>
                            </a:rPr>
                            <m:t>)∨</m:t>
                          </m:r>
                        </m:den>
                      </m:f>
                      <m:r>
                        <a:rPr lang="pt-PT" sz="2200" b="1" i="1">
                          <a:latin typeface="Cambria Math"/>
                          <a:ea typeface="Cambria Math"/>
                        </a:rPr>
                        <m:t>(</m:t>
                      </m:r>
                      <m:f>
                        <m:fPr>
                          <m:type m:val="lin"/>
                          <m:ctrlPr>
                            <a:rPr lang="pt-PT" sz="2200" b="1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200" b="1" i="1" smtClean="0">
                              <a:latin typeface="Cambria Math"/>
                              <a:ea typeface="Cambria Math"/>
                            </a:rPr>
                            <m:t>𝒓</m:t>
                          </m:r>
                          <m:r>
                            <a:rPr lang="pt-PT" sz="2200" b="1" i="1" smtClean="0">
                              <a:latin typeface="Cambria Math"/>
                              <a:ea typeface="Cambria Math"/>
                            </a:rPr>
                            <m:t>∕</m:t>
                          </m:r>
                        </m:num>
                        <m:den>
                          <m:r>
                            <a:rPr lang="pt-PT" sz="2200" b="1" i="1" smtClean="0">
                              <a:latin typeface="Cambria Math"/>
                              <a:ea typeface="Cambria Math"/>
                            </a:rPr>
                            <m:t>𝒕</m:t>
                          </m:r>
                        </m:den>
                      </m:f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pt-PT" sz="2200" b="1" dirty="0"/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5759" y="5368905"/>
                <a:ext cx="4091817" cy="430887"/>
              </a:xfrm>
              <a:prstGeom prst="rect">
                <a:avLst/>
              </a:prstGeom>
              <a:blipFill rotWithShape="1">
                <a:blip r:embed="rId6"/>
                <a:stretch>
                  <a:fillRect t="-122857" r="-12519" b="-18857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aixaDeTexto 2"/>
          <p:cNvSpPr txBox="1"/>
          <p:nvPr/>
        </p:nvSpPr>
        <p:spPr>
          <a:xfrm>
            <a:off x="363108" y="3013578"/>
            <a:ext cx="85044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Em linguagem simbólica escrevemos</a:t>
            </a:r>
            <a:r>
              <a:rPr lang="pt-PT" sz="2200" dirty="0" smtClean="0"/>
              <a:t>:</a:t>
            </a:r>
            <a:endParaRPr lang="pt-PT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363108" y="1944750"/>
                <a:ext cx="8504445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 smtClean="0"/>
                  <a:t>O </a:t>
                </a:r>
                <a:r>
                  <a:rPr lang="pt-PT" sz="2200" dirty="0" err="1"/>
                  <a:t>contrarrecíproco</a:t>
                </a:r>
                <a:r>
                  <a:rPr lang="pt-PT" sz="2200" dirty="0"/>
                  <a:t> da implicação “se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  <a:ea typeface="Cambria Math"/>
                      </a:rPr>
                      <m:t>𝑟</m:t>
                    </m:r>
                  </m:oMath>
                </a14:m>
                <a:r>
                  <a:rPr lang="pt-PT" sz="2200" i="1" dirty="0"/>
                  <a:t> </a:t>
                </a:r>
                <a:r>
                  <a:rPr lang="pt-PT" sz="2200" dirty="0"/>
                  <a:t>é paralela a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  <a:ea typeface="Cambria Math"/>
                      </a:rPr>
                      <m:t>𝑠</m:t>
                    </m:r>
                  </m:oMath>
                </a14:m>
                <a:r>
                  <a:rPr lang="pt-PT" sz="2200" i="1" dirty="0"/>
                  <a:t> </a:t>
                </a:r>
                <a:r>
                  <a:rPr lang="pt-PT" sz="2200" dirty="0"/>
                  <a:t>e a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  <a:ea typeface="Cambria Math"/>
                      </a:rPr>
                      <m:t>𝑡</m:t>
                    </m:r>
                  </m:oMath>
                </a14:m>
                <a:r>
                  <a:rPr lang="pt-PT" sz="2200" dirty="0"/>
                  <a:t>, então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  <a:ea typeface="Cambria Math"/>
                      </a:rPr>
                      <m:t>𝑠</m:t>
                    </m:r>
                  </m:oMath>
                </a14:m>
                <a:r>
                  <a:rPr lang="pt-PT" sz="2200" i="1" dirty="0"/>
                  <a:t> </a:t>
                </a:r>
                <a:r>
                  <a:rPr lang="pt-PT" sz="2200" dirty="0"/>
                  <a:t>é paralela a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  <a:ea typeface="Cambria Math"/>
                      </a:rPr>
                      <m:t>𝑡</m:t>
                    </m:r>
                  </m:oMath>
                </a14:m>
                <a:r>
                  <a:rPr lang="pt-PT" sz="2200" dirty="0"/>
                  <a:t>” é “se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  <a:ea typeface="Cambria Math"/>
                      </a:rPr>
                      <m:t>𝑠</m:t>
                    </m:r>
                  </m:oMath>
                </a14:m>
                <a:r>
                  <a:rPr lang="pt-PT" sz="2200" i="1" dirty="0"/>
                  <a:t> </a:t>
                </a:r>
                <a:r>
                  <a:rPr lang="pt-PT" sz="2200" dirty="0"/>
                  <a:t>não é paralela a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  <a:ea typeface="Cambria Math"/>
                      </a:rPr>
                      <m:t>𝑡</m:t>
                    </m:r>
                  </m:oMath>
                </a14:m>
                <a:r>
                  <a:rPr lang="pt-PT" sz="2200" dirty="0"/>
                  <a:t>, então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  <a:ea typeface="Cambria Math"/>
                      </a:rPr>
                      <m:t>𝑟</m:t>
                    </m:r>
                  </m:oMath>
                </a14:m>
                <a:r>
                  <a:rPr lang="pt-PT" sz="2200" i="1" dirty="0"/>
                  <a:t> </a:t>
                </a:r>
                <a:r>
                  <a:rPr lang="pt-PT" sz="2200" dirty="0"/>
                  <a:t>não é paralela a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  <a:ea typeface="Cambria Math"/>
                      </a:rPr>
                      <m:t>𝑠</m:t>
                    </m:r>
                  </m:oMath>
                </a14:m>
                <a:r>
                  <a:rPr lang="pt-PT" sz="2200" i="1" dirty="0"/>
                  <a:t> </a:t>
                </a:r>
                <a:r>
                  <a:rPr lang="pt-PT" sz="2200" dirty="0"/>
                  <a:t>ou</a:t>
                </a:r>
                <a:r>
                  <a:rPr lang="pt-PT" sz="2200" dirty="0" smtClean="0"/>
                  <a:t>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  <a:ea typeface="Cambria Math"/>
                      </a:rPr>
                      <m:t>𝑟</m:t>
                    </m:r>
                  </m:oMath>
                </a14:m>
                <a:r>
                  <a:rPr lang="pt-PT" sz="2200" dirty="0" smtClean="0"/>
                  <a:t> não é </a:t>
                </a:r>
                <a:r>
                  <a:rPr lang="pt-PT" sz="2200" dirty="0"/>
                  <a:t>paralela a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  <a:ea typeface="Cambria Math"/>
                      </a:rPr>
                      <m:t>𝑡</m:t>
                    </m:r>
                  </m:oMath>
                </a14:m>
                <a:r>
                  <a:rPr lang="pt-PT" sz="2200" dirty="0" smtClean="0"/>
                  <a:t>”.</a:t>
                </a:r>
                <a:endParaRPr lang="pt-PT" sz="2200" dirty="0"/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108" y="1944750"/>
                <a:ext cx="8504445" cy="1107996"/>
              </a:xfrm>
              <a:prstGeom prst="rect">
                <a:avLst/>
              </a:prstGeom>
              <a:blipFill rotWithShape="1">
                <a:blip r:embed="rId7"/>
                <a:stretch>
                  <a:fillRect l="-932" t="-3297" b="-989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225857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allAtOnce"/>
      <p:bldP spid="5" grpId="0" animBg="1"/>
      <p:bldP spid="6" grpId="0"/>
      <p:bldP spid="7" grpId="0" animBg="1"/>
      <p:bldP spid="9" grpId="0" animBg="1"/>
      <p:bldP spid="10" grpId="0"/>
      <p:bldP spid="11" grpId="0" animBg="1"/>
      <p:bldP spid="3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381003" y="1301778"/>
            <a:ext cx="8316430" cy="41549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200" dirty="0"/>
              <a:t>Ao desenvolver as ideias propostas por </a:t>
            </a:r>
            <a:r>
              <a:rPr lang="pt-PT" sz="2200" dirty="0" err="1" smtClean="0"/>
              <a:t>Leibniz</a:t>
            </a:r>
            <a:r>
              <a:rPr lang="pt-PT" sz="2200" dirty="0" smtClean="0"/>
              <a:t>, cerca </a:t>
            </a:r>
          </a:p>
          <a:p>
            <a:pPr>
              <a:lnSpc>
                <a:spcPct val="150000"/>
              </a:lnSpc>
            </a:pPr>
            <a:r>
              <a:rPr lang="pt-PT" sz="2200" dirty="0" smtClean="0"/>
              <a:t>de </a:t>
            </a:r>
            <a:r>
              <a:rPr lang="pt-PT" sz="2200" dirty="0"/>
              <a:t>dois séculos antes, </a:t>
            </a:r>
            <a:r>
              <a:rPr lang="pt-PT" sz="2200" dirty="0" err="1"/>
              <a:t>Boole</a:t>
            </a:r>
            <a:r>
              <a:rPr lang="pt-PT" sz="2200" dirty="0"/>
              <a:t> aplicou uma </a:t>
            </a:r>
            <a:r>
              <a:rPr lang="pt-PT" sz="2200" dirty="0" smtClean="0"/>
              <a:t>série </a:t>
            </a:r>
            <a:r>
              <a:rPr lang="pt-PT" sz="2200" dirty="0"/>
              <a:t>de </a:t>
            </a:r>
            <a:endParaRPr lang="pt-PT" sz="2200" dirty="0" smtClean="0"/>
          </a:p>
          <a:p>
            <a:pPr>
              <a:lnSpc>
                <a:spcPct val="150000"/>
              </a:lnSpc>
            </a:pPr>
            <a:r>
              <a:rPr lang="pt-PT" sz="2200" dirty="0" smtClean="0"/>
              <a:t>símbolos </a:t>
            </a:r>
            <a:r>
              <a:rPr lang="pt-PT" sz="2200" dirty="0"/>
              <a:t>a operações lógicas e descobriu </a:t>
            </a:r>
            <a:r>
              <a:rPr lang="pt-PT" sz="2200" dirty="0" smtClean="0"/>
              <a:t>que </a:t>
            </a:r>
            <a:r>
              <a:rPr lang="pt-PT" sz="2200" dirty="0"/>
              <a:t>era </a:t>
            </a:r>
            <a:endParaRPr lang="pt-PT" sz="2200" dirty="0" smtClean="0"/>
          </a:p>
          <a:p>
            <a:pPr>
              <a:lnSpc>
                <a:spcPct val="150000"/>
              </a:lnSpc>
            </a:pPr>
            <a:r>
              <a:rPr lang="pt-PT" sz="2200" dirty="0" smtClean="0"/>
              <a:t>possível </a:t>
            </a:r>
            <a:r>
              <a:rPr lang="pt-PT" sz="2200" dirty="0"/>
              <a:t>transportar para a lógica a mesma estrutura </a:t>
            </a:r>
            <a:r>
              <a:rPr lang="pt-PT" sz="2200" dirty="0" smtClean="0"/>
              <a:t>da</a:t>
            </a:r>
          </a:p>
          <a:p>
            <a:pPr>
              <a:lnSpc>
                <a:spcPct val="150000"/>
              </a:lnSpc>
            </a:pPr>
            <a:r>
              <a:rPr lang="pt-PT" sz="2200" dirty="0" smtClean="0"/>
              <a:t>álgebra </a:t>
            </a:r>
            <a:r>
              <a:rPr lang="pt-PT" sz="2200" dirty="0"/>
              <a:t>convencional.</a:t>
            </a:r>
          </a:p>
          <a:p>
            <a:pPr>
              <a:lnSpc>
                <a:spcPct val="150000"/>
              </a:lnSpc>
            </a:pPr>
            <a:r>
              <a:rPr lang="pt-PT" sz="2200" dirty="0"/>
              <a:t>Em 1854 publicou “Investigação sobre as leis do </a:t>
            </a:r>
            <a:r>
              <a:rPr lang="pt-PT" sz="2200" dirty="0" smtClean="0"/>
              <a:t>pensamento</a:t>
            </a:r>
            <a:r>
              <a:rPr lang="pt-PT" sz="2200" dirty="0"/>
              <a:t>”, livro que tratava da lógica simbólica </a:t>
            </a:r>
            <a:r>
              <a:rPr lang="pt-PT" sz="2200" dirty="0" smtClean="0"/>
              <a:t>e </a:t>
            </a:r>
            <a:r>
              <a:rPr lang="pt-PT" sz="2200" dirty="0"/>
              <a:t>sua álgebra. Este livro é considerado um marco na </a:t>
            </a:r>
            <a:r>
              <a:rPr lang="pt-PT" sz="2200" dirty="0" smtClean="0"/>
              <a:t>História </a:t>
            </a:r>
            <a:r>
              <a:rPr lang="pt-PT" sz="2200" dirty="0"/>
              <a:t>da lógica matemática</a:t>
            </a:r>
            <a:r>
              <a:rPr lang="pt-PT" sz="2200" dirty="0" smtClean="0"/>
              <a:t>.</a:t>
            </a:r>
            <a:endParaRPr lang="pt-PT" sz="2200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PT" dirty="0" smtClean="0"/>
              <a:t>Um pouco de história</a:t>
            </a:r>
            <a:endParaRPr lang="pt-PT" dirty="0"/>
          </a:p>
        </p:txBody>
      </p:sp>
      <p:sp>
        <p:nvSpPr>
          <p:cNvPr id="5" name="CaixaDeTexto 4"/>
          <p:cNvSpPr txBox="1"/>
          <p:nvPr/>
        </p:nvSpPr>
        <p:spPr>
          <a:xfrm>
            <a:off x="6773985" y="3411428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/>
              <a:t>George </a:t>
            </a:r>
            <a:r>
              <a:rPr lang="pt-PT" sz="1600" b="1" dirty="0" err="1"/>
              <a:t>Boole</a:t>
            </a:r>
            <a:r>
              <a:rPr lang="pt-PT" sz="1600" b="1" dirty="0"/>
              <a:t> </a:t>
            </a:r>
            <a:r>
              <a:rPr lang="pt-PT" sz="1600" dirty="0"/>
              <a:t>(1815-1864)</a:t>
            </a:r>
          </a:p>
        </p:txBody>
      </p:sp>
      <p:pic>
        <p:nvPicPr>
          <p:cNvPr id="3" name="Picture 2" descr="C:\Users\Acer\Desktop\bool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4344" y="1308330"/>
            <a:ext cx="1676400" cy="215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Placeholder 3"/>
          <p:cNvSpPr txBox="1">
            <a:spLocks/>
          </p:cNvSpPr>
          <p:nvPr/>
        </p:nvSpPr>
        <p:spPr>
          <a:xfrm>
            <a:off x="559557" y="0"/>
            <a:ext cx="7373869" cy="4594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12993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2535</TotalTime>
  <Words>1332</Words>
  <Application>Microsoft Office PowerPoint</Application>
  <PresentationFormat>Apresentação no Ecrã (4:3)</PresentationFormat>
  <Paragraphs>329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14</vt:i4>
      </vt:variant>
    </vt:vector>
  </HeadingPairs>
  <TitlesOfParts>
    <vt:vector size="15" baseType="lpstr">
      <vt:lpstr>Office Theme</vt:lpstr>
      <vt:lpstr>INTODUÇÃO À LÓGICA BIVALENTE E À TEORIA DOS CONJUNTOS 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Apresentação do PowerPoint</vt:lpstr>
    </vt:vector>
  </TitlesOfParts>
  <Company>Bloco Grafico, Lda.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Matemática 10</dc:title>
  <dc:creator>Areal Editores</dc:creator>
  <cp:lastModifiedBy>Acer</cp:lastModifiedBy>
  <cp:revision>203</cp:revision>
  <dcterms:created xsi:type="dcterms:W3CDTF">2015-02-09T14:45:19Z</dcterms:created>
  <dcterms:modified xsi:type="dcterms:W3CDTF">2015-05-13T13:40:49Z</dcterms:modified>
</cp:coreProperties>
</file>