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3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CDAF5"/>
    <a:srgbClr val="FFCCFF"/>
    <a:srgbClr val="DBBDD7"/>
    <a:srgbClr val="CFB7E1"/>
    <a:srgbClr val="CC99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56" autoAdjust="0"/>
    <p:restoredTop sz="94660" autoAdjust="0"/>
  </p:normalViewPr>
  <p:slideViewPr>
    <p:cSldViewPr snapToGrid="0" showGuides="1">
      <p:cViewPr>
        <p:scale>
          <a:sx n="60" d="100"/>
          <a:sy n="60" d="100"/>
        </p:scale>
        <p:origin x="-1344" y="-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741795"/>
            <a:ext cx="6068961" cy="2387600"/>
          </a:xfrm>
        </p:spPr>
        <p:txBody>
          <a:bodyPr anchor="t">
            <a:normAutofit/>
          </a:bodyPr>
          <a:lstStyle>
            <a:lvl1pPr marL="0" indent="0" algn="l">
              <a:defRPr sz="4400" b="1" baseline="0">
                <a:latin typeface="+mn-lt"/>
              </a:defRPr>
            </a:lvl1pPr>
          </a:lstStyle>
          <a:p>
            <a:r>
              <a:rPr lang="en-US" dirty="0" smtClean="0"/>
              <a:t>TÍTULO DA APRESENTAÇÃO MULTIMÉDIA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392552"/>
            <a:ext cx="6068961" cy="7103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SUBTÍTULO (CASO EXISTA)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7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2890" y="58360"/>
            <a:ext cx="8680532" cy="348696"/>
          </a:xfrm>
        </p:spPr>
        <p:txBody>
          <a:bodyPr>
            <a:noAutofit/>
          </a:bodyPr>
          <a:lstStyle>
            <a:lvl1pPr>
              <a:defRPr sz="2400" b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TÍTULO DO 1º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071" y="1247488"/>
            <a:ext cx="8302973" cy="397032"/>
          </a:xfrm>
        </p:spPr>
        <p:txBody>
          <a:bodyPr>
            <a:sp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95252" y="590596"/>
            <a:ext cx="7746436" cy="459488"/>
          </a:xfrm>
        </p:spPr>
        <p:txBody>
          <a:bodyPr anchor="ctr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 b="1">
                <a:solidFill>
                  <a:schemeClr val="bg1"/>
                </a:solidFill>
              </a:defRPr>
            </a:lvl2pPr>
            <a:lvl3pPr marL="914400" indent="0">
              <a:buNone/>
              <a:defRPr sz="2600" b="1">
                <a:solidFill>
                  <a:schemeClr val="bg1"/>
                </a:solidFill>
              </a:defRPr>
            </a:lvl3pPr>
            <a:lvl4pPr marL="1371600" indent="0">
              <a:buNone/>
              <a:defRPr sz="2600" b="1">
                <a:solidFill>
                  <a:schemeClr val="bg1"/>
                </a:solidFill>
              </a:defRPr>
            </a:lvl4pPr>
            <a:lvl5pPr marL="1828800" indent="0">
              <a:buNone/>
              <a:defRPr sz="2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TÍTULO DO SLIDE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3011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1BE5-4E69-4A3C-8FC0-7F5333125048}" type="datetimeFigureOut">
              <a:rPr lang="pt-PT" smtClean="0"/>
              <a:t>13-05-2015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51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91BE5-4E69-4A3C-8FC0-7F5333125048}" type="datetimeFigureOut">
              <a:rPr lang="pt-PT" smtClean="0"/>
              <a:t>13-05-2015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607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0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7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0.png"/><Relationship Id="rId5" Type="http://schemas.openxmlformats.org/officeDocument/2006/relationships/image" Target="../media/image4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INTODUÇÃO À LÓGICA BIVALENTE E À TEORIA</a:t>
            </a:r>
            <a:r>
              <a:rPr lang="pt-PT" dirty="0"/>
              <a:t/>
            </a:r>
            <a:br>
              <a:rPr lang="pt-PT" dirty="0"/>
            </a:br>
            <a:r>
              <a:rPr lang="pt-PT" dirty="0"/>
              <a:t>DOS CONJUNTOS</a:t>
            </a:r>
            <a:br>
              <a:rPr lang="pt-PT" dirty="0"/>
            </a:b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b="1" dirty="0" smtClean="0"/>
              <a:t>Tema: Lógica e teoria dos conjuntos</a:t>
            </a:r>
            <a:endParaRPr lang="pt-PT" dirty="0" smtClean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2348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46567" y="1464363"/>
            <a:ext cx="83040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As seguintes expressões não são designações porque não identificam</a:t>
            </a:r>
          </a:p>
          <a:p>
            <a:r>
              <a:rPr lang="pt-PT" sz="2200" dirty="0" err="1"/>
              <a:t>objetos</a:t>
            </a:r>
            <a:r>
              <a:rPr lang="pt-PT" sz="22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446567" y="3338152"/>
                <a:ext cx="7580506" cy="91508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𝑼</m:t>
                        </m:r>
                      </m:e>
                      <m:sub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pt-PT" sz="22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𝑼</m:t>
                        </m:r>
                      </m:e>
                      <m:sub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pt-PT" sz="2200" b="1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</m:oMath>
                </a14:m>
                <a:r>
                  <a:rPr lang="pt-PT" sz="2200" dirty="0" smtClean="0">
                    <a:solidFill>
                      <a:schemeClr val="tx1"/>
                    </a:solidFill>
                  </a:rPr>
                  <a:t> {cidades de Portugal}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t-PT" sz="22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pt-PT" sz="22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𝑼</m:t>
                        </m:r>
                      </m:e>
                      <m:sub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b>
                    </m:sSub>
                    <m:r>
                      <a:rPr lang="pt-PT" sz="2200" b="1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</m:oMath>
                </a14:m>
                <a:r>
                  <a:rPr lang="pt-PT" sz="2200" dirty="0">
                    <a:solidFill>
                      <a:schemeClr val="tx1"/>
                    </a:solidFill>
                  </a:rPr>
                  <a:t> 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{portão, telhado, chão, dono}</a:t>
                </a:r>
              </a:p>
              <a:p>
                <a:r>
                  <a:rPr lang="pt-PT" sz="2200" dirty="0" smtClean="0">
                    <a:solidFill>
                      <a:schemeClr val="tx1"/>
                    </a:solidFill>
                  </a:rPr>
                  <a:t>		</a:t>
                </a:r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67" y="3338152"/>
                <a:ext cx="7580506" cy="915086"/>
              </a:xfrm>
              <a:prstGeom prst="rect">
                <a:avLst/>
              </a:prstGeom>
              <a:blipFill rotWithShape="1">
                <a:blip r:embed="rId2"/>
                <a:stretch>
                  <a:fillRect b="-3947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/>
          <p:cNvSpPr txBox="1"/>
          <p:nvPr/>
        </p:nvSpPr>
        <p:spPr>
          <a:xfrm>
            <a:off x="446567" y="2939478"/>
            <a:ext cx="79850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No entanto, se considerarmos os conjuntos: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ângulo 12"/>
              <p:cNvSpPr/>
              <p:nvPr/>
            </p:nvSpPr>
            <p:spPr>
              <a:xfrm>
                <a:off x="446567" y="2195713"/>
                <a:ext cx="7580506" cy="79781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𝒂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</a:rPr>
                      <m:t>𝒙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</a:rPr>
                      <m:t>𝟑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 </a:t>
                </a:r>
                <a:r>
                  <a:rPr lang="pt-PT" sz="2200" b="1" dirty="0" smtClean="0">
                    <a:solidFill>
                      <a:schemeClr val="tx1"/>
                    </a:solidFill>
                  </a:rPr>
                  <a:t>	 </a:t>
                </a:r>
                <a14:m>
                  <m:oMath xmlns:m="http://schemas.openxmlformats.org/officeDocument/2006/math">
                    <m:r>
                      <a:rPr lang="pt-PT" sz="2200" b="1" i="0" smtClean="0">
                        <a:solidFill>
                          <a:schemeClr val="tx1"/>
                        </a:solidFill>
                        <a:latin typeface="Cambria Math"/>
                      </a:rPr>
                      <m:t>𝐛</m:t>
                    </m:r>
                    <m:r>
                      <a:rPr lang="pt-PT" sz="2200" b="1" i="0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pt-PT" sz="2200" b="1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</a:t>
                </a:r>
                <a:r>
                  <a:rPr lang="pt-PT" sz="22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pt-PT" sz="2200" b="1" i="0" smtClean="0">
                        <a:solidFill>
                          <a:schemeClr val="tx1"/>
                        </a:solidFill>
                        <a:latin typeface="Cambria Math"/>
                      </a:rPr>
                      <m:t>𝟐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</a:rPr>
                      <m:t>𝒚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</a:rPr>
                      <m:t>𝒛</m:t>
                    </m:r>
                  </m:oMath>
                </a14:m>
                <a:r>
                  <a:rPr lang="pt-PT" sz="2200" dirty="0" smtClean="0">
                    <a:solidFill>
                      <a:schemeClr val="tx1"/>
                    </a:solidFill>
                  </a:rPr>
                  <a:t>	 </a:t>
                </a:r>
                <a14:m>
                  <m:oMath xmlns:m="http://schemas.openxmlformats.org/officeDocument/2006/math">
                    <m:r>
                      <a:rPr lang="pt-PT" sz="2200" b="1" i="0" smtClean="0">
                        <a:solidFill>
                          <a:schemeClr val="tx1"/>
                        </a:solidFill>
                        <a:latin typeface="Cambria Math"/>
                      </a:rPr>
                      <m:t>𝐝</m:t>
                    </m:r>
                    <m:r>
                      <a:rPr lang="pt-PT" sz="2200" b="1" i="0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r>
                      <a:rPr lang="pt-PT" sz="2200" b="1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200" dirty="0" smtClean="0">
                    <a:solidFill>
                      <a:schemeClr val="tx1"/>
                    </a:solidFill>
                  </a:rPr>
                  <a:t>A cidade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</a:rPr>
                      <m:t>𝒗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 		</a:t>
                </a:r>
                <a:r>
                  <a:rPr lang="pt-PT" sz="22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pt-PT" sz="2200" b="1" i="0" smtClean="0">
                        <a:solidFill>
                          <a:schemeClr val="tx1"/>
                        </a:solidFill>
                        <a:latin typeface="Cambria Math"/>
                      </a:rPr>
                      <m:t>𝐞</m:t>
                    </m:r>
                    <m:r>
                      <a:rPr lang="pt-PT" sz="2200" b="1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 </a:t>
                </a:r>
                <a:r>
                  <a:rPr lang="pt-PT" sz="2200" dirty="0">
                    <a:solidFill>
                      <a:schemeClr val="tx1"/>
                    </a:solidFill>
                  </a:rPr>
                  <a:t>O </a:t>
                </a:r>
                <a:r>
                  <a:rPr lang="pt-PT" sz="2200" i="1" dirty="0">
                    <a:solidFill>
                      <a:schemeClr val="tx1"/>
                    </a:solidFill>
                  </a:rPr>
                  <a:t>w </a:t>
                </a:r>
                <a:r>
                  <a:rPr lang="pt-PT" sz="2200" dirty="0">
                    <a:solidFill>
                      <a:schemeClr val="tx1"/>
                    </a:solidFill>
                  </a:rPr>
                  <a:t>da casa</a:t>
                </a:r>
                <a:endParaRPr lang="pt-PT" sz="2200" b="1" dirty="0" smtClean="0">
                  <a:solidFill>
                    <a:schemeClr val="tx1"/>
                  </a:solidFill>
                </a:endParaRPr>
              </a:p>
              <a:p>
                <a:r>
                  <a:rPr lang="pt-PT" sz="2200" dirty="0" smtClean="0">
                    <a:solidFill>
                      <a:schemeClr val="tx1"/>
                    </a:solidFill>
                  </a:rPr>
                  <a:t>		</a:t>
                </a:r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â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67" y="2195713"/>
                <a:ext cx="7580506" cy="797810"/>
              </a:xfrm>
              <a:prstGeom prst="rect">
                <a:avLst/>
              </a:prstGeom>
              <a:blipFill rotWithShape="1">
                <a:blip r:embed="rId3"/>
                <a:stretch>
                  <a:fillRect b="-12782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/>
          <p:cNvSpPr txBox="1"/>
          <p:nvPr/>
        </p:nvSpPr>
        <p:spPr>
          <a:xfrm>
            <a:off x="446567" y="4291936"/>
            <a:ext cx="7985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 se considerarmos que</a:t>
            </a:r>
            <a:endParaRPr lang="pt-PT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2583712" y="4679170"/>
                <a:ext cx="438061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𝑥</m:t>
                    </m:r>
                    <m:r>
                      <a:rPr lang="pt-PT" sz="2200" b="0" i="1" smtClean="0">
                        <a:latin typeface="Cambria Math"/>
                      </a:rPr>
                      <m:t>,</m:t>
                    </m:r>
                    <m:r>
                      <a:rPr lang="pt-PT" sz="2200" b="0" i="1" smtClean="0">
                        <a:latin typeface="Cambria Math"/>
                      </a:rPr>
                      <m:t>𝑦</m:t>
                    </m:r>
                    <m:r>
                      <a:rPr lang="pt-PT" sz="2200" b="0" i="1" smtClean="0">
                        <a:latin typeface="Cambria Math"/>
                      </a:rPr>
                      <m:t>,</m:t>
                    </m:r>
                    <m:r>
                      <a:rPr lang="pt-PT" sz="2200" b="0" i="1" smtClean="0">
                        <a:latin typeface="Cambria Math"/>
                      </a:rPr>
                      <m:t>𝑧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pt-PT" sz="22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sz="2200" dirty="0" smtClean="0"/>
                  <a:t>,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𝑣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pt-PT" sz="22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PT" sz="2200" dirty="0" smtClean="0"/>
                  <a:t> 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𝑤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pt-PT" sz="22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712" y="4679170"/>
                <a:ext cx="4380614" cy="430887"/>
              </a:xfrm>
              <a:prstGeom prst="rect">
                <a:avLst/>
              </a:prstGeom>
              <a:blipFill rotWithShape="1">
                <a:blip r:embed="rId4"/>
                <a:stretch>
                  <a:fillRect t="-8571" b="-285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ângulo 8"/>
          <p:cNvSpPr/>
          <p:nvPr/>
        </p:nvSpPr>
        <p:spPr>
          <a:xfrm>
            <a:off x="349485" y="5111459"/>
            <a:ext cx="356847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200" dirty="0"/>
              <a:t>podemos obter, por exemplo: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ângulo 17"/>
              <p:cNvSpPr/>
              <p:nvPr/>
            </p:nvSpPr>
            <p:spPr>
              <a:xfrm>
                <a:off x="360118" y="5574244"/>
                <a:ext cx="7580506" cy="10150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𝒂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e>
                    </m:rad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+3</m:t>
                    </m:r>
                    <m:r>
                      <a:rPr lang="pt-PT" sz="2200" b="1" i="0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			</a:t>
                </a:r>
                <a14:m>
                  <m:oMath xmlns:m="http://schemas.openxmlformats.org/officeDocument/2006/math">
                    <m:r>
                      <a:rPr lang="pt-PT" sz="2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𝒂</m:t>
                    </m:r>
                    <m:r>
                      <a:rPr lang="pt-PT" sz="2200" b="1" i="0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r>
                      <a:rPr lang="pt-PT" sz="2200" b="0" i="0" smtClean="0">
                        <a:solidFill>
                          <a:schemeClr val="tx1"/>
                        </a:solidFill>
                        <a:latin typeface="Cambria Math"/>
                      </a:rPr>
                      <m:t>−10+3</m:t>
                    </m:r>
                  </m:oMath>
                </a14:m>
                <a:r>
                  <a:rPr lang="pt-PT" sz="2200" i="1" dirty="0" smtClean="0">
                    <a:solidFill>
                      <a:schemeClr val="tx1"/>
                    </a:solidFill>
                    <a:latin typeface="Cambria Math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</a:rPr>
                      <m:t>𝒅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A cidade Coimbra.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	 	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𝒅</m:t>
                    </m:r>
                    <m:r>
                      <a:rPr lang="pt-PT" sz="2200" b="1" i="0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r>
                      <a:rPr lang="pt-PT" sz="2200" b="1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200" dirty="0">
                    <a:solidFill>
                      <a:schemeClr val="tx1"/>
                    </a:solidFill>
                  </a:rPr>
                  <a:t>A cidade Faro.</a:t>
                </a:r>
                <a:r>
                  <a:rPr lang="pt-PT" sz="2200" b="1" dirty="0" smtClean="0">
                    <a:solidFill>
                      <a:schemeClr val="tx1"/>
                    </a:solidFill>
                  </a:rPr>
                  <a:t>		</a:t>
                </a:r>
                <a:r>
                  <a:rPr lang="pt-PT" sz="2200" b="1" dirty="0">
                    <a:solidFill>
                      <a:schemeClr val="tx1"/>
                    </a:solidFill>
                  </a:rPr>
                  <a:t> </a:t>
                </a:r>
                <a:endParaRPr lang="pt-PT" sz="2200" b="1" i="0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0" smtClean="0">
                        <a:solidFill>
                          <a:schemeClr val="tx1"/>
                        </a:solidFill>
                        <a:latin typeface="Cambria Math"/>
                      </a:rPr>
                      <m:t>𝐞</m:t>
                    </m:r>
                    <m:r>
                      <a:rPr lang="pt-PT" sz="2200" b="1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 </a:t>
                </a:r>
                <a:r>
                  <a:rPr lang="pt-PT" sz="2200" dirty="0">
                    <a:solidFill>
                      <a:schemeClr val="tx1"/>
                    </a:solidFill>
                  </a:rPr>
                  <a:t>O </a:t>
                </a:r>
                <a:r>
                  <a:rPr lang="pt-PT" sz="2200" i="1" dirty="0" smtClean="0">
                    <a:solidFill>
                      <a:schemeClr val="tx1"/>
                    </a:solidFill>
                  </a:rPr>
                  <a:t>chão </a:t>
                </a:r>
                <a:r>
                  <a:rPr lang="pt-PT" sz="2200" dirty="0">
                    <a:solidFill>
                      <a:schemeClr val="tx1"/>
                    </a:solidFill>
                  </a:rPr>
                  <a:t>da 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casa	</a:t>
                </a:r>
                <a:r>
                  <a:rPr lang="pt-PT" sz="2200" b="1" dirty="0">
                    <a:solidFill>
                      <a:schemeClr val="tx1"/>
                    </a:solidFill>
                    <a:ea typeface="Cambria Math"/>
                  </a:rPr>
                  <a:t> </a:t>
                </a:r>
                <a:r>
                  <a:rPr lang="pt-PT" sz="2200" b="1" dirty="0" smtClean="0">
                    <a:solidFill>
                      <a:schemeClr val="tx1"/>
                    </a:solidFill>
                    <a:ea typeface="Cambria Math"/>
                  </a:rPr>
                  <a:t>	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𝒆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O dono da casa.</a:t>
                </a:r>
                <a:endParaRPr lang="pt-PT" sz="2200" b="1" dirty="0" smtClean="0">
                  <a:solidFill>
                    <a:schemeClr val="tx1"/>
                  </a:solidFill>
                </a:endParaRPr>
              </a:p>
              <a:p>
                <a:r>
                  <a:rPr lang="pt-PT" sz="2200" dirty="0" smtClean="0">
                    <a:solidFill>
                      <a:schemeClr val="tx1"/>
                    </a:solidFill>
                  </a:rPr>
                  <a:t>		</a:t>
                </a:r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ângul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18" y="5574244"/>
                <a:ext cx="7580506" cy="1015017"/>
              </a:xfrm>
              <a:prstGeom prst="rect">
                <a:avLst/>
              </a:prstGeom>
              <a:blipFill rotWithShape="1">
                <a:blip r:embed="rId5"/>
                <a:stretch>
                  <a:fillRect t="-5917" b="-17160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ixaDeTexto 2"/>
          <p:cNvSpPr txBox="1"/>
          <p:nvPr/>
        </p:nvSpPr>
        <p:spPr>
          <a:xfrm>
            <a:off x="446567" y="1135113"/>
            <a:ext cx="6994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C00000"/>
                </a:solidFill>
              </a:rPr>
              <a:t>Condições</a:t>
            </a:r>
            <a:endParaRPr lang="pt-PT" sz="2400" dirty="0">
              <a:solidFill>
                <a:srgbClr val="C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8780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7" grpId="0"/>
      <p:bldP spid="13" grpId="0" animBg="1"/>
      <p:bldP spid="14" grpId="0"/>
      <p:bldP spid="8" grpId="0"/>
      <p:bldP spid="9" grpId="0"/>
      <p:bldP spid="18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446567" y="1212107"/>
                <a:ext cx="8304028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Por representarem um qualquer elemento 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2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2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pt-PT" sz="22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sz="2200" i="1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2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pt-PT" sz="22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200" dirty="0" smtClean="0"/>
                  <a:t>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2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pt-PT" sz="2200" dirty="0" smtClean="0"/>
                  <a:t>, dizemos que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𝑥</m:t>
                    </m:r>
                    <m:r>
                      <a:rPr lang="pt-PT" sz="2200" b="0" i="1" smtClean="0">
                        <a:latin typeface="Cambria Math"/>
                      </a:rPr>
                      <m:t>,</m:t>
                    </m:r>
                    <m:r>
                      <a:rPr lang="pt-PT" sz="2200" b="0" i="1" smtClean="0">
                        <a:latin typeface="Cambria Math"/>
                      </a:rPr>
                      <m:t>𝑦</m:t>
                    </m:r>
                    <m:r>
                      <a:rPr lang="pt-PT" sz="2200" b="0" i="1" smtClean="0">
                        <a:latin typeface="Cambria Math"/>
                      </a:rPr>
                      <m:t>,</m:t>
                    </m:r>
                    <m:r>
                      <a:rPr lang="pt-PT" sz="2200" b="0" i="1" smtClean="0">
                        <a:latin typeface="Cambria Math"/>
                      </a:rPr>
                      <m:t>𝑧</m:t>
                    </m:r>
                    <m:r>
                      <a:rPr lang="pt-PT" sz="2200" b="0" i="1" smtClean="0">
                        <a:latin typeface="Cambria Math"/>
                      </a:rPr>
                      <m:t>,</m:t>
                    </m:r>
                    <m:r>
                      <a:rPr lang="pt-PT" sz="22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pt-PT" sz="2200" b="1" i="1" dirty="0"/>
                  <a:t> </a:t>
                </a:r>
                <a:r>
                  <a:rPr lang="pt-PT" sz="2200" dirty="0"/>
                  <a:t>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pt-PT" sz="2200" b="1" i="1" dirty="0"/>
                  <a:t> </a:t>
                </a:r>
                <a:r>
                  <a:rPr lang="pt-PT" sz="2200" dirty="0"/>
                  <a:t>são </a:t>
                </a:r>
                <a:r>
                  <a:rPr lang="pt-PT" sz="2200" b="1" dirty="0"/>
                  <a:t>variáveis</a:t>
                </a:r>
                <a:r>
                  <a:rPr lang="pt-PT" sz="2200" dirty="0"/>
                  <a:t>, sendo o seu </a:t>
                </a:r>
                <a:r>
                  <a:rPr lang="pt-PT" sz="2200" b="1" dirty="0"/>
                  <a:t>Domínio</a:t>
                </a:r>
                <a:r>
                  <a:rPr lang="pt-PT" sz="2200" dirty="0"/>
                  <a:t>, </a:t>
                </a:r>
                <a:r>
                  <a:rPr lang="pt-PT" sz="2200" dirty="0" err="1" smtClean="0"/>
                  <a:t>respetivamente</a:t>
                </a:r>
                <a:r>
                  <a:rPr lang="pt-PT" sz="2200" dirty="0" smtClean="0"/>
                  <a:t>,</a:t>
                </a:r>
              </a:p>
              <a:p>
                <a:r>
                  <a:rPr lang="pt-PT" sz="22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2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pt-PT" sz="22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sz="2200" i="1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2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pt-PT" sz="2200">
                        <a:latin typeface="Cambria Math"/>
                      </a:rPr>
                      <m:t> </m:t>
                    </m:r>
                  </m:oMath>
                </a14:m>
                <a:r>
                  <a:rPr lang="pt-PT" sz="2200" dirty="0"/>
                  <a:t>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2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pt-PT" sz="22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pt-PT" sz="2200" dirty="0" smtClean="0"/>
                  <a:t>.</a:t>
                </a: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67" y="1212107"/>
                <a:ext cx="8304028" cy="1107996"/>
              </a:xfrm>
              <a:prstGeom prst="rect">
                <a:avLst/>
              </a:prstGeom>
              <a:blipFill rotWithShape="1">
                <a:blip r:embed="rId2"/>
                <a:stretch>
                  <a:fillRect l="-881" t="-3297" r="-1322" b="-989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ixaDeTexto 2"/>
          <p:cNvSpPr txBox="1"/>
          <p:nvPr/>
        </p:nvSpPr>
        <p:spPr>
          <a:xfrm>
            <a:off x="446567" y="2320103"/>
            <a:ext cx="83040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Quando substituímos uma variável por um elemento do </a:t>
            </a:r>
            <a:r>
              <a:rPr lang="pt-PT" sz="2200" dirty="0" err="1"/>
              <a:t>respetivo</a:t>
            </a:r>
            <a:endParaRPr lang="pt-PT" sz="2200" dirty="0"/>
          </a:p>
          <a:p>
            <a:r>
              <a:rPr lang="pt-PT" sz="2200" dirty="0"/>
              <a:t>domínio dizemos que </a:t>
            </a:r>
            <a:r>
              <a:rPr lang="pt-PT" sz="2200" b="1" dirty="0"/>
              <a:t>concretizamos a variável </a:t>
            </a:r>
            <a:r>
              <a:rPr lang="pt-PT" sz="2200" dirty="0"/>
              <a:t>e </a:t>
            </a:r>
            <a:r>
              <a:rPr lang="pt-PT" sz="2200" dirty="0" smtClean="0"/>
              <a:t>convertemos cada </a:t>
            </a:r>
            <a:r>
              <a:rPr lang="pt-PT" sz="2200" dirty="0"/>
              <a:t>expressão numa </a:t>
            </a:r>
            <a:r>
              <a:rPr lang="pt-PT" sz="2200" b="1" dirty="0" smtClean="0"/>
              <a:t>designação</a:t>
            </a:r>
            <a:r>
              <a:rPr lang="pt-PT" sz="2200" dirty="0" smtClean="0"/>
              <a:t>.</a:t>
            </a:r>
            <a:endParaRPr lang="pt-PT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3241469"/>
                  </p:ext>
                </p:extLst>
              </p:nvPr>
            </p:nvGraphicFramePr>
            <p:xfrm>
              <a:off x="480967" y="3736443"/>
              <a:ext cx="8206563" cy="17145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76509"/>
                    <a:gridCol w="576509"/>
                    <a:gridCol w="576509"/>
                    <a:gridCol w="2633689"/>
                    <a:gridCol w="1462022"/>
                    <a:gridCol w="2381325"/>
                  </a:tblGrid>
                  <a:tr h="370840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pt-PT" sz="22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Variável</a:t>
                          </a:r>
                          <a:endParaRPr lang="pt-PT" sz="2200" b="1" dirty="0"/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pt-PT" sz="22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Concretização das variáveis e designações resultantes</a:t>
                          </a:r>
                          <a:endParaRPr lang="pt-PT" sz="2200" b="1" dirty="0"/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pt-PT" sz="22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pt-PT" sz="22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𝒛</m:t>
                                </m:r>
                              </m:oMath>
                            </m:oMathPara>
                          </a14:m>
                          <a:endParaRPr lang="pt-PT" sz="22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:</m:t>
                                </m:r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pt-PT" sz="22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:</m:t>
                                </m:r>
                                <m:sSup>
                                  <m:sSupPr>
                                    <m:ctrlPr>
                                      <a:rPr lang="pt-PT" sz="22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2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pt-PT" sz="22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PT" sz="22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𝒄</m:t>
                                </m:r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:</m:t>
                                </m:r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𝒛</m:t>
                                </m:r>
                              </m:oMath>
                            </m:oMathPara>
                          </a14:m>
                          <a:endParaRPr lang="pt-PT" sz="22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−5+3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PT" sz="22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200" b="0" i="1" smtClean="0">
                                        <a:latin typeface="Cambria Math"/>
                                      </a:rPr>
                                      <m:t>(−5)</m:t>
                                    </m:r>
                                  </m:e>
                                  <m:sup>
                                    <m:r>
                                      <a:rPr lang="pt-PT" sz="22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×3</m:t>
                                </m:r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0,1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0,1+3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PT" sz="22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200" b="0" i="1" smtClean="0">
                                        <a:latin typeface="Cambria Math"/>
                                      </a:rPr>
                                      <m:t>(0,1)</m:t>
                                    </m:r>
                                  </m:e>
                                  <m:sup>
                                    <m:r>
                                      <a:rPr lang="pt-PT" sz="22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d>
                                  <m:dPr>
                                    <m:ctrlPr>
                                      <a:rPr lang="pt-PT" sz="22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2200" b="0" i="1" smtClean="0">
                                        <a:latin typeface="Cambria Math"/>
                                        <a:ea typeface="Cambria Math"/>
                                      </a:rPr>
                                      <m:t>−2</m:t>
                                    </m:r>
                                  </m:e>
                                </m:d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−(</m:t>
                                </m:r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−1)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3241469"/>
                  </p:ext>
                </p:extLst>
              </p:nvPr>
            </p:nvGraphicFramePr>
            <p:xfrm>
              <a:off x="480967" y="3736443"/>
              <a:ext cx="8206563" cy="17145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76509"/>
                    <a:gridCol w="576509"/>
                    <a:gridCol w="576509"/>
                    <a:gridCol w="2633689"/>
                    <a:gridCol w="1462022"/>
                    <a:gridCol w="2381325"/>
                  </a:tblGrid>
                  <a:tr h="426720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pt-PT" sz="22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Variável</a:t>
                          </a:r>
                          <a:endParaRPr lang="pt-PT" sz="2200" b="1" dirty="0"/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pt-PT" sz="22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Concretização das variáveis e designações resultantes</a:t>
                          </a:r>
                          <a:endParaRPr lang="pt-PT" sz="2200" b="1" dirty="0"/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</a:tr>
                  <a:tr h="43434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53" t="-107042" r="-1317895" b="-2140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2128" t="-107042" r="-1231915" b="-2140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00000" t="-107042" r="-1118947" b="-2140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65972" t="-107042" r="-146065" b="-2140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300000" t="-107042" r="-164017" b="-2140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44501" t="-107042" r="-256" b="-214085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53" t="-210000" r="-1317895" b="-1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2128" t="-210000" r="-1231915" b="-1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00000" t="-210000" r="-1118947" b="-1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65972" t="-210000" r="-146065" b="-1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300000" t="-210000" r="-164017" b="-1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44501" t="-210000" r="-256" b="-117143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53" t="-310000" r="-1317895" b="-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2128" t="-310000" r="-1231915" b="-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00000" t="-310000" r="-1118947" b="-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65972" t="-310000" r="-146065" b="-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300000" t="-310000" r="-164017" b="-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44501" t="-310000" r="-256" b="-1714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3696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99560" y="1178945"/>
            <a:ext cx="86274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</a:t>
            </a:r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18 </a:t>
            </a:r>
          </a:p>
          <a:p>
            <a:r>
              <a:rPr lang="pt-PT" sz="2200" dirty="0"/>
              <a:t>No conjunto dos números reais, consideremos a expressão</a:t>
            </a:r>
            <a:r>
              <a:rPr lang="pt-PT" sz="2200" dirty="0" smtClean="0"/>
              <a:t>:</a:t>
            </a:r>
            <a:endParaRPr lang="pt-PT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3561748" y="2989802"/>
                <a:ext cx="2056981" cy="47397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2×(</m:t>
                      </m:r>
                      <m:r>
                        <a:rPr lang="pt-PT" sz="2200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+3)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1748" y="2989802"/>
                <a:ext cx="2056981" cy="473976"/>
              </a:xfrm>
              <a:prstGeom prst="rect">
                <a:avLst/>
              </a:prstGeom>
              <a:blipFill rotWithShape="1">
                <a:blip r:embed="rId2"/>
                <a:stretch>
                  <a:fillRect b="-51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99560" y="3522527"/>
                <a:ext cx="804269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Observa que substituímos a expressão “um número” por uma letra</a:t>
                </a:r>
              </a:p>
              <a:p>
                <a:r>
                  <a:rPr lang="pt-PT" sz="2200" dirty="0"/>
                  <a:t>(variável) neste caso,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pt-PT" sz="2200" dirty="0" smtClean="0"/>
                  <a:t>.</a:t>
                </a:r>
                <a:endParaRPr lang="pt-PT" sz="22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60" y="3522527"/>
                <a:ext cx="8042691" cy="769441"/>
              </a:xfrm>
              <a:prstGeom prst="rect">
                <a:avLst/>
              </a:prstGeom>
              <a:blipFill rotWithShape="1">
                <a:blip r:embed="rId3"/>
                <a:stretch>
                  <a:fillRect l="-986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Users\Acer\Desktop\areal\set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967" y="4878736"/>
            <a:ext cx="1997518" cy="13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cer\Desktop\areal\seta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681" y="5907652"/>
            <a:ext cx="1997518" cy="13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3455581" y="4944588"/>
                <a:ext cx="125771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</a:rPr>
                        <m:t>𝑥</m:t>
                      </m:r>
                      <m:r>
                        <a:rPr lang="pt-PT" b="0" i="1" smtClean="0">
                          <a:latin typeface="Cambria Math"/>
                        </a:rPr>
                        <m:t>=</m:t>
                      </m:r>
                      <m:r>
                        <a:rPr lang="pt-PT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/>
                        </a:rPr>
                        <m:t>−</m:t>
                      </m:r>
                      <m:r>
                        <a:rPr lang="pt-PT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5581" y="4944588"/>
                <a:ext cx="1257719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3456866" y="5654974"/>
                <a:ext cx="125771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</a:rPr>
                        <m:t>𝑥</m:t>
                      </m:r>
                      <m:r>
                        <a:rPr lang="pt-PT" b="0" i="1" smtClean="0">
                          <a:latin typeface="Cambria Math"/>
                        </a:rPr>
                        <m:t>=</m:t>
                      </m:r>
                      <m:r>
                        <a:rPr lang="pt-PT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/>
                        </a:rPr>
                        <m:t>𝟎</m:t>
                      </m:r>
                      <m:r>
                        <a:rPr lang="pt-PT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/>
                        </a:rPr>
                        <m:t>,</m:t>
                      </m:r>
                      <m:r>
                        <a:rPr lang="pt-PT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/>
                        </a:rPr>
                        <m:t>𝟕𝟓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6866" y="5654974"/>
                <a:ext cx="1257719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/>
          <p:cNvSpPr txBox="1"/>
          <p:nvPr/>
        </p:nvSpPr>
        <p:spPr>
          <a:xfrm>
            <a:off x="2775098" y="5250122"/>
            <a:ext cx="2966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chemeClr val="accent1">
                    <a:lumMod val="75000"/>
                  </a:schemeClr>
                </a:solidFill>
              </a:rPr>
              <a:t>(Concretização da variável)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799901" y="4838258"/>
                <a:ext cx="160780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>
                          <a:latin typeface="Cambria Math"/>
                          <a:ea typeface="Cambria Math"/>
                        </a:rPr>
                        <m:t>2×(</m:t>
                      </m:r>
                      <m:r>
                        <a:rPr lang="pt-PT" sz="2200" b="1" i="1"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+3)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901" y="4838258"/>
                <a:ext cx="1607805" cy="430887"/>
              </a:xfrm>
              <a:prstGeom prst="rect">
                <a:avLst/>
              </a:prstGeom>
              <a:blipFill rotWithShape="1">
                <a:blip r:embed="rId8"/>
                <a:stretch>
                  <a:fillRect r="-379" b="-1714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5790615" y="4838258"/>
                <a:ext cx="2903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>
                          <a:latin typeface="Cambria Math"/>
                          <a:ea typeface="Cambria Math"/>
                        </a:rPr>
                        <m:t>2×</m:t>
                      </m:r>
                      <m:d>
                        <m:dPr>
                          <m:ctrlPr>
                            <a:rPr lang="pt-PT" sz="22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200" b="1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pt-PT" sz="2200" b="1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𝟒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+3</m:t>
                          </m:r>
                        </m:e>
                      </m:d>
                      <m:r>
                        <a:rPr lang="pt-PT" sz="2200" b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200" b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pt-PT" sz="2200" b="0" i="1">
                          <a:latin typeface="Cambria Math"/>
                          <a:ea typeface="Cambria Math"/>
                        </a:rPr>
                        <m:t>2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0615" y="4838258"/>
                <a:ext cx="2903600" cy="43088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5974829" y="5563694"/>
                <a:ext cx="2874441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>
                          <a:latin typeface="Cambria Math"/>
                          <a:ea typeface="Cambria Math"/>
                        </a:rPr>
                        <m:t>2×</m:t>
                      </m:r>
                      <m:d>
                        <m:dPr>
                          <m:ctrlPr>
                            <a:rPr lang="pt-PT" sz="22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200" b="1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𝟎</m:t>
                          </m:r>
                          <m:r>
                            <a:rPr lang="pt-PT" sz="2200" b="1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pt-PT" sz="2200" b="1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𝟕𝟓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+3</m:t>
                          </m:r>
                        </m:e>
                      </m:d>
                      <m:r>
                        <a:rPr lang="pt-PT" sz="2200" b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200" b="0" i="1">
                          <a:latin typeface="Cambria Math"/>
                          <a:ea typeface="Cambria Math"/>
                        </a:rPr>
                        <m:t>7</m:t>
                      </m:r>
                      <m:r>
                        <a:rPr lang="pt-PT" sz="2200" b="0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pt-PT" sz="2200" b="0" i="1"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4829" y="5563694"/>
                <a:ext cx="2874441" cy="43088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ângulo 14"/>
              <p:cNvSpPr/>
              <p:nvPr/>
            </p:nvSpPr>
            <p:spPr>
              <a:xfrm>
                <a:off x="799901" y="5563694"/>
                <a:ext cx="1618520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>
                          <a:latin typeface="Cambria Math"/>
                          <a:ea typeface="Cambria Math"/>
                        </a:rPr>
                        <m:t>2×(</m:t>
                      </m:r>
                      <m:r>
                        <a:rPr lang="pt-PT" sz="2200" b="1" i="1"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+3)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Rectângulo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901" y="5563694"/>
                <a:ext cx="1618520" cy="430887"/>
              </a:xfrm>
              <a:prstGeom prst="rect">
                <a:avLst/>
              </a:prstGeom>
              <a:blipFill rotWithShape="1">
                <a:blip r:embed="rId11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/>
          <p:cNvSpPr txBox="1"/>
          <p:nvPr/>
        </p:nvSpPr>
        <p:spPr>
          <a:xfrm>
            <a:off x="1850335" y="1956716"/>
            <a:ext cx="5141138" cy="5780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200" dirty="0"/>
              <a:t>O dobro da soma de </a:t>
            </a:r>
            <a:r>
              <a:rPr lang="pt-PT" sz="2200" b="1" dirty="0">
                <a:solidFill>
                  <a:srgbClr val="C00000"/>
                </a:solidFill>
              </a:rPr>
              <a:t>um número </a:t>
            </a:r>
            <a:r>
              <a:rPr lang="pt-PT" sz="2200" dirty="0"/>
              <a:t>com três.</a:t>
            </a:r>
          </a:p>
          <a:p>
            <a:endParaRPr lang="pt-PT" sz="22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399560" y="2503544"/>
            <a:ext cx="84497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Ao traduzirmos esta expressão para linguagem matemática escrevemos:</a:t>
            </a:r>
          </a:p>
          <a:p>
            <a:endParaRPr lang="pt-PT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399560" y="4225151"/>
                <a:ext cx="829465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Para cada concretização de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obtemos uma </a:t>
                </a:r>
                <a:r>
                  <a:rPr lang="pt-PT" sz="2200" b="1" dirty="0"/>
                  <a:t>designação</a:t>
                </a:r>
                <a:r>
                  <a:rPr lang="pt-PT" sz="2200" dirty="0"/>
                  <a:t>:</a:t>
                </a:r>
              </a:p>
              <a:p>
                <a:endParaRPr lang="pt-PT" sz="22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60" y="4225151"/>
                <a:ext cx="8294655" cy="769441"/>
              </a:xfrm>
              <a:prstGeom prst="rect">
                <a:avLst/>
              </a:prstGeom>
              <a:blipFill rotWithShape="1">
                <a:blip r:embed="rId12"/>
                <a:stretch>
                  <a:fillRect l="-956" t="-476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2092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allAtOnce"/>
      <p:bldP spid="13" grpId="0" animBg="1"/>
      <p:bldP spid="3" grpId="0"/>
      <p:bldP spid="6" grpId="0"/>
      <p:bldP spid="14" grpId="0"/>
      <p:bldP spid="7" grpId="0"/>
      <p:bldP spid="9" grpId="0"/>
      <p:bldP spid="16" grpId="0"/>
      <p:bldP spid="12" grpId="0"/>
      <p:bldP spid="15" grpId="0"/>
      <p:bldP spid="5" grpId="0" animBg="1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/>
              <p:cNvSpPr txBox="1">
                <a:spLocks/>
              </p:cNvSpPr>
              <p:nvPr/>
            </p:nvSpPr>
            <p:spPr>
              <a:xfrm>
                <a:off x="327661" y="1261314"/>
                <a:ext cx="8345486" cy="1695849"/>
              </a:xfrm>
              <a:prstGeom prst="rect">
                <a:avLst/>
              </a:prstGeom>
              <a:solidFill>
                <a:srgbClr val="FFCCFF">
                  <a:alpha val="47843"/>
                </a:srgbClr>
              </a:solidFill>
              <a:ln>
                <a:noFill/>
              </a:ln>
            </p:spPr>
            <p:txBody>
              <a:bodyPr vert="horz" lIns="91440" tIns="45720" rIns="91440" bIns="45720" rtlCol="0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pt-PT" b="1" dirty="0" smtClean="0"/>
                  <a:t>Salvo indicação em contrário:</a:t>
                </a:r>
              </a:p>
              <a:p>
                <a:pPr algn="just"/>
                <a:r>
                  <a:rPr lang="pt-PT" dirty="0"/>
                  <a:t>Se uma expressão numérica depender de uma variável </a:t>
                </a:r>
                <a14:m>
                  <m:oMath xmlns:m="http://schemas.openxmlformats.org/officeDocument/2006/math">
                    <m:r>
                      <a:rPr lang="pt-PT" b="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pt-PT" dirty="0"/>
                  <a:t>, o seu</a:t>
                </a:r>
              </a:p>
              <a:p>
                <a:pPr algn="just"/>
                <a:r>
                  <a:rPr lang="pt-PT" dirty="0"/>
                  <a:t>domínio é o conjunto dos números reais para os quais a expressão</a:t>
                </a:r>
              </a:p>
              <a:p>
                <a:pPr algn="just"/>
                <a:r>
                  <a:rPr lang="pt-PT" dirty="0"/>
                  <a:t>tem significado.</a:t>
                </a:r>
              </a:p>
            </p:txBody>
          </p:sp>
        </mc:Choice>
        <mc:Fallback xmlns="">
          <p:sp>
            <p:nvSpPr>
              <p:cNvPr id="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1" y="1261314"/>
                <a:ext cx="8345486" cy="1695849"/>
              </a:xfrm>
              <a:prstGeom prst="rect">
                <a:avLst/>
              </a:prstGeom>
              <a:blipFill rotWithShape="1">
                <a:blip r:embed="rId2"/>
                <a:stretch>
                  <a:fillRect l="-950" t="-4317" b="-61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/>
          <p:cNvSpPr txBox="1"/>
          <p:nvPr/>
        </p:nvSpPr>
        <p:spPr>
          <a:xfrm>
            <a:off x="378293" y="3050272"/>
            <a:ext cx="862748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</a:t>
            </a:r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19</a:t>
            </a:r>
          </a:p>
          <a:p>
            <a:r>
              <a:rPr lang="pt-PT" sz="2400" dirty="0"/>
              <a:t>Considera as expressões:</a:t>
            </a:r>
            <a:endParaRPr lang="pt-PT" sz="22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710151" y="4036681"/>
                <a:ext cx="7580506" cy="65934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</m:num>
                      <m:den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den>
                    </m:f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 	</a:t>
                </a:r>
                <a:r>
                  <a:rPr lang="pt-PT" sz="2200" b="1" dirty="0" smtClean="0">
                    <a:solidFill>
                      <a:schemeClr val="tx1"/>
                    </a:solidFill>
                  </a:rPr>
                  <a:t>	 </a:t>
                </a:r>
                <a14:m>
                  <m:oMath xmlns:m="http://schemas.openxmlformats.org/officeDocument/2006/math">
                    <m:r>
                      <a:rPr lang="pt-PT" sz="2200" b="1" i="0" smtClean="0">
                        <a:solidFill>
                          <a:schemeClr val="tx1"/>
                        </a:solidFill>
                        <a:latin typeface="Cambria Math"/>
                      </a:rPr>
                      <m:t>𝐝</m:t>
                    </m:r>
                    <m:r>
                      <a:rPr lang="pt-PT" sz="2200" b="1" i="0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rad>
                      <m:radPr>
                        <m:degHide m:val="on"/>
                        <m:ctrlP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</m:e>
                    </m:rad>
                  </m:oMath>
                </a14:m>
                <a:r>
                  <a:rPr lang="pt-PT" sz="2200" b="1" i="1" dirty="0" smtClean="0">
                    <a:solidFill>
                      <a:schemeClr val="tx1"/>
                    </a:solidFill>
                    <a:latin typeface="Cambria Math"/>
                  </a:rPr>
                  <a:t>			</a:t>
                </a:r>
                <a14:m>
                  <m:oMath xmlns:m="http://schemas.openxmlformats.org/officeDocument/2006/math">
                    <m:r>
                      <a:rPr lang="pt-PT" sz="2200" b="1" i="1">
                        <a:solidFill>
                          <a:schemeClr val="tx1"/>
                        </a:solidFill>
                        <a:latin typeface="Cambria Math"/>
                      </a:rPr>
                      <m:t>𝒆</m:t>
                    </m:r>
                    <m:r>
                      <a:rPr lang="pt-PT" sz="2200" b="1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rad>
                      <m:radPr>
                        <m:degHide m:val="on"/>
                        <m:ctrlPr>
                          <a:rPr lang="pt-PT" sz="22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pt-PT" sz="22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𝟒</m:t>
                        </m:r>
                      </m:e>
                    </m:rad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</m:den>
                    </m:f>
                    <m:r>
                      <a:rPr lang="pt-PT" sz="2200" b="1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200" b="1" i="1" dirty="0" smtClean="0">
                    <a:solidFill>
                      <a:schemeClr val="tx1"/>
                    </a:solidFill>
                    <a:latin typeface="Cambria Math"/>
                  </a:rPr>
                  <a:t>	</a:t>
                </a:r>
              </a:p>
              <a:p>
                <a:pPr algn="ctr"/>
                <a:r>
                  <a:rPr lang="pt-PT" sz="2200" dirty="0" smtClean="0">
                    <a:solidFill>
                      <a:schemeClr val="tx1"/>
                    </a:solidFill>
                  </a:rPr>
                  <a:t>		</a:t>
                </a:r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151" y="4036681"/>
                <a:ext cx="7580506" cy="659347"/>
              </a:xfrm>
              <a:prstGeom prst="rect">
                <a:avLst/>
              </a:prstGeom>
              <a:blipFill rotWithShape="1">
                <a:blip r:embed="rId3"/>
                <a:stretch>
                  <a:fillRect b="-909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327661" y="4774018"/>
                <a:ext cx="8141519" cy="1600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• Como a divisão por zero não tem significado, o domínio de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</a:rPr>
                      <m:t>𝒄</m:t>
                    </m:r>
                  </m:oMath>
                </a14:m>
                <a:r>
                  <a:rPr lang="pt-PT" sz="2200" dirty="0" smtClean="0"/>
                  <a:t> é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]"/>
                        <m:endChr m:val="["/>
                        <m:ctrlPr>
                          <a:rPr lang="pt-PT" sz="22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−</m:t>
                        </m:r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∞,1</m:t>
                        </m:r>
                      </m:e>
                    </m:d>
                    <m:r>
                      <a:rPr lang="pt-PT" sz="2200" i="1" smtClean="0">
                        <a:latin typeface="Cambria Math"/>
                        <a:ea typeface="Cambria Math"/>
                      </a:rPr>
                      <m:t>∪</m:t>
                    </m:r>
                    <m:d>
                      <m:dPr>
                        <m:begChr m:val="]"/>
                        <m:endChr m:val="["/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1,+</m:t>
                        </m:r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</m:oMath>
                </a14:m>
                <a:r>
                  <a:rPr lang="pt-PT" sz="2200" dirty="0" smtClean="0"/>
                  <a:t>.</a:t>
                </a:r>
              </a:p>
              <a:p>
                <a:endParaRPr lang="pt-PT" sz="1000" dirty="0" smtClean="0"/>
              </a:p>
              <a:p>
                <a:r>
                  <a:rPr lang="pt-PT" sz="2200" dirty="0" smtClean="0"/>
                  <a:t>• </a:t>
                </a:r>
                <a:r>
                  <a:rPr lang="pt-PT" sz="2200" dirty="0"/>
                  <a:t>Como a raiz quadrada não está definida para números reais</a:t>
                </a:r>
              </a:p>
              <a:p>
                <a:r>
                  <a:rPr lang="pt-PT" sz="2200" dirty="0"/>
                  <a:t>negativos, o domínio </a:t>
                </a:r>
                <a:r>
                  <a:rPr lang="pt-PT" sz="2200" dirty="0" smtClean="0"/>
                  <a:t>de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𝒅</m:t>
                    </m:r>
                  </m:oMath>
                </a14:m>
                <a:r>
                  <a:rPr lang="pt-PT" sz="2200" dirty="0" smtClean="0"/>
                  <a:t> é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["/>
                        <m:ctrlPr>
                          <a:rPr lang="pt-PT" sz="220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0,+∞</m:t>
                        </m:r>
                      </m:e>
                    </m:d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1" y="4774018"/>
                <a:ext cx="8141519" cy="1600438"/>
              </a:xfrm>
              <a:prstGeom prst="rect">
                <a:avLst/>
              </a:prstGeom>
              <a:blipFill rotWithShape="1">
                <a:blip r:embed="rId4"/>
                <a:stretch>
                  <a:fillRect l="-974" t="-2281" b="-646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0822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build="allAtOnce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378293" y="1210763"/>
            <a:ext cx="86274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</a:t>
            </a:r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19 (continuação)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378293" y="1740048"/>
                <a:ext cx="7580506" cy="65934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</m:num>
                      <m:den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den>
                    </m:f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 	</a:t>
                </a:r>
                <a:r>
                  <a:rPr lang="pt-PT" sz="2200" b="1" dirty="0" smtClean="0">
                    <a:solidFill>
                      <a:schemeClr val="tx1"/>
                    </a:solidFill>
                  </a:rPr>
                  <a:t>	 </a:t>
                </a:r>
                <a14:m>
                  <m:oMath xmlns:m="http://schemas.openxmlformats.org/officeDocument/2006/math">
                    <m:r>
                      <a:rPr lang="pt-PT" sz="2200" b="1" i="0" smtClean="0">
                        <a:solidFill>
                          <a:schemeClr val="tx1"/>
                        </a:solidFill>
                        <a:latin typeface="Cambria Math"/>
                      </a:rPr>
                      <m:t>𝐝</m:t>
                    </m:r>
                    <m:r>
                      <a:rPr lang="pt-PT" sz="2200" b="1" i="0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rad>
                      <m:radPr>
                        <m:degHide m:val="on"/>
                        <m:ctrlP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</m:e>
                    </m:rad>
                  </m:oMath>
                </a14:m>
                <a:r>
                  <a:rPr lang="pt-PT" sz="2200" b="1" i="1" dirty="0" smtClean="0">
                    <a:solidFill>
                      <a:schemeClr val="tx1"/>
                    </a:solidFill>
                    <a:latin typeface="Cambria Math"/>
                  </a:rPr>
                  <a:t>			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</a:rPr>
                      <m:t>𝒆</m:t>
                    </m:r>
                    <m:r>
                      <a:rPr lang="pt-PT" sz="2200" b="1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rad>
                      <m:radPr>
                        <m:degHide m:val="on"/>
                        <m:ctrlPr>
                          <a:rPr lang="pt-PT" sz="22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pt-PT" sz="22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𝟒</m:t>
                        </m:r>
                      </m:e>
                    </m:rad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pt-PT" sz="22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𝒙</m:t>
                        </m:r>
                      </m:den>
                    </m:f>
                    <m:r>
                      <a:rPr lang="pt-PT" sz="2200" b="1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200" b="1" i="1" dirty="0" smtClean="0">
                    <a:solidFill>
                      <a:schemeClr val="tx1"/>
                    </a:solidFill>
                    <a:latin typeface="Cambria Math"/>
                  </a:rPr>
                  <a:t>	</a:t>
                </a:r>
              </a:p>
              <a:p>
                <a:r>
                  <a:rPr lang="pt-PT" sz="2200" dirty="0" smtClean="0">
                    <a:solidFill>
                      <a:schemeClr val="tx1"/>
                    </a:solidFill>
                  </a:rPr>
                  <a:t>		</a:t>
                </a:r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293" y="1740048"/>
                <a:ext cx="7580506" cy="65934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425301" y="2647506"/>
                <a:ext cx="8051978" cy="1785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Como a raiz quadrada não está definida para números reais negativos e </a:t>
                </a:r>
                <a:r>
                  <a:rPr lang="pt-PT" sz="2200" dirty="0"/>
                  <a:t>a divisão por zero não tem significado, só não dão significado </a:t>
                </a:r>
                <a:r>
                  <a:rPr lang="pt-PT" sz="2200" dirty="0" smtClean="0"/>
                  <a:t>à expressão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</a:rPr>
                      <m:t>𝒆</m:t>
                    </m:r>
                  </m:oMath>
                </a14:m>
                <a:r>
                  <a:rPr lang="pt-PT" sz="2200" b="1" i="1" dirty="0"/>
                  <a:t> </a:t>
                </a:r>
                <a:r>
                  <a:rPr lang="pt-PT" sz="2200" dirty="0"/>
                  <a:t>os valores reais que tornam, </a:t>
                </a:r>
                <a:r>
                  <a:rPr lang="pt-PT" sz="2200" b="1" dirty="0"/>
                  <a:t>simultaneamente</a:t>
                </a:r>
                <a:r>
                  <a:rPr lang="pt-PT" sz="2200" dirty="0"/>
                  <a:t>, </a:t>
                </a:r>
                <a:r>
                  <a:rPr lang="pt-PT" sz="2200" dirty="0" smtClean="0"/>
                  <a:t>o radicando </a:t>
                </a:r>
                <a:r>
                  <a:rPr lang="pt-PT" sz="2200" dirty="0"/>
                  <a:t>negativo e anulam o denominador. Ou seja, o seu </a:t>
                </a:r>
                <a:r>
                  <a:rPr lang="pt-PT" sz="2200" dirty="0" smtClean="0"/>
                  <a:t>domínio é </a:t>
                </a:r>
                <a:r>
                  <a:rPr lang="pt-PT" sz="2200" dirty="0"/>
                  <a:t>tal que</a:t>
                </a: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301" y="2647506"/>
                <a:ext cx="8051978" cy="1785104"/>
              </a:xfrm>
              <a:prstGeom prst="rect">
                <a:avLst/>
              </a:prstGeom>
              <a:blipFill rotWithShape="1">
                <a:blip r:embed="rId3"/>
                <a:stretch>
                  <a:fillRect l="-984" t="-2048" r="-1590" b="-580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2073349" y="4310099"/>
                <a:ext cx="4795284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</a:rPr>
                        <m:t>𝑥</m:t>
                      </m:r>
                      <m:r>
                        <a:rPr lang="pt-PT" sz="2200" b="0" i="1" smtClean="0">
                          <a:latin typeface="Cambria Math"/>
                        </a:rPr>
                        <m:t>+4≥0∧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≠0⇔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≥−4∧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≠0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349" y="4310099"/>
                <a:ext cx="4795284" cy="4308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467833" y="4837814"/>
                <a:ext cx="7219507" cy="453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Portanto, o domínio de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latin typeface="Cambria Math"/>
                      </a:rPr>
                      <m:t>𝒆</m:t>
                    </m:r>
                  </m:oMath>
                </a14:m>
                <a:r>
                  <a:rPr lang="pt-PT" sz="2200" b="1" i="1" dirty="0"/>
                  <a:t> </a:t>
                </a:r>
                <a:r>
                  <a:rPr lang="pt-PT" sz="2200" dirty="0"/>
                  <a:t>é</a:t>
                </a: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33" y="4837814"/>
                <a:ext cx="7219507" cy="453137"/>
              </a:xfrm>
              <a:prstGeom prst="rect">
                <a:avLst/>
              </a:prstGeom>
              <a:blipFill rotWithShape="1">
                <a:blip r:embed="rId5"/>
                <a:stretch>
                  <a:fillRect l="-1098" t="-2703" b="-2702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3179135" y="5411971"/>
                <a:ext cx="2392326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["/>
                          <m:ctrlPr>
                            <a:rPr lang="pt-PT" sz="22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−4,0</m:t>
                          </m:r>
                        </m:e>
                      </m:d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∪</m:t>
                      </m:r>
                      <m:d>
                        <m:dPr>
                          <m:begChr m:val="]"/>
                          <m:endChr m:val="["/>
                          <m:ctrlPr>
                            <a:rPr lang="pt-PT" sz="220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0,+∞</m:t>
                          </m:r>
                        </m:e>
                      </m:d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135" y="5411971"/>
                <a:ext cx="2392326" cy="43088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5031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P spid="5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41523" y="2186118"/>
            <a:ext cx="8427317" cy="2116112"/>
            <a:chOff x="341523" y="1255924"/>
            <a:chExt cx="8427317" cy="2116112"/>
          </a:xfrm>
        </p:grpSpPr>
        <p:sp>
          <p:nvSpPr>
            <p:cNvPr id="7" name="Rectângulo 6"/>
            <p:cNvSpPr/>
            <p:nvPr/>
          </p:nvSpPr>
          <p:spPr>
            <a:xfrm>
              <a:off x="341523" y="1686438"/>
              <a:ext cx="8427317" cy="1685598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075" name="Picture 3" descr="C:\Users\Acer\Desktop\areal\estrela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456" y="1255924"/>
              <a:ext cx="306000" cy="574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/>
            <p:cNvSpPr txBox="1"/>
            <p:nvPr/>
          </p:nvSpPr>
          <p:spPr>
            <a:xfrm>
              <a:off x="700533" y="1312590"/>
              <a:ext cx="4108924" cy="43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Definição</a:t>
              </a:r>
              <a:endParaRPr lang="pt-PT" sz="22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389" y="2863468"/>
                <a:ext cx="8215678" cy="1262910"/>
              </a:xfrm>
              <a:noFill/>
              <a:ln>
                <a:noFill/>
              </a:ln>
            </p:spPr>
            <p:txBody>
              <a:bodyPr/>
              <a:lstStyle/>
              <a:p>
                <a:r>
                  <a:rPr lang="pt-PT" dirty="0" smtClean="0"/>
                  <a:t>Designamos por “</a:t>
                </a:r>
                <a:r>
                  <a:rPr lang="pt-PT" b="1" dirty="0">
                    <a:solidFill>
                      <a:srgbClr val="C00000"/>
                    </a:solidFill>
                  </a:rPr>
                  <a:t>expressão proposicional</a:t>
                </a:r>
                <a:r>
                  <a:rPr lang="pt-PT" dirty="0"/>
                  <a:t>” ou por “</a:t>
                </a:r>
                <a:r>
                  <a:rPr lang="pt-PT" b="1" dirty="0">
                    <a:solidFill>
                      <a:srgbClr val="C00000"/>
                    </a:solidFill>
                  </a:rPr>
                  <a:t>condição</a:t>
                </a:r>
                <a:r>
                  <a:rPr lang="pt-PT" dirty="0"/>
                  <a:t>”, uma</a:t>
                </a:r>
              </a:p>
              <a:p>
                <a:r>
                  <a:rPr lang="pt-PT" dirty="0"/>
                  <a:t>expressão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𝑝</m:t>
                    </m:r>
                    <m:r>
                      <a:rPr lang="pt-PT" b="0" i="1" smtClean="0">
                        <a:latin typeface="Cambria Math"/>
                      </a:rPr>
                      <m:t>(</m:t>
                    </m:r>
                    <m:r>
                      <a:rPr lang="pt-PT" b="0" i="1" smtClean="0">
                        <a:latin typeface="Cambria Math"/>
                      </a:rPr>
                      <m:t>𝑥</m:t>
                    </m:r>
                    <m:r>
                      <a:rPr lang="pt-PT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pt-PT" dirty="0"/>
                  <a:t> envolvendo uma variável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𝑥</m:t>
                    </m:r>
                  </m:oMath>
                </a14:m>
                <a:r>
                  <a:rPr lang="pt-PT" dirty="0"/>
                  <a:t>, tal que, substituindo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𝑥</m:t>
                    </m:r>
                  </m:oMath>
                </a14:m>
                <a:endParaRPr lang="pt-PT" i="1" dirty="0"/>
              </a:p>
              <a:p>
                <a:r>
                  <a:rPr lang="pt-PT" dirty="0"/>
                  <a:t>por um </a:t>
                </a:r>
                <a:r>
                  <a:rPr lang="pt-PT" dirty="0" err="1"/>
                  <a:t>objeto</a:t>
                </a:r>
                <a:r>
                  <a:rPr lang="pt-PT" dirty="0"/>
                  <a:t>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pt-PT" i="1" dirty="0"/>
                  <a:t> </a:t>
                </a:r>
                <a:r>
                  <a:rPr lang="pt-PT" dirty="0"/>
                  <a:t>se obtém uma proposição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𝑝</m:t>
                    </m:r>
                    <m:r>
                      <a:rPr lang="pt-PT" i="1">
                        <a:latin typeface="Cambria Math"/>
                      </a:rPr>
                      <m:t>(</m:t>
                    </m:r>
                    <m:r>
                      <a:rPr lang="pt-PT" b="0" i="1" smtClean="0">
                        <a:latin typeface="Cambria Math"/>
                      </a:rPr>
                      <m:t>𝑎</m:t>
                    </m:r>
                    <m:r>
                      <a:rPr lang="pt-PT" i="1">
                        <a:latin typeface="Cambria Math"/>
                      </a:rPr>
                      <m:t>)</m:t>
                    </m:r>
                  </m:oMath>
                </a14:m>
                <a:r>
                  <a:rPr lang="pt-PT" dirty="0"/>
                  <a:t>.</a:t>
                </a:r>
                <a:endParaRPr lang="pt-PT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389" y="2863468"/>
                <a:ext cx="8215678" cy="1262910"/>
              </a:xfrm>
              <a:blipFill rotWithShape="1">
                <a:blip r:embed="rId3"/>
                <a:stretch>
                  <a:fillRect l="-890" t="-5797" b="-869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/>
          <p:cNvSpPr txBox="1"/>
          <p:nvPr/>
        </p:nvSpPr>
        <p:spPr>
          <a:xfrm>
            <a:off x="341523" y="1334795"/>
            <a:ext cx="6825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Expressão </a:t>
            </a:r>
            <a:r>
              <a:rPr lang="pt-PT" sz="2400" b="1" dirty="0" smtClean="0">
                <a:solidFill>
                  <a:srgbClr val="C00000"/>
                </a:solidFill>
              </a:rPr>
              <a:t>proposicional </a:t>
            </a:r>
            <a:r>
              <a:rPr lang="pt-PT" sz="2400" b="1" dirty="0">
                <a:solidFill>
                  <a:srgbClr val="C00000"/>
                </a:solidFill>
              </a:rPr>
              <a:t>ou condição</a:t>
            </a:r>
            <a:endParaRPr lang="pt-PT" sz="2400" dirty="0">
              <a:solidFill>
                <a:srgbClr val="C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6941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349767" y="1204946"/>
                <a:ext cx="8904592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20</a:t>
                </a:r>
              </a:p>
              <a:p>
                <a:r>
                  <a:rPr lang="pt-PT" sz="2200" dirty="0" smtClean="0"/>
                  <a:t>No </a:t>
                </a:r>
                <a:r>
                  <a:rPr lang="pt-PT" sz="2200" dirty="0"/>
                  <a:t>conjunto dos números reais, considera a expressão </a:t>
                </a:r>
                <a:r>
                  <a:rPr lang="pt-PT" sz="2200" dirty="0" smtClean="0"/>
                  <a:t>proposicional </a:t>
                </a:r>
                <a:endParaRPr lang="pt-PT" sz="2200" b="1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</a:rPr>
                      <m:t>𝒑</m:t>
                    </m:r>
                    <m:r>
                      <a:rPr lang="pt-PT" sz="2200" b="1" i="1">
                        <a:latin typeface="Cambria Math"/>
                      </a:rPr>
                      <m:t> </m:t>
                    </m:r>
                  </m:oMath>
                </a14:m>
                <a:r>
                  <a:rPr lang="pt-PT" sz="2200" b="1" dirty="0" smtClean="0"/>
                  <a:t>:“</a:t>
                </a:r>
                <a:r>
                  <a:rPr lang="pt-PT" sz="2200" b="1" dirty="0"/>
                  <a:t>O quadrado da soma de um número com três é igual a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</a:rPr>
                      <m:t>𝟐𝟓</m:t>
                    </m:r>
                  </m:oMath>
                </a14:m>
                <a:r>
                  <a:rPr lang="pt-PT" sz="2200" b="1" dirty="0"/>
                  <a:t>.”</a:t>
                </a:r>
                <a:endParaRPr lang="pt-PT" sz="22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67" y="1204946"/>
                <a:ext cx="8904592" cy="1107996"/>
              </a:xfrm>
              <a:prstGeom prst="rect">
                <a:avLst/>
              </a:prstGeom>
              <a:blipFill rotWithShape="1">
                <a:blip r:embed="rId2"/>
                <a:stretch>
                  <a:fillRect l="-821" t="-3315" b="-1049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349768" y="2374967"/>
                <a:ext cx="7918220" cy="2277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Em linguagem matemática, escrevemos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pt-PT" sz="2200" b="0" i="1" smtClean="0">
                                <a:latin typeface="Cambria Math"/>
                              </a:rPr>
                              <m:t>+3</m:t>
                            </m:r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=25.</m:t>
                    </m:r>
                  </m:oMath>
                </a14:m>
                <a:endParaRPr lang="pt-PT" sz="2200" dirty="0"/>
              </a:p>
              <a:p>
                <a:r>
                  <a:rPr lang="pt-PT" sz="2200" dirty="0"/>
                  <a:t>Vamos concretizar a variável para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pt-PT" sz="2200" dirty="0"/>
                  <a:t> 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=2 </m:t>
                    </m:r>
                  </m:oMath>
                </a14:m>
                <a:r>
                  <a:rPr lang="pt-PT" sz="2200" dirty="0"/>
                  <a:t>:</a:t>
                </a:r>
              </a:p>
              <a:p>
                <a:endParaRPr lang="pt-PT" sz="1000" dirty="0" smtClean="0"/>
              </a:p>
              <a:p>
                <a:r>
                  <a:rPr lang="pt-PT" sz="2400" dirty="0"/>
                  <a:t>• </a:t>
                </a:r>
                <a:r>
                  <a:rPr lang="pt-PT" sz="2200" dirty="0" smtClean="0"/>
                  <a:t>para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=1 </m:t>
                    </m:r>
                  </m:oMath>
                </a14:m>
                <a:r>
                  <a:rPr lang="pt-PT" sz="2200" dirty="0"/>
                  <a:t>obtemos a </a:t>
                </a:r>
                <a:r>
                  <a:rPr lang="pt-PT" sz="2200" dirty="0">
                    <a:solidFill>
                      <a:srgbClr val="C00000"/>
                    </a:solidFill>
                  </a:rPr>
                  <a:t>proposição falsa </a:t>
                </a:r>
                <a14:m>
                  <m:oMath xmlns:m="http://schemas.openxmlformats.org/officeDocument/2006/math">
                    <m:r>
                      <a:rPr lang="pt-PT" sz="2200" dirty="0">
                        <a:latin typeface="Cambria Math"/>
                      </a:rPr>
                      <m:t> </m:t>
                    </m:r>
                    <m:r>
                      <a:rPr lang="pt-PT" sz="2200" b="0" i="1" smtClean="0">
                        <a:latin typeface="Cambria Math"/>
                      </a:rPr>
                      <m:t>𝑝</m:t>
                    </m:r>
                    <m:r>
                      <a:rPr lang="pt-PT" sz="2200" b="0" i="1" smtClean="0">
                        <a:latin typeface="Cambria Math"/>
                      </a:rPr>
                      <m:t>(1)</m:t>
                    </m:r>
                  </m:oMath>
                </a14:m>
                <a:endParaRPr lang="pt-PT" sz="2200" dirty="0"/>
              </a:p>
              <a:p>
                <a:endParaRPr lang="pt-PT" sz="1000" dirty="0" smtClean="0"/>
              </a:p>
              <a:p>
                <a:r>
                  <a:rPr lang="pt-PT" sz="2400" dirty="0"/>
                  <a:t>• </a:t>
                </a:r>
                <a:r>
                  <a:rPr lang="pt-PT" sz="2200" dirty="0" smtClean="0"/>
                  <a:t>para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=2</m:t>
                    </m:r>
                  </m:oMath>
                </a14:m>
                <a:r>
                  <a:rPr lang="pt-PT" sz="2200" dirty="0"/>
                  <a:t> obtemos a </a:t>
                </a:r>
                <a:r>
                  <a:rPr lang="pt-PT" sz="2200" dirty="0">
                    <a:solidFill>
                      <a:srgbClr val="92D050"/>
                    </a:solidFill>
                  </a:rPr>
                  <a:t>proposição verdadeira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𝑝</m:t>
                    </m:r>
                    <m:r>
                      <a:rPr lang="pt-PT" sz="2200" i="1">
                        <a:latin typeface="Cambria Math"/>
                      </a:rPr>
                      <m:t>(2)</m:t>
                    </m:r>
                  </m:oMath>
                </a14:m>
                <a:endParaRPr lang="pt-PT" sz="2200" dirty="0" smtClean="0"/>
              </a:p>
              <a:p>
                <a:endParaRPr lang="pt-PT" sz="8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</a:rPr>
                        <m:t>    </m:t>
                      </m:r>
                      <m:r>
                        <a:rPr lang="pt-PT" sz="2200" b="1" i="1">
                          <a:latin typeface="Cambria Math"/>
                        </a:rPr>
                        <m:t>𝒑</m:t>
                      </m:r>
                      <m:d>
                        <m:dPr>
                          <m:ctrlPr>
                            <a:rPr lang="pt-PT" sz="22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pt-PT" sz="2200" b="1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pt-PT" sz="2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200" i="1">
                                  <a:latin typeface="Cambria Math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=25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68" y="2374967"/>
                <a:ext cx="7918220" cy="2277547"/>
              </a:xfrm>
              <a:prstGeom prst="rect">
                <a:avLst/>
              </a:prstGeom>
              <a:blipFill rotWithShape="1">
                <a:blip r:embed="rId3"/>
                <a:stretch>
                  <a:fillRect l="-1155" t="-1609" b="-107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349768" y="4780553"/>
                <a:ext cx="3051645" cy="1107996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•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=1</m:t>
                    </m:r>
                  </m:oMath>
                </a14:m>
                <a:endParaRPr lang="pt-PT" sz="2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i="1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pt-PT" sz="2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i="1">
                              <a:latin typeface="Cambria Math"/>
                            </a:rPr>
                            <m:t>1</m:t>
                          </m:r>
                        </m:e>
                      </m:d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pt-PT" sz="2200" i="1">
                                  <a:latin typeface="Cambria Math"/>
                                </a:rPr>
                                <m:t>1+3</m:t>
                              </m:r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=25</m:t>
                      </m:r>
                    </m:oMath>
                  </m:oMathPara>
                </a14:m>
                <a:endParaRPr lang="pt-PT" sz="2200" dirty="0"/>
              </a:p>
              <a:p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16=25</m:t>
                    </m:r>
                  </m:oMath>
                </a14:m>
                <a:r>
                  <a:rPr lang="pt-PT" sz="2200" dirty="0" smtClean="0"/>
                  <a:t> Falso</a:t>
                </a:r>
                <a:endParaRPr lang="pt-PT" sz="22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68" y="4780553"/>
                <a:ext cx="3051645" cy="1107996"/>
              </a:xfrm>
              <a:prstGeom prst="rect">
                <a:avLst/>
              </a:prstGeom>
              <a:blipFill rotWithShape="1">
                <a:blip r:embed="rId4"/>
                <a:stretch>
                  <a:fillRect l="-2187" t="-2717" b="-9239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3858627" y="4764787"/>
                <a:ext cx="3241874" cy="1107996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•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=2</m:t>
                    </m:r>
                  </m:oMath>
                </a14:m>
                <a:endParaRPr lang="pt-PT" sz="2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i="1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pt-PT" sz="2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i="1">
                              <a:latin typeface="Cambria Math"/>
                            </a:rPr>
                            <m:t>2</m:t>
                          </m:r>
                        </m:e>
                      </m:d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pt-PT" sz="2200" i="1">
                                  <a:latin typeface="Cambria Math"/>
                                </a:rPr>
                                <m:t>2+3</m:t>
                              </m:r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=25</m:t>
                      </m:r>
                    </m:oMath>
                  </m:oMathPara>
                </a14:m>
                <a:endParaRPr lang="pt-PT" sz="2200" dirty="0"/>
              </a:p>
              <a:p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25=25</m:t>
                    </m:r>
                  </m:oMath>
                </a14:m>
                <a:r>
                  <a:rPr lang="pt-PT" sz="2200" dirty="0" smtClean="0"/>
                  <a:t> Verdadeiro</a:t>
                </a:r>
                <a:endParaRPr lang="pt-PT" sz="22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8627" y="4764787"/>
                <a:ext cx="3241874" cy="1107996"/>
              </a:xfrm>
              <a:prstGeom prst="rect">
                <a:avLst/>
              </a:prstGeom>
              <a:blipFill rotWithShape="1">
                <a:blip r:embed="rId5"/>
                <a:stretch>
                  <a:fillRect l="-2247" t="-2732" b="-9836"/>
                </a:stretch>
              </a:blipFill>
              <a:ln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4836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8" grpId="0" build="p"/>
      <p:bldP spid="12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349767" y="1204946"/>
            <a:ext cx="86274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21</a:t>
            </a:r>
          </a:p>
          <a:p>
            <a:r>
              <a:rPr lang="pt-PT" sz="2200" dirty="0"/>
              <a:t>Considera as condições</a:t>
            </a:r>
            <a:r>
              <a:rPr lang="pt-PT" sz="2200" dirty="0" smtClean="0"/>
              <a:t>:</a:t>
            </a:r>
          </a:p>
          <a:p>
            <a:endParaRPr lang="pt-PT" sz="2200" dirty="0" smtClean="0"/>
          </a:p>
          <a:p>
            <a:endParaRPr lang="pt-PT" sz="2200" b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388156" y="3250058"/>
                <a:ext cx="791822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Tem-se </a:t>
                </a:r>
                <a:r>
                  <a:rPr lang="pt-PT" sz="2200" dirty="0"/>
                  <a:t>que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𝑝</m:t>
                    </m:r>
                    <m:r>
                      <a:rPr lang="pt-PT" sz="2200" i="1">
                        <a:latin typeface="Cambria Math"/>
                      </a:rPr>
                      <m:t>(3)</m:t>
                    </m:r>
                  </m:oMath>
                </a14:m>
                <a:r>
                  <a:rPr lang="pt-PT" sz="2200" dirty="0"/>
                  <a:t> é uma </a:t>
                </a:r>
                <a:r>
                  <a:rPr lang="pt-PT" sz="2200" dirty="0">
                    <a:solidFill>
                      <a:srgbClr val="92D050"/>
                    </a:solidFill>
                  </a:rPr>
                  <a:t>proposição verdadeira </a:t>
                </a:r>
                <a:r>
                  <a:rPr lang="pt-PT" sz="2200" dirty="0"/>
                  <a:t>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𝑝</m:t>
                    </m:r>
                    <m:r>
                      <a:rPr lang="pt-PT" sz="2200" i="1">
                        <a:latin typeface="Cambria Math"/>
                      </a:rPr>
                      <m:t>(</m:t>
                    </m:r>
                    <m:r>
                      <a:rPr lang="pt-PT" sz="2200" b="0" i="1" smtClean="0">
                        <a:latin typeface="Cambria Math"/>
                      </a:rPr>
                      <m:t>𝑎</m:t>
                    </m:r>
                    <m:r>
                      <a:rPr lang="pt-PT" sz="2200" i="1"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é uma </a:t>
                </a:r>
                <a:r>
                  <a:rPr lang="pt-PT" sz="2200" dirty="0" smtClean="0">
                    <a:solidFill>
                      <a:srgbClr val="C00000"/>
                    </a:solidFill>
                  </a:rPr>
                  <a:t>proposição falsa</a:t>
                </a:r>
                <a:r>
                  <a:rPr lang="pt-PT" sz="2200" dirty="0"/>
                  <a:t>, para qualquer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diferente de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3</m:t>
                    </m:r>
                  </m:oMath>
                </a14:m>
                <a:r>
                  <a:rPr lang="pt-PT" sz="2200" dirty="0" smtClean="0"/>
                  <a:t>.</a:t>
                </a:r>
                <a:endParaRPr lang="pt-PT" sz="22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56" y="3250058"/>
                <a:ext cx="7918220" cy="769441"/>
              </a:xfrm>
              <a:prstGeom prst="rect">
                <a:avLst/>
              </a:prstGeom>
              <a:blipFill rotWithShape="1">
                <a:blip r:embed="rId2"/>
                <a:stretch>
                  <a:fillRect l="-1001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2043991" y="2123378"/>
                <a:ext cx="4062789" cy="76944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1" i="1" smtClean="0">
                          <a:latin typeface="Cambria Math"/>
                        </a:rPr>
                        <m:t>𝒑</m:t>
                      </m:r>
                      <m:d>
                        <m:dPr>
                          <m:ctrlPr>
                            <a:rPr lang="pt-PT" sz="22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pt-PT" sz="2200" b="1" i="1" smtClean="0">
                          <a:latin typeface="Cambria Math"/>
                        </a:rPr>
                        <m:t>:</m:t>
                      </m:r>
                      <m:r>
                        <a:rPr lang="pt-PT" sz="2200" b="0" i="1">
                          <a:latin typeface="Cambria Math"/>
                        </a:rPr>
                        <m:t>2</m:t>
                      </m:r>
                      <m:r>
                        <a:rPr lang="pt-PT" sz="2200" b="0" i="1">
                          <a:latin typeface="Cambria Math"/>
                        </a:rPr>
                        <m:t>𝑥</m:t>
                      </m:r>
                      <m:r>
                        <a:rPr lang="pt-PT" sz="2200" b="0" i="1">
                          <a:latin typeface="Cambria Math"/>
                        </a:rPr>
                        <m:t>+4=10</m:t>
                      </m:r>
                    </m:oMath>
                  </m:oMathPara>
                </a14:m>
                <a:endParaRPr lang="pt-PT" sz="22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1" i="1" smtClean="0">
                          <a:latin typeface="Cambria Math"/>
                        </a:rPr>
                        <m:t>𝒒</m:t>
                      </m:r>
                      <m:r>
                        <a:rPr lang="pt-PT" sz="2200" b="1" i="1" smtClean="0">
                          <a:latin typeface="Cambria Math"/>
                        </a:rPr>
                        <m:t>(</m:t>
                      </m:r>
                      <m:r>
                        <a:rPr lang="pt-PT" sz="2200" b="1" i="1" smtClean="0">
                          <a:latin typeface="Cambria Math"/>
                        </a:rPr>
                        <m:t>𝒙</m:t>
                      </m:r>
                      <m:r>
                        <a:rPr lang="pt-PT" sz="2200" b="1" i="1" smtClean="0">
                          <a:latin typeface="Cambria Math"/>
                        </a:rPr>
                        <m:t>):</m:t>
                      </m:r>
                      <m:r>
                        <a:rPr lang="pt-PT" sz="2200" b="0" i="1">
                          <a:latin typeface="Cambria Math"/>
                        </a:rPr>
                        <m:t>𝑥</m:t>
                      </m:r>
                      <m:r>
                        <a:rPr lang="pt-PT" sz="2200" b="0" i="1">
                          <a:latin typeface="Cambria Math"/>
                        </a:rPr>
                        <m:t>+2&gt;5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3991" y="2123378"/>
                <a:ext cx="4062789" cy="769441"/>
              </a:xfrm>
              <a:prstGeom prst="rect">
                <a:avLst/>
              </a:prstGeom>
              <a:blipFill rotWithShape="1">
                <a:blip r:embed="rId3"/>
                <a:stretch>
                  <a:fillRect b="-787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88156" y="4430110"/>
                <a:ext cx="791821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Tem-se também que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𝑞</m:t>
                    </m:r>
                    <m:r>
                      <a:rPr lang="pt-PT" sz="2200" b="0" i="1" smtClean="0">
                        <a:latin typeface="Cambria Math"/>
                      </a:rPr>
                      <m:t>(</m:t>
                    </m:r>
                    <m:r>
                      <a:rPr lang="pt-PT" sz="2200" i="1">
                        <a:latin typeface="Cambria Math"/>
                      </a:rPr>
                      <m:t>𝑎</m:t>
                    </m:r>
                    <m:r>
                      <a:rPr lang="pt-PT" sz="2200" i="1"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é uma </a:t>
                </a:r>
                <a:r>
                  <a:rPr lang="pt-PT" sz="2200" dirty="0">
                    <a:solidFill>
                      <a:srgbClr val="92D050"/>
                    </a:solidFill>
                  </a:rPr>
                  <a:t>proposição verdadeira </a:t>
                </a:r>
                <a:r>
                  <a:rPr lang="pt-PT" sz="2200" dirty="0"/>
                  <a:t>se e só se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𝑎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é um número real superior a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3</m:t>
                    </m:r>
                  </m:oMath>
                </a14:m>
                <a:r>
                  <a:rPr lang="pt-PT" sz="2200" dirty="0" smtClean="0"/>
                  <a:t>.</a:t>
                </a:r>
                <a:endParaRPr lang="pt-PT" sz="22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56" y="4430110"/>
                <a:ext cx="7918219" cy="769441"/>
              </a:xfrm>
              <a:prstGeom prst="rect">
                <a:avLst/>
              </a:prstGeom>
              <a:blipFill rotWithShape="1">
                <a:blip r:embed="rId4"/>
                <a:stretch>
                  <a:fillRect l="-1001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5126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8" grpId="0"/>
      <p:bldP spid="1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41523" y="1981160"/>
            <a:ext cx="8427317" cy="3744809"/>
            <a:chOff x="341523" y="1255924"/>
            <a:chExt cx="8427317" cy="4729226"/>
          </a:xfrm>
        </p:grpSpPr>
        <p:sp>
          <p:nvSpPr>
            <p:cNvPr id="7" name="Rectângulo 6"/>
            <p:cNvSpPr/>
            <p:nvPr/>
          </p:nvSpPr>
          <p:spPr>
            <a:xfrm>
              <a:off x="341523" y="1745643"/>
              <a:ext cx="8427317" cy="4239507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075" name="Picture 3" descr="C:\Users\Acer\Desktop\areal\estrela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456" y="1255924"/>
              <a:ext cx="306000" cy="574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/>
            <p:cNvSpPr txBox="1"/>
            <p:nvPr/>
          </p:nvSpPr>
          <p:spPr>
            <a:xfrm>
              <a:off x="700533" y="1292680"/>
              <a:ext cx="4108924" cy="544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Definição</a:t>
              </a:r>
              <a:endParaRPr lang="pt-PT" sz="2200" b="1" dirty="0"/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341523" y="1224433"/>
            <a:ext cx="6825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Quantificador Universal</a:t>
            </a:r>
            <a:endParaRPr lang="pt-PT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341522" y="2463537"/>
                <a:ext cx="8391459" cy="32624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200" dirty="0" smtClean="0"/>
                  <a:t>Dada uma condição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𝑝</m:t>
                    </m:r>
                    <m:r>
                      <a:rPr lang="pt-PT" sz="2200" i="1">
                        <a:latin typeface="Cambria Math"/>
                      </a:rPr>
                      <m:t>(</m:t>
                    </m:r>
                    <m:r>
                      <a:rPr lang="pt-PT" sz="2200" b="0" i="1" smtClean="0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/>
                  <a:t>, “</a:t>
                </a:r>
                <a:r>
                  <a:rPr lang="pt-PT" sz="2200" b="1" dirty="0" smtClean="0">
                    <a:solidFill>
                      <a:srgbClr val="C00000"/>
                    </a:solidFill>
                  </a:rPr>
                  <a:t>qualquer que seja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rgbClr val="C00000"/>
                        </a:solidFill>
                        <a:latin typeface="Cambria Math"/>
                      </a:rPr>
                      <m:t>𝒙</m:t>
                    </m:r>
                  </m:oMath>
                </a14:m>
                <a:r>
                  <a:rPr lang="pt-PT" sz="2200" b="1" dirty="0" smtClean="0">
                    <a:solidFill>
                      <a:srgbClr val="C0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200" b="1" i="1">
                        <a:solidFill>
                          <a:srgbClr val="C00000"/>
                        </a:solidFill>
                        <a:latin typeface="Cambria Math"/>
                      </a:rPr>
                      <m:t>𝒑</m:t>
                    </m:r>
                    <m:r>
                      <a:rPr lang="pt-PT" sz="2200" b="1" i="1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pt-PT" sz="2200" b="1" i="1" smtClean="0">
                        <a:solidFill>
                          <a:srgbClr val="C00000"/>
                        </a:solidFill>
                        <a:latin typeface="Cambria Math"/>
                      </a:rPr>
                      <m:t>𝒙</m:t>
                    </m:r>
                    <m:r>
                      <a:rPr lang="pt-PT" sz="2200" b="1" i="1">
                        <a:solidFill>
                          <a:srgbClr val="C0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/>
                  <a:t>” ou</a:t>
                </a:r>
              </a:p>
              <a:p>
                <a:pPr algn="just"/>
                <a:r>
                  <a:rPr lang="pt-PT" sz="2200" dirty="0"/>
                  <a:t>“</a:t>
                </a:r>
                <a:r>
                  <a:rPr lang="pt-PT" sz="2200" b="1" dirty="0" smtClean="0">
                    <a:solidFill>
                      <a:srgbClr val="C00000"/>
                    </a:solidFill>
                  </a:rPr>
                  <a:t>para todo o </a:t>
                </a:r>
                <a14:m>
                  <m:oMath xmlns:m="http://schemas.openxmlformats.org/officeDocument/2006/math">
                    <m:r>
                      <a:rPr lang="pt-PT" sz="2200" b="1" i="1">
                        <a:solidFill>
                          <a:srgbClr val="C00000"/>
                        </a:solidFill>
                        <a:latin typeface="Cambria Math"/>
                      </a:rPr>
                      <m:t>𝒙</m:t>
                    </m:r>
                  </m:oMath>
                </a14:m>
                <a:r>
                  <a:rPr lang="pt-PT" sz="2200" b="1" dirty="0">
                    <a:solidFill>
                      <a:srgbClr val="C0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200" b="1" i="1">
                        <a:solidFill>
                          <a:srgbClr val="C00000"/>
                        </a:solidFill>
                        <a:latin typeface="Cambria Math"/>
                      </a:rPr>
                      <m:t>𝒑</m:t>
                    </m:r>
                    <m:r>
                      <a:rPr lang="pt-PT" sz="2200" b="1" i="1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pt-PT" sz="2200" b="1" i="1">
                        <a:solidFill>
                          <a:srgbClr val="C00000"/>
                        </a:solidFill>
                        <a:latin typeface="Cambria Math"/>
                      </a:rPr>
                      <m:t>𝒙</m:t>
                    </m:r>
                    <m:r>
                      <a:rPr lang="pt-PT" sz="2200" b="1" i="1">
                        <a:solidFill>
                          <a:srgbClr val="C0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/>
                  <a:t>” é uma proposição, que é verdadeira quando e</a:t>
                </a:r>
              </a:p>
              <a:p>
                <a:pPr algn="just"/>
                <a:r>
                  <a:rPr lang="pt-PT" sz="2200" dirty="0"/>
                  <a:t>apenas quando se obtém uma proposição verdadeira sempre que se</a:t>
                </a:r>
              </a:p>
              <a:p>
                <a:pPr algn="just"/>
                <a:r>
                  <a:rPr lang="pt-PT" sz="2200" dirty="0"/>
                  <a:t>substitui </a:t>
                </a:r>
                <a14:m>
                  <m:oMath xmlns:m="http://schemas.openxmlformats.org/officeDocument/2006/math">
                    <m:r>
                      <a:rPr lang="pt-PT" sz="220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pt-PT" sz="2200" i="1" dirty="0" smtClean="0">
                    <a:solidFill>
                      <a:schemeClr val="tx1"/>
                    </a:solidFill>
                  </a:rPr>
                  <a:t> </a:t>
                </a:r>
                <a:r>
                  <a:rPr lang="pt-PT" sz="2200" dirty="0">
                    <a:solidFill>
                      <a:schemeClr val="tx1"/>
                    </a:solidFill>
                  </a:rPr>
                  <a:t>em  </a:t>
                </a:r>
                <a14:m>
                  <m:oMath xmlns:m="http://schemas.openxmlformats.org/officeDocument/2006/math">
                    <m:r>
                      <a:rPr lang="pt-PT" sz="2200" i="1">
                        <a:solidFill>
                          <a:schemeClr val="tx1"/>
                        </a:solidFill>
                        <a:latin typeface="Cambria Math"/>
                      </a:rPr>
                      <m:t>𝑝</m:t>
                    </m:r>
                    <m:r>
                      <a:rPr lang="pt-PT" sz="2200" i="1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pt-PT" sz="2200" i="1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pt-PT" sz="2200" i="1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>
                    <a:solidFill>
                      <a:schemeClr val="tx1"/>
                    </a:solidFill>
                  </a:rPr>
                  <a:t> </a:t>
                </a:r>
                <a:r>
                  <a:rPr lang="pt-PT" sz="2200" dirty="0"/>
                  <a:t>por um </a:t>
                </a:r>
                <a:r>
                  <a:rPr lang="pt-PT" sz="2200" dirty="0" err="1"/>
                  <a:t>objeto</a:t>
                </a:r>
                <a:r>
                  <a:rPr lang="pt-PT" sz="2200" dirty="0"/>
                  <a:t> arbitrário.</a:t>
                </a:r>
              </a:p>
              <a:p>
                <a:pPr algn="just"/>
                <a:endParaRPr lang="pt-PT" sz="1000" dirty="0" smtClean="0"/>
              </a:p>
              <a:p>
                <a:pPr algn="just"/>
                <a:r>
                  <a:rPr lang="pt-PT" sz="2200" dirty="0" smtClean="0"/>
                  <a:t>“</a:t>
                </a:r>
                <a:r>
                  <a:rPr lang="pt-PT" sz="2200" dirty="0"/>
                  <a:t>Qualquer que seja </a:t>
                </a:r>
                <a14:m>
                  <m:oMath xmlns:m="http://schemas.openxmlformats.org/officeDocument/2006/math">
                    <m:r>
                      <a:rPr lang="pt-PT" sz="220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pt-PT" sz="2200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200" i="1">
                        <a:solidFill>
                          <a:schemeClr val="tx1"/>
                        </a:solidFill>
                        <a:latin typeface="Cambria Math"/>
                      </a:rPr>
                      <m:t>𝑝</m:t>
                    </m:r>
                    <m:r>
                      <a:rPr lang="pt-PT" sz="2200" i="1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pt-PT" sz="2200" i="1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pt-PT" sz="2200" i="1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/>
                  <a:t>” representa-se por “</a:t>
                </a:r>
                <a14:m>
                  <m:oMath xmlns:m="http://schemas.openxmlformats.org/officeDocument/2006/math">
                    <m:r>
                      <a:rPr lang="pt-PT" sz="2200" i="1" dirty="0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200" b="0" i="1" dirty="0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b="0" i="1" dirty="0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pt-PT" sz="2200" b="0" i="1" dirty="0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sz="2200" b="0" i="1" dirty="0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b="0" i="1" dirty="0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b="0" i="1" dirty="0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/>
                  <a:t>”.</a:t>
                </a:r>
              </a:p>
              <a:p>
                <a:pPr algn="just"/>
                <a:endParaRPr lang="pt-PT" sz="1000" dirty="0" smtClean="0"/>
              </a:p>
              <a:p>
                <a:pPr algn="just"/>
                <a:r>
                  <a:rPr lang="pt-PT" sz="2200" dirty="0" smtClean="0"/>
                  <a:t>O </a:t>
                </a:r>
                <a:r>
                  <a:rPr lang="pt-PT" sz="2200" dirty="0"/>
                  <a:t>símbolo “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∀</m:t>
                    </m:r>
                  </m:oMath>
                </a14:m>
                <a:r>
                  <a:rPr lang="pt-PT" sz="2200" dirty="0"/>
                  <a:t>” designa-se por “</a:t>
                </a:r>
                <a:r>
                  <a:rPr lang="pt-PT" sz="2200" b="1" dirty="0">
                    <a:solidFill>
                      <a:srgbClr val="C00000"/>
                    </a:solidFill>
                  </a:rPr>
                  <a:t>quantificador universal</a:t>
                </a:r>
                <a:r>
                  <a:rPr lang="pt-PT" sz="2200" dirty="0"/>
                  <a:t>”. </a:t>
                </a:r>
                <a:endParaRPr lang="pt-PT" sz="2200" dirty="0" smtClean="0"/>
              </a:p>
              <a:p>
                <a:pPr algn="just"/>
                <a:endParaRPr lang="pt-PT" sz="1000" dirty="0" smtClean="0"/>
              </a:p>
              <a:p>
                <a:pPr algn="just"/>
                <a:r>
                  <a:rPr lang="pt-PT" sz="2200" dirty="0" smtClean="0"/>
                  <a:t>Se a condição </a:t>
                </a:r>
                <a:r>
                  <a:rPr lang="pt-PT" sz="2200" dirty="0"/>
                  <a:t>“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,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/>
                  <a:t>” for verdadeira, dizemos que a condição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é</a:t>
                </a:r>
              </a:p>
              <a:p>
                <a:pPr algn="just"/>
                <a:r>
                  <a:rPr lang="pt-PT" sz="2200" i="1" dirty="0"/>
                  <a:t>universal</a:t>
                </a:r>
                <a:r>
                  <a:rPr lang="pt-PT" sz="2200" dirty="0"/>
                  <a:t>.</a:t>
                </a:r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22" y="2463537"/>
                <a:ext cx="8391459" cy="3262432"/>
              </a:xfrm>
              <a:prstGeom prst="rect">
                <a:avLst/>
              </a:prstGeom>
              <a:blipFill rotWithShape="1">
                <a:blip r:embed="rId3"/>
                <a:stretch>
                  <a:fillRect l="-871" t="-1121" r="-218" b="-280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4736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349767" y="1204946"/>
            <a:ext cx="862748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22</a:t>
            </a:r>
          </a:p>
          <a:p>
            <a:r>
              <a:rPr lang="pt-PT" sz="2400" dirty="0"/>
              <a:t>Considera as condições</a:t>
            </a:r>
            <a:r>
              <a:rPr lang="pt-PT" sz="2400" dirty="0" smtClean="0"/>
              <a:t>:</a:t>
            </a:r>
          </a:p>
          <a:p>
            <a:endParaRPr lang="pt-PT" sz="2400" dirty="0" smtClean="0"/>
          </a:p>
          <a:p>
            <a:endParaRPr lang="pt-PT" sz="2200" b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388155" y="3250058"/>
                <a:ext cx="83301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 smtClean="0"/>
                  <a:t>A</a:t>
                </a:r>
                <a14:m>
                  <m:oMath xmlns:m="http://schemas.openxmlformats.org/officeDocument/2006/math">
                    <m:r>
                      <a:rPr lang="pt-PT" sz="22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pt-PT" sz="2200" b="0" i="0" smtClean="0">
                        <a:latin typeface="Cambria Math"/>
                      </a:rPr>
                      <m:t>condi</m:t>
                    </m:r>
                    <m:r>
                      <a:rPr lang="pt-PT" sz="2200" b="0" i="0" smtClean="0">
                        <a:latin typeface="Cambria Math"/>
                      </a:rPr>
                      <m:t>çã</m:t>
                    </m:r>
                    <m:r>
                      <m:rPr>
                        <m:sty m:val="p"/>
                      </m:rPr>
                      <a:rPr lang="pt-PT" sz="2200" b="0" i="0" smtClean="0">
                        <a:latin typeface="Cambria Math"/>
                      </a:rPr>
                      <m:t>o</m:t>
                    </m:r>
                    <m:r>
                      <a:rPr lang="pt-PT" sz="2200" b="0" i="0" smtClean="0">
                        <a:latin typeface="Cambria Math"/>
                      </a:rPr>
                      <m:t> </m:t>
                    </m:r>
                    <m:r>
                      <a:rPr lang="pt-PT" sz="2200" b="0" i="1" smtClean="0">
                        <a:latin typeface="Cambria Math"/>
                      </a:rPr>
                      <m:t>𝑟</m:t>
                    </m:r>
                    <m:r>
                      <a:rPr lang="pt-PT" sz="2200" i="1">
                        <a:latin typeface="Cambria Math"/>
                      </a:rPr>
                      <m:t>(</m:t>
                    </m:r>
                    <m:r>
                      <a:rPr lang="pt-PT" sz="2200" b="0" i="1" smtClean="0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é </a:t>
                </a:r>
                <a:r>
                  <a:rPr lang="pt-PT" sz="2200" b="1" dirty="0"/>
                  <a:t>universal </a:t>
                </a:r>
                <a:r>
                  <a:rPr lang="pt-PT" sz="2200" dirty="0"/>
                  <a:t>porque é verdadeira qualquer que </a:t>
                </a:r>
                <a:r>
                  <a:rPr lang="pt-PT" sz="2200" dirty="0" smtClean="0"/>
                  <a:t>seja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𝑥</m:t>
                    </m:r>
                  </m:oMath>
                </a14:m>
                <a:r>
                  <a:rPr lang="pt-PT" sz="2200" dirty="0" smtClean="0"/>
                  <a:t>.</a:t>
                </a:r>
                <a:r>
                  <a:rPr lang="pt-PT" sz="2400" dirty="0"/>
                  <a:t> </a:t>
                </a:r>
                <a:endParaRPr lang="pt-PT" sz="2400" dirty="0" smtClean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55" y="3250058"/>
                <a:ext cx="8330175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1171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2043991" y="2123378"/>
                <a:ext cx="4062789" cy="76944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1" i="1" smtClean="0">
                          <a:latin typeface="Cambria Math"/>
                        </a:rPr>
                        <m:t>𝒓</m:t>
                      </m:r>
                      <m:d>
                        <m:dPr>
                          <m:ctrlPr>
                            <a:rPr lang="pt-PT" sz="22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pt-PT" sz="2200" b="1" i="1" smtClean="0">
                          <a:latin typeface="Cambria Math"/>
                        </a:rPr>
                        <m:t>:</m:t>
                      </m:r>
                      <m:r>
                        <a:rPr lang="pt-PT" sz="2200" i="1">
                          <a:latin typeface="Cambria Math"/>
                        </a:rPr>
                        <m:t>𝑥</m:t>
                      </m:r>
                      <m:r>
                        <a:rPr lang="pt-PT" sz="2200" i="1">
                          <a:latin typeface="Cambria Math"/>
                        </a:rPr>
                        <m:t>=</m:t>
                      </m:r>
                      <m:r>
                        <a:rPr lang="pt-PT" sz="22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pt-PT" sz="2200" dirty="0"/>
              </a:p>
              <a:p>
                <a:pPr algn="ctr"/>
                <a:r>
                  <a:rPr lang="pt-PT" sz="2200" b="1" dirty="0" smtClean="0"/>
                  <a:t>s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200" b="1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1" i="1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pt-PT" sz="2200" b="1" i="1" smtClean="0">
                        <a:latin typeface="Cambria Math"/>
                      </a:rPr>
                      <m:t>:</m:t>
                    </m:r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&gt;0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3991" y="2123378"/>
                <a:ext cx="4062789" cy="769441"/>
              </a:xfrm>
              <a:prstGeom prst="rect">
                <a:avLst/>
              </a:prstGeom>
              <a:blipFill rotWithShape="1">
                <a:blip r:embed="rId3"/>
                <a:stretch>
                  <a:fillRect b="-141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88155" y="3846786"/>
                <a:ext cx="833017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A</a:t>
                </a:r>
                <a14:m>
                  <m:oMath xmlns:m="http://schemas.openxmlformats.org/officeDocument/2006/math">
                    <m:r>
                      <a:rPr lang="pt-PT" sz="220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pt-PT" sz="2200">
                        <a:latin typeface="Cambria Math"/>
                      </a:rPr>
                      <m:t>condi</m:t>
                    </m:r>
                    <m:r>
                      <a:rPr lang="pt-PT" sz="2200">
                        <a:latin typeface="Cambria Math"/>
                      </a:rPr>
                      <m:t>çã</m:t>
                    </m:r>
                    <m:r>
                      <m:rPr>
                        <m:sty m:val="p"/>
                      </m:rPr>
                      <a:rPr lang="pt-PT" sz="2200">
                        <a:latin typeface="Cambria Math"/>
                      </a:rPr>
                      <m:t>o</m:t>
                    </m:r>
                    <m:r>
                      <a:rPr lang="pt-PT" sz="2200">
                        <a:latin typeface="Cambria Math"/>
                      </a:rPr>
                      <m:t> </m:t>
                    </m:r>
                    <m:r>
                      <a:rPr lang="pt-PT" sz="2200" i="1">
                        <a:latin typeface="Cambria Math"/>
                      </a:rPr>
                      <m:t>𝑠</m:t>
                    </m:r>
                    <m:r>
                      <a:rPr lang="pt-PT" sz="2200" i="1">
                        <a:latin typeface="Cambria Math"/>
                      </a:rPr>
                      <m:t>(</m:t>
                    </m:r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não é </a:t>
                </a:r>
                <a:r>
                  <a:rPr lang="pt-PT" sz="2200" b="1" dirty="0"/>
                  <a:t>universal </a:t>
                </a:r>
                <a:r>
                  <a:rPr lang="pt-PT" sz="2200" dirty="0"/>
                  <a:t>porque s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</a:rPr>
                          <m:t>−1</m:t>
                        </m:r>
                      </m:e>
                    </m:d>
                  </m:oMath>
                </a14:m>
                <a:r>
                  <a:rPr lang="pt-PT" sz="2200" dirty="0"/>
                  <a:t> é uma proposição falsa.</a:t>
                </a:r>
              </a:p>
              <a:p>
                <a:endParaRPr lang="pt-PT" sz="22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55" y="3846786"/>
                <a:ext cx="8330175" cy="769441"/>
              </a:xfrm>
              <a:prstGeom prst="rect">
                <a:avLst/>
              </a:prstGeom>
              <a:blipFill rotWithShape="1">
                <a:blip r:embed="rId4"/>
                <a:stretch>
                  <a:fillRect l="-952" t="-4762" r="-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1134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8" grpId="0"/>
      <p:bldP spid="1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41523" y="1871976"/>
            <a:ext cx="8427317" cy="2305907"/>
            <a:chOff x="341523" y="1871976"/>
            <a:chExt cx="8427317" cy="2305907"/>
          </a:xfrm>
        </p:grpSpPr>
        <p:sp>
          <p:nvSpPr>
            <p:cNvPr id="7" name="Rectângulo 6"/>
            <p:cNvSpPr/>
            <p:nvPr/>
          </p:nvSpPr>
          <p:spPr>
            <a:xfrm>
              <a:off x="341523" y="2275780"/>
              <a:ext cx="8427317" cy="1902103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489456" y="1871976"/>
              <a:ext cx="4320001" cy="574227"/>
              <a:chOff x="489456" y="1974673"/>
              <a:chExt cx="4413049" cy="569077"/>
            </a:xfrm>
          </p:grpSpPr>
          <p:pic>
            <p:nvPicPr>
              <p:cNvPr id="3075" name="Picture 3" descr="C:\Users\Acer\Desktop\areal\estrela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456" y="1974673"/>
                <a:ext cx="312591" cy="5690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CaixaDeTexto 5"/>
              <p:cNvSpPr txBox="1"/>
              <p:nvPr/>
            </p:nvSpPr>
            <p:spPr>
              <a:xfrm>
                <a:off x="705079" y="2030818"/>
                <a:ext cx="419742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/>
                  <a:t>Definição</a:t>
                </a:r>
                <a:endParaRPr lang="pt-PT" sz="2200" b="1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389" y="2502028"/>
                <a:ext cx="8215678" cy="1695849"/>
              </a:xfrm>
              <a:noFill/>
              <a:ln>
                <a:noFill/>
              </a:ln>
            </p:spPr>
            <p:txBody>
              <a:bodyPr/>
              <a:lstStyle/>
              <a:p>
                <a:r>
                  <a:rPr lang="pt-PT" dirty="0" smtClean="0"/>
                  <a:t>Dada uma condição</a:t>
                </a:r>
                <a14:m>
                  <m:oMath xmlns:m="http://schemas.openxmlformats.org/officeDocument/2006/math">
                    <m:r>
                      <a:rPr lang="pt-PT" b="0" i="0" dirty="0" smtClean="0">
                        <a:latin typeface="Cambria Math"/>
                      </a:rPr>
                      <m:t> </m:t>
                    </m:r>
                    <m:r>
                      <a:rPr lang="pt-PT" i="1" dirty="0">
                        <a:latin typeface="Cambria Math"/>
                      </a:rPr>
                      <m:t>𝑝</m:t>
                    </m:r>
                    <m:r>
                      <a:rPr lang="pt-PT" b="0" i="1" dirty="0" smtClean="0">
                        <a:latin typeface="Cambria Math"/>
                      </a:rPr>
                      <m:t>(</m:t>
                    </m:r>
                    <m:r>
                      <a:rPr lang="pt-PT" b="0" i="1" dirty="0" smtClean="0">
                        <a:latin typeface="Cambria Math"/>
                      </a:rPr>
                      <m:t>𝑥</m:t>
                    </m:r>
                    <m:r>
                      <a:rPr lang="pt-PT" b="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pt-PT" dirty="0"/>
                  <a:t> </a:t>
                </a:r>
                <a:r>
                  <a:rPr lang="pt-PT" dirty="0" smtClean="0"/>
                  <a:t>e um </a:t>
                </a:r>
                <a:r>
                  <a:rPr lang="pt-PT" dirty="0"/>
                  <a:t>conjunto </a:t>
                </a:r>
                <a14:m>
                  <m:oMath xmlns:m="http://schemas.openxmlformats.org/officeDocument/2006/math">
                    <m:r>
                      <a:rPr lang="pt-PT" b="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dirty="0"/>
                  <a:t>, a </a:t>
                </a:r>
                <a:r>
                  <a:rPr lang="pt-PT" dirty="0" smtClean="0"/>
                  <a:t>proposição </a:t>
                </a:r>
              </a:p>
              <a:p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i="1" dirty="0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dirty="0" smtClean="0"/>
                  <a:t> </a:t>
                </a:r>
                <a:r>
                  <a:rPr lang="pt-PT" dirty="0"/>
                  <a:t>representa-se </a:t>
                </a:r>
                <a:r>
                  <a:rPr lang="pt-PT" dirty="0" smtClean="0"/>
                  <a:t>por </a:t>
                </a:r>
                <a:r>
                  <a:rPr lang="pt-PT" dirty="0"/>
                  <a:t>“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𝐴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dirty="0"/>
                  <a:t> </a:t>
                </a:r>
                <a:r>
                  <a:rPr lang="pt-PT" dirty="0" smtClean="0"/>
                  <a:t>”.</a:t>
                </a:r>
              </a:p>
              <a:p>
                <a:r>
                  <a:rPr lang="pt-PT" dirty="0"/>
                  <a:t>Se esta proposição for verdadeira, dizemos que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dirty="0"/>
                  <a:t> é uma </a:t>
                </a:r>
                <a:r>
                  <a:rPr lang="pt-PT" b="1" dirty="0" smtClean="0">
                    <a:solidFill>
                      <a:srgbClr val="C00000"/>
                    </a:solidFill>
                  </a:rPr>
                  <a:t>condição</a:t>
                </a:r>
              </a:p>
              <a:p>
                <a:r>
                  <a:rPr lang="pt-PT" b="1" dirty="0">
                    <a:solidFill>
                      <a:srgbClr val="C00000"/>
                    </a:solidFill>
                  </a:rPr>
                  <a:t>universal em </a:t>
                </a:r>
                <a14:m>
                  <m:oMath xmlns:m="http://schemas.openxmlformats.org/officeDocument/2006/math">
                    <m:r>
                      <a:rPr lang="pt-PT" b="1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𝑨</m:t>
                    </m:r>
                  </m:oMath>
                </a14:m>
                <a:r>
                  <a:rPr lang="pt-PT" dirty="0"/>
                  <a:t>.</a:t>
                </a:r>
                <a:endParaRPr lang="pt-PT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389" y="2502028"/>
                <a:ext cx="8215678" cy="1695849"/>
              </a:xfrm>
              <a:blipFill rotWithShape="1">
                <a:blip r:embed="rId3"/>
                <a:stretch>
                  <a:fillRect l="-890" t="-3943" b="-609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1225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349767" y="1204946"/>
                <a:ext cx="8627481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23</a:t>
                </a:r>
              </a:p>
              <a:p>
                <a:r>
                  <a:rPr lang="pt-PT" sz="2200" dirty="0"/>
                  <a:t>Considera, em </a:t>
                </a:r>
                <a14:m>
                  <m:oMath xmlns:m="http://schemas.openxmlformats.org/officeDocument/2006/math">
                    <m:r>
                      <a:rPr lang="pt-PT" sz="2200" i="1" dirty="0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pt-PT" sz="2200" dirty="0"/>
                  <a:t>, as condições:</a:t>
                </a:r>
                <a:endParaRPr lang="pt-PT" sz="2200" dirty="0" smtClean="0"/>
              </a:p>
              <a:p>
                <a:endParaRPr lang="pt-PT" sz="22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67" y="1204946"/>
                <a:ext cx="8627481" cy="1138773"/>
              </a:xfrm>
              <a:prstGeom prst="rect">
                <a:avLst/>
              </a:prstGeom>
              <a:blipFill rotWithShape="1">
                <a:blip r:embed="rId2"/>
                <a:stretch>
                  <a:fillRect l="-847" t="-322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09901" y="2903217"/>
                <a:ext cx="830842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Observa que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𝑝</m:t>
                    </m:r>
                    <m:r>
                      <a:rPr lang="pt-PT" sz="2200" i="1">
                        <a:latin typeface="Cambria Math"/>
                      </a:rPr>
                      <m:t>(0)</m:t>
                    </m:r>
                  </m:oMath>
                </a14:m>
                <a:r>
                  <a:rPr lang="pt-PT" sz="2200" dirty="0"/>
                  <a:t> é uma proposição falsa</a:t>
                </a:r>
                <a:r>
                  <a:rPr lang="pt-PT" sz="2200" dirty="0" smtClean="0"/>
                  <a:t>.</a:t>
                </a:r>
                <a:endParaRPr lang="pt-PT" sz="22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901" y="2903217"/>
                <a:ext cx="8308427" cy="430887"/>
              </a:xfrm>
              <a:prstGeom prst="rect">
                <a:avLst/>
              </a:prstGeom>
              <a:blipFill rotWithShape="1">
                <a:blip r:embed="rId3"/>
                <a:stretch>
                  <a:fillRect l="-880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2043991" y="2123378"/>
                <a:ext cx="4672119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</a:rPr>
                      <m:t>𝒑</m:t>
                    </m:r>
                    <m:r>
                      <a:rPr lang="pt-PT" sz="2200" b="1" i="1">
                        <a:latin typeface="Cambria Math"/>
                      </a:rPr>
                      <m:t>(</m:t>
                    </m:r>
                    <m:r>
                      <a:rPr lang="pt-PT" sz="2200" b="1" i="1">
                        <a:latin typeface="Cambria Math"/>
                      </a:rPr>
                      <m:t>𝒙</m:t>
                    </m:r>
                    <m:r>
                      <a:rPr lang="pt-PT" sz="2200" b="1" i="1">
                        <a:latin typeface="Cambria Math"/>
                      </a:rPr>
                      <m:t>):</m:t>
                    </m:r>
                    <m:sSup>
                      <m:sSupPr>
                        <m:ctrlPr>
                          <a:rPr lang="pt-PT" sz="2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pt-PT" sz="2200" b="0" i="1" smtClean="0">
                        <a:latin typeface="Cambria Math"/>
                      </a:rPr>
                      <m:t>0     </m:t>
                    </m:r>
                  </m:oMath>
                </a14:m>
                <a:r>
                  <a:rPr lang="pt-PT" sz="2200" b="0" dirty="0" smtClean="0"/>
                  <a:t> e      </a:t>
                </a:r>
                <a14:m>
                  <m:oMath xmlns:m="http://schemas.openxmlformats.org/officeDocument/2006/math">
                    <m:r>
                      <a:rPr lang="pt-PT" sz="2200" b="1" i="1" dirty="0" smtClean="0">
                        <a:latin typeface="Cambria Math"/>
                      </a:rPr>
                      <m:t>𝒒</m:t>
                    </m:r>
                    <m:r>
                      <a:rPr lang="pt-PT" sz="2200" b="1" i="1">
                        <a:latin typeface="Cambria Math"/>
                      </a:rPr>
                      <m:t>(</m:t>
                    </m:r>
                    <m:r>
                      <a:rPr lang="pt-PT" sz="2200" b="1" i="1">
                        <a:latin typeface="Cambria Math"/>
                      </a:rPr>
                      <m:t>𝒙</m:t>
                    </m:r>
                    <m:r>
                      <a:rPr lang="pt-PT" sz="2200" b="1" i="1">
                        <a:latin typeface="Cambria Math"/>
                      </a:rPr>
                      <m:t>):</m:t>
                    </m:r>
                    <m:d>
                      <m:dPr>
                        <m:begChr m:val="|"/>
                        <m:endChr m:val="|"/>
                        <m:ctrlPr>
                          <a:rPr lang="pt-PT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200" i="1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pt-PT" sz="2200" b="0" i="1" smtClean="0">
                        <a:latin typeface="Cambria Math"/>
                      </a:rPr>
                      <m:t>0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3991" y="2123378"/>
                <a:ext cx="4672119" cy="430887"/>
              </a:xfrm>
              <a:prstGeom prst="rect">
                <a:avLst/>
              </a:prstGeom>
              <a:blipFill rotWithShape="1">
                <a:blip r:embed="rId4"/>
                <a:stretch>
                  <a:fillRect l="-130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409901" y="3436878"/>
                <a:ext cx="840302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Logo, a condição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𝑝</m:t>
                    </m:r>
                    <m:r>
                      <a:rPr lang="pt-PT" sz="2200" i="1">
                        <a:latin typeface="Cambria Math"/>
                      </a:rPr>
                      <m:t>(</m:t>
                    </m:r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não é universal porque é falsa a proposição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, 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pt-PT" sz="2200" dirty="0"/>
              </a:p>
              <a:p>
                <a:endParaRPr lang="pt-PT" sz="22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901" y="3436878"/>
                <a:ext cx="8403023" cy="1107996"/>
              </a:xfrm>
              <a:prstGeom prst="rect">
                <a:avLst/>
              </a:prstGeom>
              <a:blipFill rotWithShape="1">
                <a:blip r:embed="rId5"/>
                <a:stretch>
                  <a:fillRect l="-870" t="-329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78369" y="4335518"/>
                <a:ext cx="8308427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Como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𝑞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é uma proposição verdadeira para todo o número real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pt-PT" sz="2200" dirty="0"/>
                  <a:t>, temos que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𝑞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é uma condição universal em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pt-PT" sz="2200" dirty="0"/>
                  <a:t> </a:t>
                </a:r>
                <a:r>
                  <a:rPr lang="pt-PT" sz="2200" dirty="0" smtClean="0"/>
                  <a:t>e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ℝ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, 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𝑞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é uma proposição verdadeira.</a:t>
                </a:r>
              </a:p>
              <a:p>
                <a:endParaRPr lang="pt-PT" sz="22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69" y="4335518"/>
                <a:ext cx="8308427" cy="1446550"/>
              </a:xfrm>
              <a:prstGeom prst="rect">
                <a:avLst/>
              </a:prstGeom>
              <a:blipFill rotWithShape="1">
                <a:blip r:embed="rId6"/>
                <a:stretch>
                  <a:fillRect l="-880" t="-2521" r="-3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8794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allAtOnce"/>
      <p:bldP spid="8" grpId="0"/>
      <p:bldP spid="12" grpId="0" animBg="1"/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349767" y="1204946"/>
                <a:ext cx="8627481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23 (continuação)</a:t>
                </a:r>
              </a:p>
              <a:p>
                <a:r>
                  <a:rPr lang="pt-PT" sz="2200" dirty="0"/>
                  <a:t>Considera, em </a:t>
                </a:r>
                <a14:m>
                  <m:oMath xmlns:m="http://schemas.openxmlformats.org/officeDocument/2006/math">
                    <m:r>
                      <a:rPr lang="pt-PT" sz="2200" i="1" dirty="0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pt-PT" sz="2200" dirty="0"/>
                  <a:t>, as condições:</a:t>
                </a:r>
                <a:endParaRPr lang="pt-PT" sz="2200" dirty="0" smtClean="0"/>
              </a:p>
              <a:p>
                <a:endParaRPr lang="pt-PT" sz="22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67" y="1204946"/>
                <a:ext cx="8627481" cy="1138773"/>
              </a:xfrm>
              <a:prstGeom prst="rect">
                <a:avLst/>
              </a:prstGeom>
              <a:blipFill rotWithShape="1">
                <a:blip r:embed="rId2"/>
                <a:stretch>
                  <a:fillRect l="-847" t="-322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349767" y="2824392"/>
                <a:ext cx="8463157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Se considerarmos a condição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𝑝</m:t>
                    </m:r>
                    <m:r>
                      <a:rPr lang="pt-PT" sz="2200" i="1">
                        <a:latin typeface="Cambria Math"/>
                      </a:rPr>
                      <m:t>(</m:t>
                    </m:r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em </a:t>
                </a:r>
                <a14:m>
                  <m:oMath xmlns:m="http://schemas.openxmlformats.org/officeDocument/2006/math">
                    <m:r>
                      <a:rPr lang="pt-PT" sz="2200" i="1" smtClean="0">
                        <a:latin typeface="Cambria Math"/>
                        <a:ea typeface="Cambria Math"/>
                      </a:rPr>
                      <m:t>ℕ</m:t>
                    </m:r>
                  </m:oMath>
                </a14:m>
                <a:r>
                  <a:rPr lang="pt-PT" sz="2200" dirty="0"/>
                  <a:t>, então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ℕ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, </m:t>
                    </m:r>
                    <m:r>
                      <a:rPr lang="pt-PT" sz="2200" b="0" i="1" dirty="0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i="1" dirty="0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é </a:t>
                </a:r>
                <a:r>
                  <a:rPr lang="pt-PT" sz="2200" dirty="0" smtClean="0"/>
                  <a:t>uma proposição </a:t>
                </a:r>
                <a:r>
                  <a:rPr lang="pt-PT" sz="2200" dirty="0"/>
                  <a:t>verdadeira, pois seja qual for o número natural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pt-PT" sz="2200" dirty="0"/>
                  <a:t>, o </a:t>
                </a:r>
                <a:r>
                  <a:rPr lang="pt-PT" sz="2200" dirty="0" smtClean="0"/>
                  <a:t>seu quadrado </a:t>
                </a:r>
                <a:r>
                  <a:rPr lang="pt-PT" sz="2200" dirty="0"/>
                  <a:t>é um número positivo. Logo,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𝑝</m:t>
                    </m:r>
                    <m:r>
                      <a:rPr lang="pt-PT" sz="2200" i="1">
                        <a:latin typeface="Cambria Math"/>
                      </a:rPr>
                      <m:t>(</m:t>
                    </m:r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é uma condição </a:t>
                </a:r>
                <a:r>
                  <a:rPr lang="pt-PT" sz="2200" dirty="0" smtClean="0"/>
                  <a:t>universal em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ℕ</m:t>
                    </m:r>
                  </m:oMath>
                </a14:m>
                <a:r>
                  <a:rPr lang="pt-PT" sz="2200" dirty="0"/>
                  <a:t>.</a:t>
                </a:r>
                <a:endParaRPr lang="pt-PT" sz="2200" dirty="0" smtClean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67" y="2824392"/>
                <a:ext cx="8463157" cy="1446550"/>
              </a:xfrm>
              <a:prstGeom prst="rect">
                <a:avLst/>
              </a:prstGeom>
              <a:blipFill rotWithShape="1">
                <a:blip r:embed="rId3"/>
                <a:stretch>
                  <a:fillRect l="-864" t="-2521" b="-714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2043991" y="2123378"/>
                <a:ext cx="4672119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</a:rPr>
                      <m:t>𝒑</m:t>
                    </m:r>
                    <m:r>
                      <a:rPr lang="pt-PT" sz="2200" b="1" i="1" smtClean="0">
                        <a:latin typeface="Cambria Math"/>
                      </a:rPr>
                      <m:t>(</m:t>
                    </m:r>
                    <m:r>
                      <a:rPr lang="pt-PT" sz="2200" b="1" i="1" smtClean="0">
                        <a:latin typeface="Cambria Math"/>
                      </a:rPr>
                      <m:t>𝒙</m:t>
                    </m:r>
                    <m:r>
                      <a:rPr lang="pt-PT" sz="2200" b="1" i="1" smtClean="0">
                        <a:latin typeface="Cambria Math"/>
                      </a:rPr>
                      <m:t>):</m:t>
                    </m:r>
                    <m:sSup>
                      <m:sSupPr>
                        <m:ctrlPr>
                          <a:rPr lang="pt-PT" sz="2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pt-PT" sz="2200" b="0" i="1" smtClean="0">
                        <a:latin typeface="Cambria Math"/>
                      </a:rPr>
                      <m:t>0     </m:t>
                    </m:r>
                  </m:oMath>
                </a14:m>
                <a:r>
                  <a:rPr lang="pt-PT" sz="2200" b="0" dirty="0" smtClean="0"/>
                  <a:t> e      </a:t>
                </a:r>
                <a:r>
                  <a:rPr lang="pt-PT" sz="2200" b="1" dirty="0" smtClean="0"/>
                  <a:t>q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</a:rPr>
                      <m:t>(</m:t>
                    </m:r>
                    <m:r>
                      <a:rPr lang="pt-PT" sz="2200" b="1" i="1">
                        <a:latin typeface="Cambria Math"/>
                      </a:rPr>
                      <m:t>𝒙</m:t>
                    </m:r>
                    <m:r>
                      <a:rPr lang="pt-PT" sz="2200" b="1" i="1">
                        <a:latin typeface="Cambria Math"/>
                      </a:rPr>
                      <m:t>):</m:t>
                    </m:r>
                    <m:d>
                      <m:dPr>
                        <m:begChr m:val="|"/>
                        <m:endChr m:val="|"/>
                        <m:ctrlPr>
                          <a:rPr lang="pt-PT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200" i="1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pt-PT" sz="2200" b="0" i="1" smtClean="0">
                        <a:latin typeface="Cambria Math"/>
                      </a:rPr>
                      <m:t>0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3991" y="2123378"/>
                <a:ext cx="4672119" cy="430887"/>
              </a:xfrm>
              <a:prstGeom prst="rect">
                <a:avLst/>
              </a:prstGeom>
              <a:blipFill rotWithShape="1">
                <a:blip r:embed="rId4"/>
                <a:stretch>
                  <a:fillRect l="-130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1324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349767" y="1204946"/>
                <a:ext cx="8627481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24</a:t>
                </a:r>
              </a:p>
              <a:p>
                <a:r>
                  <a:rPr lang="pt-PT" sz="2200" dirty="0"/>
                  <a:t>No conjunto </a:t>
                </a:r>
                <a14:m>
                  <m:oMath xmlns:m="http://schemas.openxmlformats.org/officeDocument/2006/math">
                    <m:d>
                      <m:dPr>
                        <m:begChr m:val="]"/>
                        <m:endChr m:val="]"/>
                        <m:ctrlPr>
                          <a:rPr lang="pt-PT" sz="2200" i="1" dirty="0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b="0" i="1" dirty="0" smtClean="0">
                            <a:latin typeface="Cambria Math"/>
                            <a:ea typeface="Cambria Math"/>
                          </a:rPr>
                          <m:t>−∞;6</m:t>
                        </m:r>
                      </m:e>
                    </m:d>
                  </m:oMath>
                </a14:m>
                <a:r>
                  <a:rPr lang="pt-PT" sz="2200" dirty="0"/>
                  <a:t>, consideremos a </a:t>
                </a:r>
                <a:r>
                  <a:rPr lang="pt-PT" sz="2200" dirty="0" smtClean="0"/>
                  <a:t>condição </a:t>
                </a:r>
              </a:p>
              <a:p>
                <a:endParaRPr lang="pt-PT" sz="22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67" y="1204946"/>
                <a:ext cx="8627481" cy="1138773"/>
              </a:xfrm>
              <a:prstGeom prst="rect">
                <a:avLst/>
              </a:prstGeom>
              <a:blipFill rotWithShape="1">
                <a:blip r:embed="rId2"/>
                <a:stretch>
                  <a:fillRect l="-847" t="-322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ixaDeTexto 7"/>
          <p:cNvSpPr txBox="1"/>
          <p:nvPr/>
        </p:nvSpPr>
        <p:spPr>
          <a:xfrm>
            <a:off x="349767" y="2824392"/>
            <a:ext cx="86274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Em linguagem corrente temos:</a:t>
            </a:r>
          </a:p>
          <a:p>
            <a:pPr algn="ctr"/>
            <a:r>
              <a:rPr lang="pt-PT" sz="2200" dirty="0"/>
              <a:t>“A terça parte de um número é menor ou igual a dois</a:t>
            </a:r>
            <a:r>
              <a:rPr lang="pt-PT" sz="2200" dirty="0" smtClean="0"/>
              <a:t>.”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3290262" y="2123378"/>
                <a:ext cx="2179577" cy="66992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1" i="1" smtClean="0">
                          <a:latin typeface="Cambria Math"/>
                        </a:rPr>
                        <m:t>𝒓</m:t>
                      </m:r>
                      <m:r>
                        <a:rPr lang="pt-PT" sz="2200" b="1" i="1" smtClean="0">
                          <a:latin typeface="Cambria Math"/>
                        </a:rPr>
                        <m:t>(</m:t>
                      </m:r>
                      <m:r>
                        <a:rPr lang="pt-PT" sz="2200" b="1" i="1" smtClean="0">
                          <a:latin typeface="Cambria Math"/>
                        </a:rPr>
                        <m:t>𝒙</m:t>
                      </m:r>
                      <m:r>
                        <a:rPr lang="pt-PT" sz="2200" b="1" i="1" smtClean="0">
                          <a:latin typeface="Cambria Math"/>
                        </a:rPr>
                        <m:t>):</m:t>
                      </m:r>
                      <m:f>
                        <m:fPr>
                          <m:ctrlPr>
                            <a:rPr lang="pt-PT" sz="2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t-PT" sz="22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pt-PT" sz="22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262" y="2123378"/>
                <a:ext cx="2179577" cy="66992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436087" y="3729265"/>
                <a:ext cx="2033752" cy="5452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pt-PT" sz="2200" i="1">
                            <a:latin typeface="Cambria Math"/>
                          </a:rPr>
                        </m:ctrlPr>
                      </m:fPr>
                      <m:num>
                        <m:r>
                          <a:rPr lang="pt-PT" sz="2200" i="1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pt-PT" sz="22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2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pt-PT" sz="2200" i="1">
                        <a:latin typeface="Cambria Math"/>
                      </a:rPr>
                      <m:t>2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⇔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≤</m:t>
                    </m:r>
                  </m:oMath>
                </a14:m>
                <a:r>
                  <a:rPr lang="pt-PT" sz="2200" dirty="0" smtClean="0"/>
                  <a:t>6</a:t>
                </a:r>
                <a:endParaRPr lang="pt-PT" sz="22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087" y="3729265"/>
                <a:ext cx="2033752" cy="545277"/>
              </a:xfrm>
              <a:prstGeom prst="rect">
                <a:avLst/>
              </a:prstGeom>
              <a:blipFill rotWithShape="1">
                <a:blip r:embed="rId5"/>
                <a:stretch>
                  <a:fillRect b="-898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49767" y="4295553"/>
                <a:ext cx="844335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Assim</a:t>
                </a:r>
                <a:r>
                  <a:rPr lang="pt-PT" sz="2200" dirty="0"/>
                  <a:t>, a proposição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b="0" i="1" dirty="0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]"/>
                        <m:endChr m:val="]"/>
                        <m:ctrlPr>
                          <a:rPr lang="pt-PT" sz="2200" i="1" dirty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i="1" dirty="0">
                            <a:latin typeface="Cambria Math"/>
                            <a:ea typeface="Cambria Math"/>
                          </a:rPr>
                          <m:t>−∞;6</m:t>
                        </m:r>
                      </m:e>
                    </m:d>
                    <m:r>
                      <a:rPr lang="pt-PT" sz="2200" i="1" dirty="0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𝑟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verdadeira, visto que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𝑟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𝑎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é verdadeira para qualquer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pertencente ao intervalo </a:t>
                </a:r>
                <a14:m>
                  <m:oMath xmlns:m="http://schemas.openxmlformats.org/officeDocument/2006/math">
                    <m:d>
                      <m:dPr>
                        <m:begChr m:val="]"/>
                        <m:endChr m:val="]"/>
                        <m:ctrlPr>
                          <a:rPr lang="pt-PT" sz="2200" i="1" dirty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i="1" dirty="0">
                            <a:latin typeface="Cambria Math"/>
                            <a:ea typeface="Cambria Math"/>
                          </a:rPr>
                          <m:t>−∞;6</m:t>
                        </m:r>
                      </m:e>
                    </m:d>
                  </m:oMath>
                </a14:m>
                <a:r>
                  <a:rPr lang="pt-PT" sz="2200" dirty="0"/>
                  <a:t>.</a:t>
                </a: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67" y="4295553"/>
                <a:ext cx="8443359" cy="769441"/>
              </a:xfrm>
              <a:prstGeom prst="rect">
                <a:avLst/>
              </a:prstGeom>
              <a:blipFill rotWithShape="1">
                <a:blip r:embed="rId6"/>
                <a:stretch>
                  <a:fillRect l="-866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349767" y="5029196"/>
                <a:ext cx="8443359" cy="10377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Podemos, então, escrever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]"/>
                        <m:endChr m:val="]"/>
                        <m:ctrlPr>
                          <a:rPr lang="pt-PT" sz="2200" i="1" dirty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i="1" dirty="0">
                            <a:latin typeface="Cambria Math"/>
                            <a:ea typeface="Cambria Math"/>
                          </a:rPr>
                          <m:t>−∞;6</m:t>
                        </m:r>
                      </m:e>
                    </m:d>
                  </m:oMath>
                </a14:m>
                <a:r>
                  <a:rPr lang="pt-PT" sz="2200" dirty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200" i="1">
                            <a:latin typeface="Cambria Math"/>
                          </a:rPr>
                        </m:ctrlPr>
                      </m:fPr>
                      <m:num>
                        <m:r>
                          <a:rPr lang="pt-PT" sz="2200" i="1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pt-PT" sz="22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2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pt-PT" sz="2200" i="1">
                        <a:latin typeface="Cambria Math"/>
                      </a:rPr>
                      <m:t>2</m:t>
                    </m:r>
                  </m:oMath>
                </a14:m>
                <a:r>
                  <a:rPr lang="pt-PT" sz="2200" dirty="0" smtClean="0"/>
                  <a:t>.</a:t>
                </a:r>
              </a:p>
              <a:p>
                <a:endParaRPr lang="pt-PT" sz="1000" dirty="0"/>
              </a:p>
              <a:p>
                <a:r>
                  <a:rPr lang="pt-PT" sz="2200" dirty="0"/>
                  <a:t>Logo,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𝑟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é uma condição universal em </a:t>
                </a:r>
                <a14:m>
                  <m:oMath xmlns:m="http://schemas.openxmlformats.org/officeDocument/2006/math">
                    <m:d>
                      <m:dPr>
                        <m:begChr m:val="]"/>
                        <m:endChr m:val="]"/>
                        <m:ctrlPr>
                          <a:rPr lang="pt-PT" sz="2200" i="1" dirty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i="1" dirty="0">
                            <a:latin typeface="Cambria Math"/>
                            <a:ea typeface="Cambria Math"/>
                          </a:rPr>
                          <m:t>−∞;6</m:t>
                        </m:r>
                      </m:e>
                    </m:d>
                  </m:oMath>
                </a14:m>
                <a:r>
                  <a:rPr lang="pt-PT" sz="2200" dirty="0"/>
                  <a:t>.</a:t>
                </a: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67" y="5029196"/>
                <a:ext cx="8443359" cy="1037720"/>
              </a:xfrm>
              <a:prstGeom prst="rect">
                <a:avLst/>
              </a:prstGeom>
              <a:blipFill rotWithShape="1">
                <a:blip r:embed="rId7"/>
                <a:stretch>
                  <a:fillRect l="-866" b="-111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280091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allAtOnce"/>
      <p:bldP spid="8" grpId="0" uiExpand="1" build="allAtOnce"/>
      <p:bldP spid="12" grpId="0" animBg="1"/>
      <p:bldP spid="3" grpId="0" animBg="1"/>
      <p:bldP spid="5" grpId="0"/>
      <p:bldP spid="6" grpId="0" uiExpand="1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41523" y="1981160"/>
            <a:ext cx="8427317" cy="4083363"/>
            <a:chOff x="341523" y="1255924"/>
            <a:chExt cx="8427317" cy="5156777"/>
          </a:xfrm>
        </p:grpSpPr>
        <p:sp>
          <p:nvSpPr>
            <p:cNvPr id="7" name="Rectângulo 6"/>
            <p:cNvSpPr/>
            <p:nvPr/>
          </p:nvSpPr>
          <p:spPr>
            <a:xfrm>
              <a:off x="341523" y="1745643"/>
              <a:ext cx="8427317" cy="4667058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075" name="Picture 3" descr="C:\Users\Acer\Desktop\areal\estrela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456" y="1255924"/>
              <a:ext cx="306000" cy="574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/>
            <p:cNvSpPr txBox="1"/>
            <p:nvPr/>
          </p:nvSpPr>
          <p:spPr>
            <a:xfrm>
              <a:off x="700533" y="1292680"/>
              <a:ext cx="4108924" cy="544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Definição</a:t>
              </a:r>
              <a:endParaRPr lang="pt-PT" sz="2200" b="1" dirty="0"/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341523" y="1224433"/>
            <a:ext cx="6825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Quantificador </a:t>
            </a:r>
            <a:r>
              <a:rPr lang="pt-PT" sz="2400" b="1" dirty="0" smtClean="0">
                <a:solidFill>
                  <a:srgbClr val="C00000"/>
                </a:solidFill>
              </a:rPr>
              <a:t>existencial</a:t>
            </a:r>
            <a:endParaRPr lang="pt-PT" sz="24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341522" y="2463537"/>
                <a:ext cx="8391459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Dada uma condição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𝑝</m:t>
                    </m:r>
                    <m:r>
                      <a:rPr lang="pt-PT" sz="2200" i="1">
                        <a:latin typeface="Cambria Math"/>
                      </a:rPr>
                      <m:t>(</m:t>
                    </m:r>
                    <m:r>
                      <a:rPr lang="pt-PT" sz="2200" b="0" i="1" smtClean="0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/>
                  <a:t>, </a:t>
                </a:r>
                <a:r>
                  <a:rPr lang="pt-PT" sz="2200" dirty="0" smtClean="0"/>
                  <a:t>“</a:t>
                </a:r>
                <a:r>
                  <a:rPr lang="pt-PT" sz="2200" b="1" dirty="0" smtClean="0">
                    <a:solidFill>
                      <a:srgbClr val="C00000"/>
                    </a:solidFill>
                  </a:rPr>
                  <a:t>existe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rgbClr val="C00000"/>
                        </a:solidFill>
                        <a:latin typeface="Cambria Math"/>
                      </a:rPr>
                      <m:t>𝒙</m:t>
                    </m:r>
                  </m:oMath>
                </a14:m>
                <a:r>
                  <a:rPr lang="pt-PT" sz="2200" b="1" dirty="0" smtClean="0">
                    <a:solidFill>
                      <a:srgbClr val="C00000"/>
                    </a:solidFill>
                  </a:rPr>
                  <a:t> tal que </a:t>
                </a:r>
                <a14:m>
                  <m:oMath xmlns:m="http://schemas.openxmlformats.org/officeDocument/2006/math">
                    <m:r>
                      <a:rPr lang="pt-PT" sz="2200" b="1" i="1">
                        <a:solidFill>
                          <a:srgbClr val="C00000"/>
                        </a:solidFill>
                        <a:latin typeface="Cambria Math"/>
                      </a:rPr>
                      <m:t>𝒑</m:t>
                    </m:r>
                    <m:r>
                      <a:rPr lang="pt-PT" sz="2200" b="1" i="1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pt-PT" sz="2200" b="1" i="1" smtClean="0">
                        <a:solidFill>
                          <a:srgbClr val="C00000"/>
                        </a:solidFill>
                        <a:latin typeface="Cambria Math"/>
                      </a:rPr>
                      <m:t>𝒙</m:t>
                    </m:r>
                    <m:r>
                      <a:rPr lang="pt-PT" sz="2200" b="1" i="1">
                        <a:solidFill>
                          <a:srgbClr val="C0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/>
                  <a:t>”</a:t>
                </a:r>
                <a:r>
                  <a:rPr lang="pt-PT" sz="2200" dirty="0" smtClean="0"/>
                  <a:t> </a:t>
                </a:r>
                <a:r>
                  <a:rPr lang="pt-PT" sz="2200" dirty="0"/>
                  <a:t>é uma </a:t>
                </a:r>
                <a:r>
                  <a:rPr lang="pt-PT" sz="2200" dirty="0" smtClean="0"/>
                  <a:t>proposição verdadeira </a:t>
                </a:r>
                <a:r>
                  <a:rPr lang="pt-PT" sz="2200" dirty="0"/>
                  <a:t>se e somente se, para pelo menos um </a:t>
                </a:r>
                <a:r>
                  <a:rPr lang="pt-PT" sz="2200" dirty="0" err="1"/>
                  <a:t>objeto</a:t>
                </a:r>
                <a:r>
                  <a:rPr lang="pt-PT" sz="2200" dirty="0"/>
                  <a:t>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pt-PT" sz="2200" dirty="0"/>
                  <a:t>,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𝑝</m:t>
                    </m:r>
                    <m:r>
                      <a:rPr lang="pt-PT" sz="2200" b="0" i="1" smtClean="0">
                        <a:latin typeface="Cambria Math"/>
                      </a:rPr>
                      <m:t>(</m:t>
                    </m:r>
                    <m:r>
                      <a:rPr lang="pt-PT" sz="2200" b="0" i="1" smtClean="0">
                        <a:latin typeface="Cambria Math"/>
                      </a:rPr>
                      <m:t>𝑎</m:t>
                    </m:r>
                    <m:r>
                      <a:rPr lang="pt-PT" sz="22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</a:t>
                </a:r>
                <a:r>
                  <a:rPr lang="pt-PT" sz="2200" dirty="0" smtClean="0"/>
                  <a:t>for verdadeira.</a:t>
                </a:r>
              </a:p>
              <a:p>
                <a:endParaRPr lang="pt-PT" sz="1000" dirty="0" smtClean="0"/>
              </a:p>
              <a:p>
                <a:pPr algn="just"/>
                <a:r>
                  <a:rPr lang="pt-PT" sz="2200" dirty="0" smtClean="0"/>
                  <a:t>“</a:t>
                </a:r>
                <a:r>
                  <a:rPr lang="pt-PT" sz="2200" b="1" dirty="0" smtClean="0">
                    <a:solidFill>
                      <a:srgbClr val="C00000"/>
                    </a:solidFill>
                  </a:rPr>
                  <a:t>existe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rgbClr val="C00000"/>
                        </a:solidFill>
                        <a:latin typeface="Cambria Math"/>
                      </a:rPr>
                      <m:t>𝒙</m:t>
                    </m:r>
                  </m:oMath>
                </a14:m>
                <a:r>
                  <a:rPr lang="pt-PT" sz="2200" b="1" dirty="0">
                    <a:solidFill>
                      <a:srgbClr val="C00000"/>
                    </a:solidFill>
                  </a:rPr>
                  <a:t> </a:t>
                </a:r>
                <a:r>
                  <a:rPr lang="pt-PT" sz="2200" b="1" dirty="0" smtClean="0">
                    <a:solidFill>
                      <a:srgbClr val="C00000"/>
                    </a:solidFill>
                  </a:rPr>
                  <a:t>tal que </a:t>
                </a:r>
                <a14:m>
                  <m:oMath xmlns:m="http://schemas.openxmlformats.org/officeDocument/2006/math">
                    <m:r>
                      <a:rPr lang="pt-PT" sz="2200" b="1" i="1">
                        <a:solidFill>
                          <a:srgbClr val="C00000"/>
                        </a:solidFill>
                        <a:latin typeface="Cambria Math"/>
                      </a:rPr>
                      <m:t>𝒑</m:t>
                    </m:r>
                    <m:r>
                      <a:rPr lang="pt-PT" sz="2200" b="1" i="1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pt-PT" sz="2200" b="1" i="1">
                        <a:solidFill>
                          <a:srgbClr val="C00000"/>
                        </a:solidFill>
                        <a:latin typeface="Cambria Math"/>
                      </a:rPr>
                      <m:t>𝒙</m:t>
                    </m:r>
                    <m:r>
                      <a:rPr lang="pt-PT" sz="2200" b="1" i="1">
                        <a:solidFill>
                          <a:srgbClr val="C0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/>
                  <a:t>” representa-se por “</a:t>
                </a:r>
                <a14:m>
                  <m:oMath xmlns:m="http://schemas.openxmlformats.org/officeDocument/2006/math">
                    <m:r>
                      <a:rPr lang="pt-PT" sz="2200" b="1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∃</m:t>
                    </m:r>
                    <m:r>
                      <a:rPr lang="pt-PT" sz="2200" b="1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𝒙</m:t>
                    </m:r>
                    <m:r>
                      <a:rPr lang="pt-PT" sz="2200" b="1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:</m:t>
                    </m:r>
                    <m:r>
                      <a:rPr lang="pt-PT" sz="2200" b="1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𝒑</m:t>
                    </m:r>
                    <m:r>
                      <a:rPr lang="pt-PT" sz="2200" b="1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b="1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𝒙</m:t>
                    </m:r>
                    <m:r>
                      <a:rPr lang="pt-PT" sz="2200" b="1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/>
                  <a:t>”.</a:t>
                </a:r>
              </a:p>
              <a:p>
                <a:pPr algn="just"/>
                <a:endParaRPr lang="pt-PT" sz="1000" dirty="0" smtClean="0"/>
              </a:p>
              <a:p>
                <a:pPr algn="just"/>
                <a:r>
                  <a:rPr lang="pt-PT" sz="2200" dirty="0" smtClean="0"/>
                  <a:t>O </a:t>
                </a:r>
                <a:r>
                  <a:rPr lang="pt-PT" sz="2200" dirty="0"/>
                  <a:t>símbolo “</a:t>
                </a:r>
                <a14:m>
                  <m:oMath xmlns:m="http://schemas.openxmlformats.org/officeDocument/2006/math">
                    <m:r>
                      <a:rPr lang="pt-PT" sz="2200" b="1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∃</m:t>
                    </m:r>
                  </m:oMath>
                </a14:m>
                <a:r>
                  <a:rPr lang="pt-PT" sz="2200" dirty="0"/>
                  <a:t>” designa-se por “</a:t>
                </a:r>
                <a:r>
                  <a:rPr lang="pt-PT" sz="2200" b="1" dirty="0">
                    <a:solidFill>
                      <a:srgbClr val="C00000"/>
                    </a:solidFill>
                  </a:rPr>
                  <a:t>quantificador existencial</a:t>
                </a:r>
                <a:r>
                  <a:rPr lang="pt-PT" sz="2200" dirty="0" smtClean="0"/>
                  <a:t>”. </a:t>
                </a:r>
              </a:p>
              <a:p>
                <a:pPr algn="just"/>
                <a:endParaRPr lang="pt-PT" sz="1000" dirty="0" smtClean="0"/>
              </a:p>
              <a:p>
                <a:r>
                  <a:rPr lang="pt-PT" sz="2200" dirty="0" smtClean="0"/>
                  <a:t>Se a proposição </a:t>
                </a:r>
                <a:r>
                  <a:rPr lang="pt-PT" sz="2200" dirty="0"/>
                  <a:t>“</a:t>
                </a:r>
                <a14:m>
                  <m:oMath xmlns:m="http://schemas.openxmlformats.org/officeDocument/2006/math">
                    <m:r>
                      <a:rPr lang="pt-PT" sz="220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∃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b="0" i="1" dirty="0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/>
                  <a:t>” for verdadeira, </a:t>
                </a:r>
                <a:r>
                  <a:rPr lang="pt-PT" sz="2200" dirty="0" smtClean="0"/>
                  <a:t>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é uma </a:t>
                </a:r>
                <a:r>
                  <a:rPr lang="pt-PT" sz="2200" b="1" dirty="0">
                    <a:solidFill>
                      <a:srgbClr val="C00000"/>
                    </a:solidFill>
                  </a:rPr>
                  <a:t>condição</a:t>
                </a:r>
              </a:p>
              <a:p>
                <a:r>
                  <a:rPr lang="pt-PT" sz="2200" b="1" dirty="0" smtClean="0">
                    <a:solidFill>
                      <a:srgbClr val="C00000"/>
                    </a:solidFill>
                  </a:rPr>
                  <a:t>possível</a:t>
                </a:r>
                <a:r>
                  <a:rPr lang="pt-PT" sz="2200" dirty="0" smtClean="0"/>
                  <a:t>.</a:t>
                </a:r>
              </a:p>
              <a:p>
                <a:endParaRPr lang="pt-PT" sz="1000" dirty="0"/>
              </a:p>
              <a:p>
                <a:r>
                  <a:rPr lang="pt-PT" sz="2200" dirty="0"/>
                  <a:t>Se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 smtClean="0"/>
                  <a:t> </a:t>
                </a:r>
                <a:r>
                  <a:rPr lang="pt-PT" sz="2200" dirty="0"/>
                  <a:t>não for possível, dizemos que é uma </a:t>
                </a:r>
                <a:r>
                  <a:rPr lang="pt-PT" sz="2200" b="1" dirty="0">
                    <a:solidFill>
                      <a:srgbClr val="C00000"/>
                    </a:solidFill>
                  </a:rPr>
                  <a:t>condição impossível</a:t>
                </a:r>
                <a:r>
                  <a:rPr lang="pt-PT" sz="2200" dirty="0"/>
                  <a:t>.</a:t>
                </a:r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22" y="2463537"/>
                <a:ext cx="8391459" cy="3416320"/>
              </a:xfrm>
              <a:prstGeom prst="rect">
                <a:avLst/>
              </a:prstGeom>
              <a:blipFill rotWithShape="1">
                <a:blip r:embed="rId3"/>
                <a:stretch>
                  <a:fillRect l="-871" t="-1070" b="-249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745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349767" y="1204946"/>
            <a:ext cx="86274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25</a:t>
            </a:r>
          </a:p>
          <a:p>
            <a:r>
              <a:rPr lang="pt-PT" sz="2200" dirty="0"/>
              <a:t>Considera as </a:t>
            </a:r>
            <a:r>
              <a:rPr lang="pt-PT" sz="2200" dirty="0" smtClean="0"/>
              <a:t>condições</a:t>
            </a:r>
            <a:endParaRPr lang="pt-PT" sz="2200" b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349767" y="3029343"/>
                <a:ext cx="862748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A condição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𝑟</m:t>
                    </m:r>
                    <m:r>
                      <a:rPr lang="pt-PT" sz="2200" b="0" i="1" smtClean="0">
                        <a:latin typeface="Cambria Math"/>
                      </a:rPr>
                      <m:t>(</m:t>
                    </m:r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é </a:t>
                </a:r>
                <a:r>
                  <a:rPr lang="pt-PT" sz="2200" b="1" dirty="0"/>
                  <a:t>possível </a:t>
                </a:r>
                <a:r>
                  <a:rPr lang="pt-PT" sz="2200" dirty="0"/>
                  <a:t>porque existe pelo menos um número </a:t>
                </a:r>
                <a:r>
                  <a:rPr lang="pt-PT" sz="2200" dirty="0" smtClean="0"/>
                  <a:t>par (por </a:t>
                </a:r>
                <a:r>
                  <a:rPr lang="pt-PT" sz="2200" dirty="0"/>
                  <a:t>exemplo, o número 2</a:t>
                </a:r>
                <a:r>
                  <a:rPr lang="pt-PT" sz="2200" dirty="0" smtClean="0"/>
                  <a:t>).</a:t>
                </a:r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67" y="3029343"/>
                <a:ext cx="8627481" cy="769441"/>
              </a:xfrm>
              <a:prstGeom prst="rect">
                <a:avLst/>
              </a:prstGeom>
              <a:blipFill rotWithShape="1">
                <a:blip r:embed="rId2"/>
                <a:stretch>
                  <a:fillRect l="-847" t="-4762" r="-1059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2043989" y="2238103"/>
                <a:ext cx="4672119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</a:rPr>
                      <m:t>𝒓</m:t>
                    </m:r>
                    <m:r>
                      <a:rPr lang="pt-PT" sz="2200" b="1" i="1" smtClean="0">
                        <a:latin typeface="Cambria Math"/>
                      </a:rPr>
                      <m:t>(</m:t>
                    </m:r>
                    <m:r>
                      <a:rPr lang="pt-PT" sz="2200" b="1" i="1" smtClean="0">
                        <a:latin typeface="Cambria Math"/>
                      </a:rPr>
                      <m:t>𝒙</m:t>
                    </m:r>
                    <m:r>
                      <a:rPr lang="pt-PT" sz="2200" b="1" i="1" smtClean="0">
                        <a:latin typeface="Cambria Math"/>
                      </a:rPr>
                      <m:t>):</m:t>
                    </m:r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m:rPr>
                        <m:nor/>
                      </m:rPr>
                      <a:rPr lang="pt-PT" sz="2200" i="1" dirty="0"/>
                      <m:t> é </m:t>
                    </m:r>
                    <m:r>
                      <m:rPr>
                        <m:nor/>
                      </m:rPr>
                      <a:rPr lang="pt-PT" sz="2200" i="1" dirty="0"/>
                      <m:t>par</m:t>
                    </m:r>
                  </m:oMath>
                </a14:m>
                <a:r>
                  <a:rPr lang="pt-PT" sz="2200" b="0" dirty="0" smtClean="0"/>
                  <a:t>     e   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</a:rPr>
                      <m:t>𝒔</m:t>
                    </m:r>
                    <m:r>
                      <a:rPr lang="pt-PT" sz="2200" b="1" i="1">
                        <a:latin typeface="Cambria Math"/>
                      </a:rPr>
                      <m:t>(</m:t>
                    </m:r>
                    <m:r>
                      <a:rPr lang="pt-PT" sz="2200" b="1" i="1">
                        <a:latin typeface="Cambria Math"/>
                      </a:rPr>
                      <m:t>𝒙</m:t>
                    </m:r>
                    <m:r>
                      <a:rPr lang="pt-PT" sz="2200" b="1" i="1">
                        <a:latin typeface="Cambria Math"/>
                      </a:rPr>
                      <m:t>):</m:t>
                    </m:r>
                    <m:r>
                      <a:rPr lang="pt-PT" sz="2200" b="0" i="1" smtClean="0">
                        <a:latin typeface="Cambria Math"/>
                      </a:rPr>
                      <m:t>𝑥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3989" y="2238103"/>
                <a:ext cx="4672119" cy="430887"/>
              </a:xfrm>
              <a:prstGeom prst="rect">
                <a:avLst/>
              </a:prstGeom>
              <a:blipFill rotWithShape="1">
                <a:blip r:embed="rId3"/>
                <a:stretch>
                  <a:fillRect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49767" y="3976570"/>
                <a:ext cx="840082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A condição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𝑠</m:t>
                    </m:r>
                    <m:r>
                      <a:rPr lang="pt-PT" sz="2200" i="1">
                        <a:latin typeface="Cambria Math"/>
                      </a:rPr>
                      <m:t>(</m:t>
                    </m:r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é </a:t>
                </a:r>
                <a:r>
                  <a:rPr lang="pt-PT" sz="2200" b="1" dirty="0"/>
                  <a:t>impossível </a:t>
                </a:r>
                <a:r>
                  <a:rPr lang="pt-PT" sz="2200" dirty="0"/>
                  <a:t>porque não existe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𝑥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tal que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≠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pt-PT" sz="2200" dirty="0" smtClean="0"/>
                  <a:t>.</a:t>
                </a:r>
                <a:endParaRPr lang="pt-PT" sz="22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67" y="3976570"/>
                <a:ext cx="8400828" cy="430887"/>
              </a:xfrm>
              <a:prstGeom prst="rect">
                <a:avLst/>
              </a:prstGeom>
              <a:blipFill rotWithShape="1">
                <a:blip r:embed="rId4"/>
                <a:stretch>
                  <a:fillRect l="-871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2421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allAtOnce"/>
      <p:bldP spid="8" grpId="0"/>
      <p:bldP spid="9" grpId="0" animBg="1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2684</TotalTime>
  <Words>1724</Words>
  <Application>Microsoft Office PowerPoint</Application>
  <PresentationFormat>Apresentação no Ecrã (4:3)</PresentationFormat>
  <Paragraphs>204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17</vt:i4>
      </vt:variant>
    </vt:vector>
  </HeadingPairs>
  <TitlesOfParts>
    <vt:vector size="18" baseType="lpstr">
      <vt:lpstr>Office Theme</vt:lpstr>
      <vt:lpstr>INTODUÇÃO À LÓGICA BIVALENTE E À TEORIA DOS CONJUNTOS 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</vt:vector>
  </TitlesOfParts>
  <Company>Bloco Grafico, Lda.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10</dc:title>
  <dc:creator>Areal Editores</dc:creator>
  <cp:lastModifiedBy>Acer</cp:lastModifiedBy>
  <cp:revision>236</cp:revision>
  <dcterms:created xsi:type="dcterms:W3CDTF">2015-02-09T14:45:19Z</dcterms:created>
  <dcterms:modified xsi:type="dcterms:W3CDTF">2015-05-13T13:42:52Z</dcterms:modified>
</cp:coreProperties>
</file>