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0" r:id="rId2"/>
    <p:sldId id="313" r:id="rId3"/>
    <p:sldId id="315" r:id="rId4"/>
    <p:sldId id="314" r:id="rId5"/>
    <p:sldId id="317" r:id="rId6"/>
    <p:sldId id="318" r:id="rId7"/>
    <p:sldId id="319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CDAF5"/>
    <a:srgbClr val="FFCCFF"/>
    <a:srgbClr val="DBBDD7"/>
    <a:srgbClr val="CFB7E1"/>
    <a:srgbClr val="CC99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7" autoAdjust="0"/>
    <p:restoredTop sz="94660" autoAdjust="0"/>
  </p:normalViewPr>
  <p:slideViewPr>
    <p:cSldViewPr snapToGrid="0" showGuides="1">
      <p:cViewPr>
        <p:scale>
          <a:sx n="70" d="100"/>
          <a:sy n="70" d="100"/>
        </p:scale>
        <p:origin x="-1074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741795"/>
            <a:ext cx="6068961" cy="2387600"/>
          </a:xfrm>
        </p:spPr>
        <p:txBody>
          <a:bodyPr anchor="t">
            <a:normAutofit/>
          </a:bodyPr>
          <a:lstStyle>
            <a:lvl1pPr marL="0" indent="0" algn="l">
              <a:defRPr sz="4400" b="1" baseline="0">
                <a:latin typeface="+mn-lt"/>
              </a:defRPr>
            </a:lvl1pPr>
          </a:lstStyle>
          <a:p>
            <a:r>
              <a:rPr lang="en-US" dirty="0" smtClean="0"/>
              <a:t>TÍTULO DA APRESENTAÇÃO MULTIMÉDIA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392552"/>
            <a:ext cx="6068961" cy="71039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SUBTÍTULO (CASO EXISTA)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7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2890" y="58360"/>
            <a:ext cx="8680532" cy="348696"/>
          </a:xfrm>
        </p:spPr>
        <p:txBody>
          <a:bodyPr>
            <a:noAutofit/>
          </a:bodyPr>
          <a:lstStyle>
            <a:lvl1pPr>
              <a:defRPr sz="2400" b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TÍTULO DO 1º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071" y="1247488"/>
            <a:ext cx="8302973" cy="397032"/>
          </a:xfrm>
        </p:spPr>
        <p:txBody>
          <a:bodyPr>
            <a:sp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595252" y="590596"/>
            <a:ext cx="7746436" cy="459488"/>
          </a:xfrm>
        </p:spPr>
        <p:txBody>
          <a:bodyPr anchor="ctr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 b="1">
                <a:solidFill>
                  <a:schemeClr val="bg1"/>
                </a:solidFill>
              </a:defRPr>
            </a:lvl2pPr>
            <a:lvl3pPr marL="914400" indent="0">
              <a:buNone/>
              <a:defRPr sz="2600" b="1">
                <a:solidFill>
                  <a:schemeClr val="bg1"/>
                </a:solidFill>
              </a:defRPr>
            </a:lvl3pPr>
            <a:lvl4pPr marL="1371600" indent="0">
              <a:buNone/>
              <a:defRPr sz="2600" b="1">
                <a:solidFill>
                  <a:schemeClr val="bg1"/>
                </a:solidFill>
              </a:defRPr>
            </a:lvl4pPr>
            <a:lvl5pPr marL="1828800" indent="0">
              <a:buNone/>
              <a:defRPr sz="2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TÍTULO DO SLIDE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3011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1BE5-4E69-4A3C-8FC0-7F5333125048}" type="datetimeFigureOut">
              <a:rPr lang="pt-PT" smtClean="0"/>
              <a:t>13-05-2015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4BE3-DC45-4468-BE0A-D421720858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251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91BE5-4E69-4A3C-8FC0-7F5333125048}" type="datetimeFigureOut">
              <a:rPr lang="pt-PT" smtClean="0"/>
              <a:t>13-05-2015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84BE3-DC45-4468-BE0A-D421720858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607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INTODUÇÃO À LÓGICA BIVALENTE E À TEORIA</a:t>
            </a:r>
            <a:r>
              <a:rPr lang="pt-PT" dirty="0"/>
              <a:t/>
            </a:r>
            <a:br>
              <a:rPr lang="pt-PT" dirty="0"/>
            </a:br>
            <a:r>
              <a:rPr lang="pt-PT" dirty="0"/>
              <a:t>DOS CONJUNTOS</a:t>
            </a:r>
            <a:br>
              <a:rPr lang="pt-PT" dirty="0"/>
            </a:b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b="1" dirty="0" smtClean="0"/>
              <a:t>Tema: Lógica e teoria dos conjuntos</a:t>
            </a:r>
            <a:endParaRPr lang="pt-PT" dirty="0" smtClean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07220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341523" y="1871976"/>
            <a:ext cx="8427317" cy="2816982"/>
            <a:chOff x="341523" y="1871976"/>
            <a:chExt cx="8427317" cy="2816982"/>
          </a:xfrm>
        </p:grpSpPr>
        <p:sp>
          <p:nvSpPr>
            <p:cNvPr id="7" name="Rectângulo 6"/>
            <p:cNvSpPr/>
            <p:nvPr/>
          </p:nvSpPr>
          <p:spPr>
            <a:xfrm>
              <a:off x="341523" y="2275780"/>
              <a:ext cx="8427317" cy="2413178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489456" y="1871976"/>
              <a:ext cx="4320001" cy="574227"/>
              <a:chOff x="489456" y="1974673"/>
              <a:chExt cx="4413049" cy="569077"/>
            </a:xfrm>
          </p:grpSpPr>
          <p:pic>
            <p:nvPicPr>
              <p:cNvPr id="3075" name="Picture 3" descr="C:\Users\Acer\Desktop\areal\estrela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456" y="1974673"/>
                <a:ext cx="312591" cy="5690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CaixaDeTexto 5"/>
              <p:cNvSpPr txBox="1"/>
              <p:nvPr/>
            </p:nvSpPr>
            <p:spPr>
              <a:xfrm>
                <a:off x="705079" y="2030818"/>
                <a:ext cx="419742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/>
                  <a:t>Definição</a:t>
                </a:r>
                <a:endParaRPr lang="pt-PT" sz="2200" b="1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5389" y="2502028"/>
                <a:ext cx="8215678" cy="2994666"/>
              </a:xfrm>
              <a:noFill/>
              <a:ln>
                <a:noFill/>
              </a:ln>
            </p:spPr>
            <p:txBody>
              <a:bodyPr/>
              <a:lstStyle/>
              <a:p>
                <a:r>
                  <a:rPr lang="pt-PT" dirty="0" smtClean="0"/>
                  <a:t>Dada uma condição</a:t>
                </a:r>
                <a14:m>
                  <m:oMath xmlns:m="http://schemas.openxmlformats.org/officeDocument/2006/math">
                    <m:r>
                      <a:rPr lang="pt-PT" b="0" i="0" dirty="0" smtClean="0">
                        <a:latin typeface="Cambria Math"/>
                      </a:rPr>
                      <m:t> </m:t>
                    </m:r>
                    <m:r>
                      <a:rPr lang="pt-PT" i="1" dirty="0">
                        <a:latin typeface="Cambria Math"/>
                      </a:rPr>
                      <m:t>𝑝</m:t>
                    </m:r>
                    <m:r>
                      <a:rPr lang="pt-PT" b="0" i="1" dirty="0" smtClean="0">
                        <a:latin typeface="Cambria Math"/>
                      </a:rPr>
                      <m:t>(</m:t>
                    </m:r>
                    <m:r>
                      <a:rPr lang="pt-PT" b="0" i="1" dirty="0" smtClean="0">
                        <a:latin typeface="Cambria Math"/>
                      </a:rPr>
                      <m:t>𝑥</m:t>
                    </m:r>
                    <m:r>
                      <a:rPr lang="pt-PT" b="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pt-PT" dirty="0"/>
                  <a:t> </a:t>
                </a:r>
                <a:r>
                  <a:rPr lang="pt-PT" dirty="0" smtClean="0"/>
                  <a:t>e um </a:t>
                </a:r>
                <a:r>
                  <a:rPr lang="pt-PT" dirty="0"/>
                  <a:t>conjunto </a:t>
                </a:r>
                <a14:m>
                  <m:oMath xmlns:m="http://schemas.openxmlformats.org/officeDocument/2006/math">
                    <m:r>
                      <a:rPr lang="pt-PT" b="0" i="1" dirty="0" smtClean="0">
                        <a:latin typeface="Cambria Math"/>
                      </a:rPr>
                      <m:t>𝑈</m:t>
                    </m:r>
                  </m:oMath>
                </a14:m>
                <a:r>
                  <a:rPr lang="pt-PT" dirty="0"/>
                  <a:t>, representamos a</a:t>
                </a:r>
              </a:p>
              <a:p>
                <a:r>
                  <a:rPr lang="pt-PT" dirty="0"/>
                  <a:t>p</a:t>
                </a:r>
                <a:r>
                  <a:rPr lang="pt-PT" dirty="0" smtClean="0"/>
                  <a:t>roposição “</a:t>
                </a:r>
                <a14:m>
                  <m:oMath xmlns:m="http://schemas.openxmlformats.org/officeDocument/2006/math">
                    <m:r>
                      <a:rPr lang="pt-PT" i="1" dirty="0" smtClean="0">
                        <a:latin typeface="Cambria Math"/>
                        <a:ea typeface="Cambria Math"/>
                      </a:rPr>
                      <m:t>∃</m:t>
                    </m:r>
                    <m:r>
                      <a:rPr lang="pt-PT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pt-PT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i="1" dirty="0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∧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dirty="0"/>
                  <a:t>“</a:t>
                </a:r>
                <a:r>
                  <a:rPr lang="pt-PT" dirty="0" smtClean="0"/>
                  <a:t> por </a:t>
                </a:r>
                <a:r>
                  <a:rPr lang="pt-PT" dirty="0"/>
                  <a:t>“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  <a:ea typeface="Cambria Math"/>
                      </a:rPr>
                      <m:t>∃</m:t>
                    </m:r>
                    <m:r>
                      <a:rPr lang="pt-PT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i="1" dirty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b="0" i="1" dirty="0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dirty="0" smtClean="0"/>
                  <a:t>”;</a:t>
                </a:r>
              </a:p>
              <a:p>
                <a:r>
                  <a:rPr lang="pt-PT" dirty="0" smtClean="0"/>
                  <a:t>• se </a:t>
                </a:r>
                <a:r>
                  <a:rPr lang="pt-PT" dirty="0"/>
                  <a:t>esta proposição for verdadeira, designamos 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i="1" dirty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i="1" dirty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dirty="0"/>
                  <a:t> por </a:t>
                </a:r>
                <a:r>
                  <a:rPr lang="pt-PT" b="1" dirty="0">
                    <a:solidFill>
                      <a:srgbClr val="C00000"/>
                    </a:solidFill>
                  </a:rPr>
                  <a:t>condição</a:t>
                </a:r>
              </a:p>
              <a:p>
                <a:r>
                  <a:rPr lang="pt-PT" b="1" dirty="0">
                    <a:solidFill>
                      <a:srgbClr val="C00000"/>
                    </a:solidFill>
                  </a:rPr>
                  <a:t>possível</a:t>
                </a:r>
                <a:r>
                  <a:rPr lang="pt-PT" b="1" dirty="0"/>
                  <a:t> </a:t>
                </a:r>
                <a:r>
                  <a:rPr lang="pt-PT" b="1" dirty="0" smtClean="0">
                    <a:solidFill>
                      <a:srgbClr val="C00000"/>
                    </a:solidFill>
                  </a:rPr>
                  <a:t>em </a:t>
                </a:r>
                <a14:m>
                  <m:oMath xmlns:m="http://schemas.openxmlformats.org/officeDocument/2006/math">
                    <m:r>
                      <a:rPr lang="pt-PT" b="1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𝑼</m:t>
                    </m:r>
                  </m:oMath>
                </a14:m>
                <a:r>
                  <a:rPr lang="pt-PT" dirty="0" smtClean="0"/>
                  <a:t>;</a:t>
                </a:r>
              </a:p>
              <a:p>
                <a:r>
                  <a:rPr lang="pt-PT" dirty="0"/>
                  <a:t>• se for falsa, designamos 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i="1" dirty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i="1" dirty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i="1" dirty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dirty="0"/>
                  <a:t> por </a:t>
                </a:r>
                <a:r>
                  <a:rPr lang="pt-PT" b="1" dirty="0">
                    <a:solidFill>
                      <a:srgbClr val="C00000"/>
                    </a:solidFill>
                  </a:rPr>
                  <a:t>condição impossível em </a:t>
                </a:r>
                <a14:m>
                  <m:oMath xmlns:m="http://schemas.openxmlformats.org/officeDocument/2006/math">
                    <m:r>
                      <a:rPr lang="pt-PT" b="1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𝑼</m:t>
                    </m:r>
                  </m:oMath>
                </a14:m>
                <a:r>
                  <a:rPr lang="pt-PT" dirty="0"/>
                  <a:t>.</a:t>
                </a:r>
              </a:p>
              <a:p>
                <a:endParaRPr lang="pt-PT" dirty="0"/>
              </a:p>
              <a:p>
                <a:endParaRPr lang="pt-PT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389" y="2502028"/>
                <a:ext cx="8215678" cy="2994666"/>
              </a:xfrm>
              <a:blipFill rotWithShape="1">
                <a:blip r:embed="rId3"/>
                <a:stretch>
                  <a:fillRect l="-890" t="-22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/>
          <p:cNvSpPr txBox="1"/>
          <p:nvPr/>
        </p:nvSpPr>
        <p:spPr>
          <a:xfrm>
            <a:off x="341524" y="1269242"/>
            <a:ext cx="7505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Condições possíveis e impossíveis</a:t>
            </a:r>
            <a:endParaRPr lang="pt-PT" sz="2400" dirty="0">
              <a:solidFill>
                <a:srgbClr val="C00000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9382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406636" y="1178945"/>
            <a:ext cx="86204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26 </a:t>
            </a:r>
          </a:p>
          <a:p>
            <a:r>
              <a:rPr lang="pt-PT" sz="2200" dirty="0"/>
              <a:t>Considera a </a:t>
            </a:r>
            <a:r>
              <a:rPr lang="pt-PT" sz="2200" dirty="0" smtClean="0"/>
              <a:t>condição</a:t>
            </a:r>
            <a:endParaRPr lang="pt-PT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429838" y="1956716"/>
                <a:ext cx="2481864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i="1">
                          <a:latin typeface="Cambria Math"/>
                        </a:rPr>
                        <m:t>𝑞</m:t>
                      </m:r>
                      <m:d>
                        <m:dPr>
                          <m:ctrlPr>
                            <a:rPr lang="pt-PT" sz="2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PT" sz="22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pt-PT" sz="2200" i="1">
                          <a:latin typeface="Cambria Math"/>
                        </a:rPr>
                        <m:t>:1−</m:t>
                      </m:r>
                      <m:r>
                        <a:rPr lang="pt-PT" sz="2200" i="1">
                          <a:latin typeface="Cambria Math"/>
                        </a:rPr>
                        <m:t>𝑦</m:t>
                      </m:r>
                      <m:r>
                        <a:rPr lang="pt-PT" sz="2200" i="1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838" y="1956716"/>
                <a:ext cx="2481864" cy="430887"/>
              </a:xfrm>
              <a:prstGeom prst="rect">
                <a:avLst/>
              </a:prstGeom>
              <a:blipFill rotWithShape="1">
                <a:blip r:embed="rId2"/>
                <a:stretch>
                  <a:fillRect b="-845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aixaDeTexto 16"/>
          <p:cNvSpPr txBox="1"/>
          <p:nvPr/>
        </p:nvSpPr>
        <p:spPr>
          <a:xfrm>
            <a:off x="406635" y="2413587"/>
            <a:ext cx="68447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As seguintes proposições, são verdadeiras: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502328" y="2887006"/>
                <a:ext cx="8088779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200" i="1" smtClean="0">
                        <a:latin typeface="Cambria Math"/>
                        <a:ea typeface="Cambria Math"/>
                      </a:rPr>
                      <m:t>∃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ℝ</m:t>
                    </m:r>
                    <m:sPre>
                      <m:sPrePr>
                        <m:ctrlPr>
                          <a:rPr lang="pt-PT" sz="2200" b="0" i="1" smtClean="0">
                            <a:latin typeface="Cambria Math"/>
                            <a:ea typeface="Cambria Math"/>
                          </a:rPr>
                        </m:ctrlPr>
                      </m:sPrePr>
                      <m:sub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:</m:t>
                        </m:r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  <m:d>
                          <m:dPr>
                            <m:ctrlPr>
                              <a:rPr lang="pt-PT" sz="22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2200" b="0" i="1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e>
                        </m:d>
                      </m:e>
                    </m:sPre>
                  </m:oMath>
                </a14:m>
                <a:r>
                  <a:rPr lang="pt-PT" sz="2200" dirty="0" smtClean="0"/>
                  <a:t>	 	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∃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𝑦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pt-PT" sz="220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−1,0,1</m:t>
                        </m:r>
                      </m:e>
                    </m:d>
                    <m:r>
                      <a:rPr lang="pt-PT" sz="22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 smtClean="0"/>
                  <a:t> 	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∃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𝑦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pt-PT" sz="220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−2,2</m:t>
                        </m:r>
                      </m:e>
                    </m:d>
                    <m:r>
                      <a:rPr lang="pt-PT" sz="22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328" y="2887006"/>
                <a:ext cx="8088779" cy="430887"/>
              </a:xfrm>
              <a:prstGeom prst="rect">
                <a:avLst/>
              </a:prstGeom>
              <a:blipFill rotWithShape="1">
                <a:blip r:embed="rId3"/>
                <a:stretch>
                  <a:fillRect b="-1714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406636" y="3349254"/>
                <a:ext cx="768474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pois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𝑞</m:t>
                    </m:r>
                    <m:d>
                      <m:dPr>
                        <m:ctrlPr>
                          <a:rPr lang="pt-PT" sz="22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e>
                    </m:d>
                  </m:oMath>
                </a14:m>
                <a:r>
                  <a:rPr lang="pt-PT" sz="2200" dirty="0"/>
                  <a:t> é uma proposição verdadeira e</a:t>
                </a:r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36" y="3349254"/>
                <a:ext cx="7684741" cy="430887"/>
              </a:xfrm>
              <a:prstGeom prst="rect">
                <a:avLst/>
              </a:prstGeom>
              <a:blipFill rotWithShape="1">
                <a:blip r:embed="rId4"/>
                <a:stretch>
                  <a:fillRect l="-1032"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1245057" y="3810568"/>
                <a:ext cx="6061046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200" i="1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ℝ</m:t>
                    </m:r>
                    <m:sPre>
                      <m:sPrePr>
                        <m:ctrlPr>
                          <a:rPr lang="pt-PT" sz="2200" i="1">
                            <a:latin typeface="Cambria Math"/>
                            <a:ea typeface="Cambria Math"/>
                          </a:rPr>
                        </m:ctrlPr>
                      </m:sPrePr>
                      <m:sub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  <m:sup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  <m:e>
                        <m:r>
                          <a:rPr lang="pt-PT" sz="22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</m:e>
                    </m:sPre>
                  </m:oMath>
                </a14:m>
                <a:r>
                  <a:rPr lang="pt-PT" sz="2200" dirty="0" smtClean="0"/>
                  <a:t>	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pt-PT" sz="220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−1,0,1</m:t>
                        </m:r>
                      </m:e>
                    </m:d>
                  </m:oMath>
                </a14:m>
                <a:r>
                  <a:rPr lang="pt-PT" sz="2200" dirty="0" smtClean="0"/>
                  <a:t> 		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pt-PT" sz="220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−2,2</m:t>
                        </m:r>
                      </m:e>
                    </m:d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5057" y="3810568"/>
                <a:ext cx="6061046" cy="430887"/>
              </a:xfrm>
              <a:prstGeom prst="rect">
                <a:avLst/>
              </a:prstGeom>
              <a:blipFill rotWithShape="1">
                <a:blip r:embed="rId5"/>
                <a:stretch>
                  <a:fillRect b="-140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406636" y="4314115"/>
                <a:ext cx="807814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Podemos então dizer que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𝑞</m:t>
                    </m:r>
                    <m:d>
                      <m:dPr>
                        <m:ctrlPr>
                          <a:rPr lang="pt-PT" sz="22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pt-PT" sz="2200" dirty="0"/>
                  <a:t> é </a:t>
                </a:r>
                <a:r>
                  <a:rPr lang="pt-PT" sz="2200" b="1" dirty="0"/>
                  <a:t>possível </a:t>
                </a:r>
                <a:r>
                  <a:rPr lang="pt-PT" sz="2200" dirty="0"/>
                  <a:t>em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ℝ</m:t>
                    </m:r>
                    <m:sPre>
                      <m:sPrePr>
                        <m:ctrlPr>
                          <a:rPr lang="pt-PT" sz="2200" i="1">
                            <a:latin typeface="Cambria Math"/>
                            <a:ea typeface="Cambria Math"/>
                          </a:rPr>
                        </m:ctrlPr>
                      </m:sPrePr>
                      <m:sub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  <m:sup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</m:e>
                    </m:sPre>
                  </m:oMath>
                </a14:m>
                <a:r>
                  <a:rPr lang="pt-PT" sz="2200" dirty="0" smtClean="0"/>
                  <a:t> </a:t>
                </a:r>
                <a:r>
                  <a:rPr lang="pt-PT" sz="2200" dirty="0"/>
                  <a:t>em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pt-PT" sz="22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−1,0,1</m:t>
                        </m:r>
                      </m:e>
                    </m:d>
                  </m:oMath>
                </a14:m>
                <a:r>
                  <a:rPr lang="pt-PT" sz="2200" dirty="0"/>
                  <a:t> e </a:t>
                </a:r>
                <a:r>
                  <a:rPr lang="pt-PT" sz="2200" dirty="0" smtClean="0"/>
                  <a:t>em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2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−2,2</m:t>
                        </m:r>
                      </m:e>
                    </m:d>
                  </m:oMath>
                </a14:m>
                <a:r>
                  <a:rPr lang="pt-PT" sz="2200" dirty="0" smtClean="0"/>
                  <a:t>.</a:t>
                </a:r>
                <a:endParaRPr lang="pt-PT" sz="22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36" y="4314115"/>
                <a:ext cx="8078145" cy="769441"/>
              </a:xfrm>
              <a:prstGeom prst="rect">
                <a:avLst/>
              </a:prstGeom>
              <a:blipFill rotWithShape="1">
                <a:blip r:embed="rId6"/>
                <a:stretch>
                  <a:fillRect l="-981" t="-4762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5971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17" grpId="0"/>
      <p:bldP spid="18" grpId="0" animBg="1"/>
      <p:bldP spid="19" grpId="0"/>
      <p:bldP spid="22" grpId="0" animBg="1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406636" y="1178945"/>
            <a:ext cx="86204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26 (continuação) </a:t>
            </a:r>
          </a:p>
          <a:p>
            <a:r>
              <a:rPr lang="pt-PT" sz="2200" dirty="0"/>
              <a:t>Considera a </a:t>
            </a:r>
            <a:r>
              <a:rPr lang="pt-PT" sz="2200" dirty="0" smtClean="0"/>
              <a:t>condição</a:t>
            </a:r>
            <a:endParaRPr lang="pt-PT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429838" y="1956716"/>
                <a:ext cx="2481864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i="1">
                          <a:latin typeface="Cambria Math"/>
                        </a:rPr>
                        <m:t>𝑞</m:t>
                      </m:r>
                      <m:d>
                        <m:dPr>
                          <m:ctrlPr>
                            <a:rPr lang="pt-PT" sz="2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PT" sz="22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pt-PT" sz="2200" i="1">
                          <a:latin typeface="Cambria Math"/>
                        </a:rPr>
                        <m:t>:1−</m:t>
                      </m:r>
                      <m:r>
                        <a:rPr lang="pt-PT" sz="2200" i="1">
                          <a:latin typeface="Cambria Math"/>
                        </a:rPr>
                        <m:t>𝑦</m:t>
                      </m:r>
                      <m:r>
                        <a:rPr lang="pt-PT" sz="2200" i="1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838" y="1956716"/>
                <a:ext cx="2481864" cy="430887"/>
              </a:xfrm>
              <a:prstGeom prst="rect">
                <a:avLst/>
              </a:prstGeom>
              <a:blipFill rotWithShape="1">
                <a:blip r:embed="rId2"/>
                <a:stretch>
                  <a:fillRect b="-845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406636" y="2417088"/>
                <a:ext cx="768827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N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PT" sz="2200" b="0" i="0" smtClean="0">
                        <a:latin typeface="Cambria Math"/>
                        <a:ea typeface="Cambria Math"/>
                      </a:rPr>
                      <m:t>o</m:t>
                    </m:r>
                    <m:r>
                      <a:rPr lang="pt-PT" sz="22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pt-PT" sz="2200" b="0" i="0" smtClean="0">
                        <a:latin typeface="Cambria Math"/>
                        <a:ea typeface="Cambria Math"/>
                      </a:rPr>
                      <m:t>entanto</m:t>
                    </m:r>
                    <m:r>
                      <a:rPr lang="pt-PT" sz="2200" b="0" i="0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𝑞</m:t>
                    </m:r>
                    <m:d>
                      <m:dPr>
                        <m:ctrlPr>
                          <a:rPr lang="pt-PT" sz="22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pt-PT" sz="2200" dirty="0"/>
                  <a:t> é uma condição </a:t>
                </a:r>
                <a:r>
                  <a:rPr lang="pt-PT" sz="2200" b="1" dirty="0"/>
                  <a:t>impossível </a:t>
                </a:r>
                <a:r>
                  <a:rPr lang="pt-PT" sz="2200" dirty="0"/>
                  <a:t>nos conjuntos:</a:t>
                </a:r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36" y="2417088"/>
                <a:ext cx="7688279" cy="430887"/>
              </a:xfrm>
              <a:prstGeom prst="rect">
                <a:avLst/>
              </a:prstGeom>
              <a:blipFill rotWithShape="1">
                <a:blip r:embed="rId3"/>
                <a:stretch>
                  <a:fillRect l="-1031" t="-8571" b="-285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1714452" y="2894082"/>
                <a:ext cx="5760248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]"/>
                        <m:endChr m:val="["/>
                        <m:ctrlPr>
                          <a:rPr lang="pt-PT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0,+∞</m:t>
                        </m:r>
                      </m:e>
                    </m:d>
                    <m:r>
                      <a:rPr lang="pt-PT" sz="22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dirty="0" smtClean="0"/>
                  <a:t>	</a:t>
                </a:r>
                <a:r>
                  <a:rPr lang="pt-PT" sz="2200" dirty="0" smtClean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pt-PT" sz="22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−3,3</m:t>
                        </m:r>
                      </m:e>
                    </m:d>
                  </m:oMath>
                </a14:m>
                <a:r>
                  <a:rPr lang="pt-PT" sz="2200" dirty="0"/>
                  <a:t> </a:t>
                </a:r>
                <a:r>
                  <a:rPr lang="pt-PT" sz="2200" dirty="0" smtClean="0"/>
                  <a:t>	    </a:t>
                </a:r>
                <a14:m>
                  <m:oMath xmlns:m="http://schemas.openxmlformats.org/officeDocument/2006/math">
                    <m:r>
                      <a:rPr lang="pt-PT" sz="2200" b="0" i="0" dirty="0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pt-PT" sz="22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0" i="1" dirty="0" smtClean="0">
                            <a:latin typeface="Cambria Math"/>
                          </a:rPr>
                          <m:t>    </m:t>
                        </m:r>
                        <m:r>
                          <a:rPr lang="pt-PT" sz="2200" i="1" dirty="0">
                            <a:latin typeface="Cambria Math"/>
                            <a:ea typeface="Cambria Math"/>
                          </a:rPr>
                          <m:t>ℚ</m:t>
                        </m:r>
                      </m:e>
                      <m:sup>
                        <m:r>
                          <a:rPr lang="pt-PT" sz="2200" i="1" dirty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452" y="2894082"/>
                <a:ext cx="5760248" cy="430887"/>
              </a:xfrm>
              <a:prstGeom prst="rect">
                <a:avLst/>
              </a:prstGeom>
              <a:blipFill rotWithShape="1">
                <a:blip r:embed="rId4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CaixaDeTexto 25"/>
          <p:cNvSpPr txBox="1"/>
          <p:nvPr/>
        </p:nvSpPr>
        <p:spPr>
          <a:xfrm>
            <a:off x="406636" y="3473293"/>
            <a:ext cx="76918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pois são falsas as proposições: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/>
              <p:cNvSpPr txBox="1"/>
              <p:nvPr/>
            </p:nvSpPr>
            <p:spPr>
              <a:xfrm>
                <a:off x="516518" y="4031674"/>
                <a:ext cx="8308503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200" i="1" smtClean="0">
                        <a:latin typeface="Cambria Math"/>
                        <a:ea typeface="Cambria Math"/>
                      </a:rPr>
                      <m:t>∃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]"/>
                        <m:endChr m:val="["/>
                        <m:ctrlPr>
                          <a:rPr lang="pt-PT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0,+∞</m:t>
                        </m:r>
                      </m:e>
                    </m:d>
                    <m:r>
                      <a:rPr lang="pt-PT" sz="22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 smtClean="0"/>
                  <a:t>	    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∃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𝑦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pt-PT" sz="220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−3,3</m:t>
                        </m:r>
                      </m:e>
                    </m:d>
                    <m:r>
                      <a:rPr lang="pt-PT" sz="22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 smtClean="0"/>
                  <a:t> 	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∃</m:t>
                    </m:r>
                    <m:r>
                      <a:rPr lang="pt-PT" sz="220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pt-PT" sz="22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i="1" dirty="0">
                            <a:latin typeface="Cambria Math"/>
                            <a:ea typeface="Cambria Math"/>
                          </a:rPr>
                          <m:t>ℚ</m:t>
                        </m:r>
                      </m:e>
                      <m:sup>
                        <m:r>
                          <a:rPr lang="pt-PT" sz="2200" i="1" dirty="0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7" name="CaixaDe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518" y="4031674"/>
                <a:ext cx="8308503" cy="430887"/>
              </a:xfrm>
              <a:prstGeom prst="rect">
                <a:avLst/>
              </a:prstGeom>
              <a:blipFill rotWithShape="1">
                <a:blip r:embed="rId5"/>
                <a:stretch>
                  <a:fillRect b="-1549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5479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  <p:bldP spid="26" grpId="0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23354" y="1282263"/>
            <a:ext cx="8345486" cy="3202901"/>
            <a:chOff x="423354" y="1282263"/>
            <a:chExt cx="8345486" cy="32029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ontent Placeholder 2"/>
                <p:cNvSpPr txBox="1">
                  <a:spLocks/>
                </p:cNvSpPr>
                <p:nvPr/>
              </p:nvSpPr>
              <p:spPr>
                <a:xfrm>
                  <a:off x="423354" y="1684397"/>
                  <a:ext cx="8345486" cy="2800767"/>
                </a:xfrm>
                <a:prstGeom prst="rect">
                  <a:avLst/>
                </a:prstGeom>
                <a:solidFill>
                  <a:srgbClr val="FFCCFF">
                    <a:alpha val="47843"/>
                  </a:srgbClr>
                </a:solidFill>
                <a:ln>
                  <a:noFill/>
                </a:ln>
              </p:spPr>
              <p:txBody>
                <a:bodyPr vert="horz" lIns="91440" tIns="45720" rIns="91440" bIns="45720" rtlCol="0">
                  <a:spAutoFit/>
                </a:bodyPr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pt-PT" sz="800" dirty="0" smtClean="0"/>
                </a:p>
                <a:p>
                  <a:r>
                    <a:rPr lang="pt-PT" b="1" dirty="0" smtClean="0">
                      <a:solidFill>
                        <a:srgbClr val="C00000"/>
                      </a:solidFill>
                    </a:rPr>
                    <a:t>Segundas Leis de </a:t>
                  </a:r>
                  <a:r>
                    <a:rPr lang="pt-PT" b="1" dirty="0" err="1" smtClean="0">
                      <a:solidFill>
                        <a:srgbClr val="C00000"/>
                      </a:solidFill>
                    </a:rPr>
                    <a:t>De</a:t>
                  </a:r>
                  <a:r>
                    <a:rPr lang="pt-PT" b="1" dirty="0" smtClean="0">
                      <a:solidFill>
                        <a:srgbClr val="C00000"/>
                      </a:solidFill>
                    </a:rPr>
                    <a:t> Morgan</a:t>
                  </a:r>
                </a:p>
                <a:p>
                  <a:r>
                    <a:rPr lang="pt-PT" i="1" dirty="0" smtClean="0"/>
                    <a:t>Dada uma condição </a:t>
                  </a:r>
                  <a14:m>
                    <m:oMath xmlns:m="http://schemas.openxmlformats.org/officeDocument/2006/math">
                      <m:r>
                        <a:rPr lang="pt-PT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a14:m>
                  <a:r>
                    <a:rPr lang="pt-PT" i="1" dirty="0" smtClean="0"/>
                    <a:t>:</a:t>
                  </a:r>
                </a:p>
                <a:p>
                  <a:pPr algn="ctr"/>
                  <a:r>
                    <a:rPr lang="pt-PT" dirty="0"/>
                    <a:t>• a negação da proposição “</a:t>
                  </a:r>
                  <a14:m>
                    <m:oMath xmlns:m="http://schemas.openxmlformats.org/officeDocument/2006/math">
                      <m:r>
                        <a:rPr lang="pt-PT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a14:m>
                  <a:r>
                    <a:rPr lang="pt-PT" dirty="0"/>
                    <a:t>” é equivalente à </a:t>
                  </a:r>
                  <a:r>
                    <a:rPr lang="pt-PT" dirty="0" smtClean="0"/>
                    <a:t>proposição</a:t>
                  </a:r>
                </a:p>
                <a:p>
                  <a:pPr algn="ctr"/>
                  <a:r>
                    <a:rPr lang="pt-PT" dirty="0" smtClean="0"/>
                    <a:t> </a:t>
                  </a:r>
                  <a:r>
                    <a:rPr lang="pt-PT" dirty="0"/>
                    <a:t>“</a:t>
                  </a:r>
                  <a14:m>
                    <m:oMath xmlns:m="http://schemas.openxmlformats.org/officeDocument/2006/math">
                      <m:r>
                        <a:rPr lang="pt-PT" b="1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∃</m:t>
                      </m:r>
                      <m:r>
                        <a:rPr lang="pt-PT" b="1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r>
                        <a:rPr lang="pt-PT" b="1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:~</m:t>
                      </m:r>
                      <m:r>
                        <a:rPr lang="pt-PT" b="1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𝒑</m:t>
                      </m:r>
                      <m:r>
                        <a:rPr lang="pt-PT" b="1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pt-PT" b="1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r>
                        <a:rPr lang="pt-PT" b="1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a14:m>
                  <a:r>
                    <a:rPr lang="pt-PT" dirty="0"/>
                    <a:t>”</a:t>
                  </a:r>
                  <a:endParaRPr lang="pt-PT" dirty="0" smtClean="0"/>
                </a:p>
                <a:p>
                  <a:pPr algn="ctr"/>
                  <a:r>
                    <a:rPr lang="pt-PT" dirty="0"/>
                    <a:t>• a negação da proposição “</a:t>
                  </a:r>
                  <a14:m>
                    <m:oMath xmlns:m="http://schemas.openxmlformats.org/officeDocument/2006/math">
                      <m:r>
                        <a:rPr lang="pt-PT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∃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)</m:t>
                      </m:r>
                    </m:oMath>
                  </a14:m>
                  <a:r>
                    <a:rPr lang="pt-PT" dirty="0"/>
                    <a:t>” é equivalente à proposição</a:t>
                  </a:r>
                </a:p>
                <a:p>
                  <a:pPr algn="ctr"/>
                  <a:r>
                    <a:rPr lang="pt-PT" dirty="0"/>
                    <a:t> “</a:t>
                  </a:r>
                  <a14:m>
                    <m:oMath xmlns:m="http://schemas.openxmlformats.org/officeDocument/2006/math">
                      <m:r>
                        <a:rPr lang="pt-PT" b="1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pt-PT" b="1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r>
                        <a:rPr lang="pt-PT" b="1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pt-PT" b="1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pt-PT" b="1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𝒑</m:t>
                      </m:r>
                      <m:r>
                        <a:rPr lang="pt-PT" b="1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pt-PT" b="1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  <m:r>
                        <a:rPr lang="pt-PT" b="1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a14:m>
                  <a:r>
                    <a:rPr lang="pt-PT" dirty="0"/>
                    <a:t>”</a:t>
                  </a:r>
                </a:p>
              </p:txBody>
            </p:sp>
          </mc:Choice>
          <mc:Fallback xmlns="">
            <p:sp>
              <p:nvSpPr>
                <p:cNvPr id="29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354" y="1684397"/>
                  <a:ext cx="8345486" cy="2800767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l="-877" b="-3261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CaixaDeTexto 29"/>
            <p:cNvSpPr txBox="1"/>
            <p:nvPr/>
          </p:nvSpPr>
          <p:spPr>
            <a:xfrm>
              <a:off x="705079" y="1308864"/>
              <a:ext cx="41974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Propriedade 13</a:t>
              </a:r>
              <a:endParaRPr lang="pt-PT" sz="2200" b="1" dirty="0"/>
            </a:p>
          </p:txBody>
        </p:sp>
        <p:pic>
          <p:nvPicPr>
            <p:cNvPr id="37" name="Picture 2" descr="C:\Users\Acer\Desktop\areal\pro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575" y="1282263"/>
              <a:ext cx="306000" cy="57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CaixaDeTexto 9"/>
          <p:cNvSpPr txBox="1"/>
          <p:nvPr/>
        </p:nvSpPr>
        <p:spPr>
          <a:xfrm>
            <a:off x="406635" y="4541685"/>
            <a:ext cx="86204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27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388776" y="4994511"/>
                <a:ext cx="86914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 smtClean="0"/>
                  <a:t>• </a:t>
                </a:r>
                <a:r>
                  <a:rPr lang="pt-PT" sz="2200" dirty="0" smtClean="0"/>
                  <a:t>A condição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𝑟</m:t>
                    </m:r>
                    <m:d>
                      <m:dPr>
                        <m:ctrlPr>
                          <a:rPr lang="pt-PT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pt-PT" sz="22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dirty="0" smtClean="0"/>
                  <a:t>é </a:t>
                </a:r>
                <a:r>
                  <a:rPr lang="pt-PT" sz="2200" dirty="0"/>
                  <a:t>impossível. Logo, a proposição </a:t>
                </a:r>
                <a14:m>
                  <m:oMath xmlns:m="http://schemas.openxmlformats.org/officeDocument/2006/math">
                    <m:r>
                      <a:rPr lang="pt-PT" sz="2200" i="1" smtClean="0">
                        <a:latin typeface="Cambria Math"/>
                        <a:ea typeface="Cambria Math"/>
                      </a:rPr>
                      <m:t>∃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𝑟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) </m:t>
                    </m:r>
                  </m:oMath>
                </a14:m>
                <a:r>
                  <a:rPr lang="pt-PT" sz="2200" dirty="0" smtClean="0"/>
                  <a:t>é</a:t>
                </a:r>
                <a:r>
                  <a:rPr lang="pt-PT" sz="2200" dirty="0"/>
                  <a:t> </a:t>
                </a:r>
                <a:r>
                  <a:rPr lang="pt-PT" sz="2200" dirty="0" smtClean="0"/>
                  <a:t>falsa</a:t>
                </a:r>
                <a:r>
                  <a:rPr lang="pt-PT" sz="2200" dirty="0"/>
                  <a:t>.</a:t>
                </a: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76" y="4994511"/>
                <a:ext cx="8691426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122" t="-10526" r="-210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91455" y="5535266"/>
                <a:ext cx="8497362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000" dirty="0"/>
                  <a:t>• </a:t>
                </a:r>
                <a:r>
                  <a:rPr lang="pt-PT" sz="2200" dirty="0" smtClean="0"/>
                  <a:t>A condição </a:t>
                </a:r>
                <a14:m>
                  <m:oMath xmlns:m="http://schemas.openxmlformats.org/officeDocument/2006/math">
                    <m:r>
                      <a:rPr lang="pt-PT" sz="2200" i="1" smtClean="0">
                        <a:latin typeface="Cambria Math"/>
                        <a:ea typeface="Cambria Math"/>
                      </a:rPr>
                      <m:t>~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𝑟</m:t>
                    </m:r>
                    <m:d>
                      <m:dPr>
                        <m:ctrlPr>
                          <a:rPr lang="pt-PT" sz="22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pt-PT" sz="2200" i="1">
                        <a:latin typeface="Cambria Math"/>
                        <a:ea typeface="Cambria Math"/>
                      </a:rPr>
                      <m:t>: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dirty="0"/>
                  <a:t>é sempre verdadeira. Logo, a proposição</a:t>
                </a:r>
              </a:p>
              <a:p>
                <a14:m>
                  <m:oMath xmlns:m="http://schemas.openxmlformats.org/officeDocument/2006/math">
                    <m:r>
                      <a:rPr lang="pt-PT" sz="220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:~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𝑟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) </m:t>
                    </m:r>
                  </m:oMath>
                </a14:m>
                <a:r>
                  <a:rPr lang="pt-PT" sz="2200" dirty="0" smtClean="0"/>
                  <a:t>é </a:t>
                </a:r>
                <a:r>
                  <a:rPr lang="pt-PT" sz="2200" dirty="0"/>
                  <a:t>verdadeira.</a:t>
                </a: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455" y="5535266"/>
                <a:ext cx="8497362" cy="769441"/>
              </a:xfrm>
              <a:prstGeom prst="rect">
                <a:avLst/>
              </a:prstGeom>
              <a:blipFill rotWithShape="1">
                <a:blip r:embed="rId5"/>
                <a:stretch>
                  <a:fillRect l="-717" t="-4762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4820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  <p:bldP spid="6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/>
          <p:cNvSpPr txBox="1">
            <a:spLocks/>
          </p:cNvSpPr>
          <p:nvPr/>
        </p:nvSpPr>
        <p:spPr>
          <a:xfrm>
            <a:off x="423354" y="1420803"/>
            <a:ext cx="8345486" cy="701731"/>
          </a:xfrm>
          <a:prstGeom prst="rect">
            <a:avLst/>
          </a:prstGeom>
          <a:solidFill>
            <a:srgbClr val="FFCCFF">
              <a:alpha val="47843"/>
            </a:srgbClr>
          </a:solidFill>
          <a:ln>
            <a:noFill/>
          </a:ln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/>
              <a:t>Podemos assim afirmar </a:t>
            </a:r>
            <a:r>
              <a:rPr lang="pt-PT" dirty="0" smtClean="0"/>
              <a:t>que: a </a:t>
            </a:r>
            <a:r>
              <a:rPr lang="pt-PT" dirty="0"/>
              <a:t>negação de uma condição impossível é uma condição universal </a:t>
            </a:r>
            <a:r>
              <a:rPr lang="pt-PT" dirty="0" smtClean="0"/>
              <a:t>e vice-versa</a:t>
            </a:r>
            <a:r>
              <a:rPr lang="pt-PT" dirty="0"/>
              <a:t>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99561" y="2380425"/>
            <a:ext cx="834548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</a:t>
            </a:r>
            <a:r>
              <a:rPr lang="pt-PT" sz="2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28</a:t>
            </a:r>
          </a:p>
          <a:p>
            <a:r>
              <a:rPr lang="pt-PT" sz="2200" dirty="0"/>
              <a:t>Considera o conjunto </a:t>
            </a:r>
            <a:r>
              <a:rPr lang="pt-PT" sz="2200" i="1" dirty="0"/>
              <a:t>T </a:t>
            </a:r>
            <a:r>
              <a:rPr lang="pt-PT" sz="2200" dirty="0"/>
              <a:t>dos alunos de uma certa turma</a:t>
            </a:r>
            <a:r>
              <a:rPr lang="pt-PT" sz="2200" b="1" dirty="0" smtClean="0"/>
              <a:t>.</a:t>
            </a:r>
          </a:p>
          <a:p>
            <a:endParaRPr lang="pt-PT" sz="1000" b="1" dirty="0"/>
          </a:p>
          <a:p>
            <a:r>
              <a:rPr lang="pt-PT" sz="2200" dirty="0"/>
              <a:t>• Supõe que é verdadeira a afirmação:</a:t>
            </a:r>
          </a:p>
          <a:p>
            <a:pPr algn="ctr"/>
            <a:r>
              <a:rPr lang="pt-PT" sz="2200" dirty="0"/>
              <a:t>“</a:t>
            </a:r>
            <a:r>
              <a:rPr lang="pt-PT" sz="2200" b="1" dirty="0"/>
              <a:t>Todos </a:t>
            </a:r>
            <a:r>
              <a:rPr lang="pt-PT" sz="2200" dirty="0"/>
              <a:t>os alunos da turma têm olhos castanhos</a:t>
            </a:r>
            <a:r>
              <a:rPr lang="pt-PT" sz="2200" dirty="0" smtClean="0"/>
              <a:t>.”</a:t>
            </a:r>
          </a:p>
          <a:p>
            <a:pPr>
              <a:tabLst>
                <a:tab pos="265113" algn="l"/>
              </a:tabLst>
            </a:pPr>
            <a:r>
              <a:rPr lang="pt-PT" sz="2200" dirty="0"/>
              <a:t> </a:t>
            </a:r>
            <a:r>
              <a:rPr lang="pt-PT" sz="2200" dirty="0" smtClean="0"/>
              <a:t>  Então </a:t>
            </a:r>
            <a:r>
              <a:rPr lang="pt-PT" sz="2200" dirty="0"/>
              <a:t>é falsa a afirmação:</a:t>
            </a:r>
          </a:p>
          <a:p>
            <a:pPr algn="ctr"/>
            <a:r>
              <a:rPr lang="pt-PT" sz="2200" dirty="0"/>
              <a:t>“</a:t>
            </a:r>
            <a:r>
              <a:rPr lang="pt-PT" sz="2200" b="1" dirty="0"/>
              <a:t>Há pelo menos um </a:t>
            </a:r>
            <a:r>
              <a:rPr lang="pt-PT" sz="2200" dirty="0"/>
              <a:t>aluno da turma que </a:t>
            </a:r>
            <a:r>
              <a:rPr lang="pt-PT" sz="2200" b="1" dirty="0"/>
              <a:t>não</a:t>
            </a:r>
            <a:r>
              <a:rPr lang="pt-PT" sz="2200" dirty="0"/>
              <a:t> tem olhos castanhos</a:t>
            </a:r>
            <a:r>
              <a:rPr lang="pt-PT" sz="2200" dirty="0" smtClean="0"/>
              <a:t>.”</a:t>
            </a:r>
          </a:p>
          <a:p>
            <a:pPr algn="ctr"/>
            <a:endParaRPr lang="pt-PT" sz="1000" dirty="0" smtClean="0"/>
          </a:p>
          <a:p>
            <a:pPr algn="ctr"/>
            <a:endParaRPr lang="pt-PT" sz="1000" dirty="0"/>
          </a:p>
          <a:p>
            <a:r>
              <a:rPr lang="pt-PT" sz="2200" dirty="0"/>
              <a:t>• Supõe, agora, que é verdadeira a afirmação:</a:t>
            </a:r>
          </a:p>
          <a:p>
            <a:pPr algn="ctr"/>
            <a:r>
              <a:rPr lang="pt-PT" sz="2200" dirty="0"/>
              <a:t>“</a:t>
            </a:r>
            <a:r>
              <a:rPr lang="pt-PT" sz="2200" b="1" dirty="0"/>
              <a:t>Há pelo menos um </a:t>
            </a:r>
            <a:r>
              <a:rPr lang="pt-PT" sz="2200" dirty="0"/>
              <a:t>aluno da turma com cabelo louro</a:t>
            </a:r>
            <a:r>
              <a:rPr lang="pt-PT" sz="2200" dirty="0" smtClean="0"/>
              <a:t>.”</a:t>
            </a:r>
          </a:p>
          <a:p>
            <a:pPr marL="180975" indent="-180975"/>
            <a:r>
              <a:rPr lang="pt-PT" sz="2200" dirty="0"/>
              <a:t> </a:t>
            </a:r>
            <a:r>
              <a:rPr lang="pt-PT" sz="2200" dirty="0" smtClean="0"/>
              <a:t>  Então</a:t>
            </a:r>
            <a:r>
              <a:rPr lang="pt-PT" sz="2200" dirty="0"/>
              <a:t>, é falsa a afirmação:</a:t>
            </a:r>
          </a:p>
          <a:p>
            <a:pPr algn="ctr"/>
            <a:r>
              <a:rPr lang="pt-PT" sz="2200" dirty="0"/>
              <a:t>“</a:t>
            </a:r>
            <a:r>
              <a:rPr lang="pt-PT" sz="2200" b="1" dirty="0"/>
              <a:t>Qualquer que seja </a:t>
            </a:r>
            <a:r>
              <a:rPr lang="pt-PT" sz="2200" dirty="0"/>
              <a:t>o aluno da turma, o seu cabelo não é louro.”</a:t>
            </a:r>
            <a:endParaRPr lang="pt-PT" sz="2200" dirty="0" smtClean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8664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8" grpId="0" uiExpand="1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341523" y="1643835"/>
            <a:ext cx="8427317" cy="1471482"/>
            <a:chOff x="341523" y="990099"/>
            <a:chExt cx="8427317" cy="1471482"/>
          </a:xfrm>
        </p:grpSpPr>
        <p:sp>
          <p:nvSpPr>
            <p:cNvPr id="7" name="Rectângulo 6"/>
            <p:cNvSpPr/>
            <p:nvPr/>
          </p:nvSpPr>
          <p:spPr>
            <a:xfrm>
              <a:off x="341523" y="1431246"/>
              <a:ext cx="8427317" cy="103033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075" name="Picture 3" descr="C:\Users\Acer\Desktop\areal\estrela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456" y="990099"/>
              <a:ext cx="306000" cy="5742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/>
            <p:cNvSpPr txBox="1"/>
            <p:nvPr/>
          </p:nvSpPr>
          <p:spPr>
            <a:xfrm>
              <a:off x="700533" y="1046765"/>
              <a:ext cx="4108924" cy="434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Definição</a:t>
              </a:r>
              <a:endParaRPr lang="pt-PT" sz="22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5388" y="2299919"/>
                <a:ext cx="8198882" cy="701731"/>
              </a:xfrm>
              <a:noFill/>
              <a:ln>
                <a:noFill/>
              </a:ln>
            </p:spPr>
            <p:txBody>
              <a:bodyPr/>
              <a:lstStyle/>
              <a:p>
                <a:r>
                  <a:rPr lang="pt-PT" dirty="0" smtClean="0"/>
                  <a:t>Designamos um elemento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𝑎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pt-PT" i="1" dirty="0"/>
                  <a:t> </a:t>
                </a:r>
                <a:r>
                  <a:rPr lang="pt-PT" dirty="0"/>
                  <a:t>tal que </a:t>
                </a:r>
                <a14:m>
                  <m:oMath xmlns:m="http://schemas.openxmlformats.org/officeDocument/2006/math">
                    <m:r>
                      <a:rPr lang="pt-PT" i="1" smtClean="0">
                        <a:latin typeface="Cambria Math"/>
                        <a:ea typeface="Cambria Math"/>
                      </a:rPr>
                      <m:t>~</m:t>
                    </m:r>
                    <m:r>
                      <a:rPr lang="pt-PT" i="1">
                        <a:latin typeface="Cambria Math"/>
                      </a:rPr>
                      <m:t>𝑝</m:t>
                    </m:r>
                    <m:r>
                      <a:rPr lang="pt-PT" i="1">
                        <a:latin typeface="Cambria Math"/>
                      </a:rPr>
                      <m:t>(</m:t>
                    </m:r>
                    <m:r>
                      <a:rPr lang="pt-PT" i="1">
                        <a:latin typeface="Cambria Math"/>
                      </a:rPr>
                      <m:t>𝑎</m:t>
                    </m:r>
                    <m:r>
                      <a:rPr lang="pt-PT" i="1">
                        <a:latin typeface="Cambria Math"/>
                      </a:rPr>
                      <m:t>)</m:t>
                    </m:r>
                  </m:oMath>
                </a14:m>
                <a:r>
                  <a:rPr lang="pt-PT" dirty="0"/>
                  <a:t>, como </a:t>
                </a:r>
                <a:r>
                  <a:rPr lang="pt-PT" dirty="0" smtClean="0"/>
                  <a:t>um </a:t>
                </a:r>
                <a:r>
                  <a:rPr lang="pt-PT" b="1" dirty="0" err="1" smtClean="0">
                    <a:solidFill>
                      <a:srgbClr val="C00000"/>
                    </a:solidFill>
                  </a:rPr>
                  <a:t>contraexemplo</a:t>
                </a:r>
                <a:r>
                  <a:rPr lang="pt-PT" dirty="0">
                    <a:solidFill>
                      <a:srgbClr val="C00000"/>
                    </a:solidFill>
                  </a:rPr>
                  <a:t> </a:t>
                </a:r>
                <a:r>
                  <a:rPr lang="pt-PT" dirty="0" smtClean="0"/>
                  <a:t>para </a:t>
                </a:r>
                <a:r>
                  <a:rPr lang="pt-PT" dirty="0"/>
                  <a:t>a proposição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b="0" i="1" smtClean="0">
                        <a:latin typeface="Cambria Math"/>
                      </a:rPr>
                      <m:t>𝑥</m:t>
                    </m:r>
                    <m:r>
                      <a:rPr lang="pt-PT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i="1" dirty="0" smtClean="0"/>
                  <a:t>.</a:t>
                </a:r>
                <a:endParaRPr lang="pt-PT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388" y="2299919"/>
                <a:ext cx="8198882" cy="701731"/>
              </a:xfrm>
              <a:blipFill rotWithShape="1">
                <a:blip r:embed="rId3"/>
                <a:stretch>
                  <a:fillRect l="-892" t="-9565" b="-165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/>
          <p:cNvSpPr txBox="1"/>
          <p:nvPr/>
        </p:nvSpPr>
        <p:spPr>
          <a:xfrm>
            <a:off x="341523" y="1143401"/>
            <a:ext cx="6825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err="1">
                <a:solidFill>
                  <a:srgbClr val="C00000"/>
                </a:solidFill>
              </a:rPr>
              <a:t>Contraexemplos</a:t>
            </a:r>
            <a:endParaRPr lang="pt-PT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382438" y="3199116"/>
                <a:ext cx="834548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29</a:t>
                </a:r>
              </a:p>
              <a:p>
                <a:r>
                  <a:rPr lang="pt-PT" sz="2200" dirty="0"/>
                  <a:t>Considera o conjunto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𝑃</m:t>
                    </m:r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1,2,3,4,5,6,7,8</m:t>
                        </m:r>
                      </m:e>
                    </m:d>
                  </m:oMath>
                </a14:m>
                <a:r>
                  <a:rPr lang="pt-PT" sz="2200" i="1" dirty="0" smtClean="0"/>
                  <a:t> </a:t>
                </a:r>
                <a:r>
                  <a:rPr lang="pt-PT" sz="2200" dirty="0" smtClean="0"/>
                  <a:t>e </a:t>
                </a:r>
                <a:r>
                  <a:rPr lang="pt-PT" sz="2200" dirty="0"/>
                  <a:t>as seguintes proposições:</a:t>
                </a:r>
                <a:endParaRPr lang="pt-PT" sz="2200" dirty="0" smtClean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438" y="3199116"/>
                <a:ext cx="8345486" cy="769441"/>
              </a:xfrm>
              <a:prstGeom prst="rect">
                <a:avLst/>
              </a:prstGeom>
              <a:blipFill rotWithShape="1">
                <a:blip r:embed="rId4"/>
                <a:stretch>
                  <a:fillRect l="-950" t="-4762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382438" y="3968557"/>
                <a:ext cx="7670042" cy="72060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</a:rPr>
                      <m:t>𝑰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:</a:t>
                </a:r>
                <a:r>
                  <a:rPr lang="pt-PT" sz="2200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pt-PT" sz="22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200" i="1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pt-PT" sz="22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𝑃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,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+2&lt;12</m:t>
                    </m:r>
                  </m:oMath>
                </a14:m>
                <a:endParaRPr lang="pt-PT" sz="2200" b="1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</a:rPr>
                      <m:t>𝑰𝑰</m:t>
                    </m:r>
                  </m:oMath>
                </a14:m>
                <a:r>
                  <a:rPr lang="pt-PT" sz="2200" b="1" dirty="0" smtClean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pt-PT" sz="22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200" i="1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pt-PT" sz="22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𝑃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, 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pt-PT" sz="2200" dirty="0" smtClean="0">
                    <a:solidFill>
                      <a:schemeClr val="tx1"/>
                    </a:solidFill>
                  </a:rPr>
                  <a:t> é primo.</a:t>
                </a:r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438" y="3968557"/>
                <a:ext cx="7670042" cy="720605"/>
              </a:xfrm>
              <a:prstGeom prst="rect">
                <a:avLst/>
              </a:prstGeom>
              <a:blipFill rotWithShape="1">
                <a:blip r:embed="rId5"/>
                <a:stretch>
                  <a:fillRect t="-6667" b="-19167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388928" y="4763593"/>
                <a:ext cx="778267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/>
                  <a:t>A proposição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</a:rPr>
                      <m:t>𝑰</m:t>
                    </m:r>
                  </m:oMath>
                </a14:m>
                <a:r>
                  <a:rPr lang="pt-PT" sz="2200" b="1" dirty="0"/>
                  <a:t> </a:t>
                </a:r>
                <a:r>
                  <a:rPr lang="pt-PT" sz="2200" dirty="0"/>
                  <a:t>é verdadeira.</a:t>
                </a:r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928" y="4763593"/>
                <a:ext cx="7782674" cy="430887"/>
              </a:xfrm>
              <a:prstGeom prst="rect">
                <a:avLst/>
              </a:prstGeom>
              <a:blipFill rotWithShape="1">
                <a:blip r:embed="rId6"/>
                <a:stretch>
                  <a:fillRect l="-1019"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382438" y="5242597"/>
                <a:ext cx="8345486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A proposição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</a:rPr>
                      <m:t>𝑰</m:t>
                    </m:r>
                    <m:r>
                      <a:rPr lang="pt-PT" sz="2200" b="1" i="1" smtClean="0">
                        <a:latin typeface="Cambria Math"/>
                      </a:rPr>
                      <m:t>𝑰</m:t>
                    </m:r>
                  </m:oMath>
                </a14:m>
                <a:r>
                  <a:rPr lang="pt-PT" sz="2200" b="1" dirty="0"/>
                  <a:t> </a:t>
                </a:r>
                <a:r>
                  <a:rPr lang="pt-PT" sz="2200" dirty="0"/>
                  <a:t>é falsa, pois os números 1, 4, 6 e 8 não verificam a</a:t>
                </a:r>
              </a:p>
              <a:p>
                <a:r>
                  <a:rPr lang="pt-PT" sz="2200" dirty="0"/>
                  <a:t>condição (não são números primos). Então qualquer dos números 1, </a:t>
                </a:r>
                <a:r>
                  <a:rPr lang="pt-PT" sz="2200" dirty="0" smtClean="0"/>
                  <a:t>4, 6 </a:t>
                </a:r>
                <a:r>
                  <a:rPr lang="pt-PT" sz="2200" dirty="0"/>
                  <a:t>e 8 é um </a:t>
                </a:r>
                <a:r>
                  <a:rPr lang="pt-PT" sz="2200" b="1" dirty="0" err="1"/>
                  <a:t>contraexemplo</a:t>
                </a:r>
                <a:r>
                  <a:rPr lang="pt-PT" sz="2200" dirty="0"/>
                  <a:t>, que mostra que a proposição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</a:rPr>
                      <m:t>𝑰𝑰</m:t>
                    </m:r>
                  </m:oMath>
                </a14:m>
                <a:r>
                  <a:rPr lang="pt-PT" sz="2200" dirty="0"/>
                  <a:t> é falsa.</a:t>
                </a:r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438" y="5242597"/>
                <a:ext cx="8345486" cy="1107996"/>
              </a:xfrm>
              <a:prstGeom prst="rect">
                <a:avLst/>
              </a:prstGeom>
              <a:blipFill rotWithShape="1">
                <a:blip r:embed="rId7"/>
                <a:stretch>
                  <a:fillRect l="-950" t="-3297" b="-989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8069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1" grpId="0" build="allAtOnce"/>
      <p:bldP spid="12" grpId="0" animBg="1"/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2830</TotalTime>
  <Words>665</Words>
  <Application>Microsoft Office PowerPoint</Application>
  <PresentationFormat>Apresentação no Ecrã (4:3)</PresentationFormat>
  <Paragraphs>72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8" baseType="lpstr">
      <vt:lpstr>Office Theme</vt:lpstr>
      <vt:lpstr>INTODUÇÃO À LÓGICA BIVALENTE E À TEORIA DOS CONJUNTOS 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</vt:vector>
  </TitlesOfParts>
  <Company>Bloco Grafico, Lda.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10</dc:title>
  <dc:creator>Areal Editores</dc:creator>
  <cp:lastModifiedBy>Acer</cp:lastModifiedBy>
  <cp:revision>253</cp:revision>
  <dcterms:created xsi:type="dcterms:W3CDTF">2015-02-09T14:45:19Z</dcterms:created>
  <dcterms:modified xsi:type="dcterms:W3CDTF">2015-05-13T13:44:01Z</dcterms:modified>
</cp:coreProperties>
</file>