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9" r:id="rId2"/>
    <p:sldId id="319" r:id="rId3"/>
    <p:sldId id="320" r:id="rId4"/>
    <p:sldId id="321" r:id="rId5"/>
    <p:sldId id="322" r:id="rId6"/>
    <p:sldId id="323" r:id="rId7"/>
    <p:sldId id="324" r:id="rId8"/>
    <p:sldId id="325" r:id="rId9"/>
    <p:sldId id="328" r:id="rId10"/>
    <p:sldId id="326" r:id="rId11"/>
    <p:sldId id="327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CDAF5"/>
    <a:srgbClr val="FFCCFF"/>
    <a:srgbClr val="DBBDD7"/>
    <a:srgbClr val="CFB7E1"/>
    <a:srgbClr val="CC99FF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7" autoAdjust="0"/>
    <p:restoredTop sz="94660" autoAdjust="0"/>
  </p:normalViewPr>
  <p:slideViewPr>
    <p:cSldViewPr snapToGrid="0" showGuides="1">
      <p:cViewPr>
        <p:scale>
          <a:sx n="70" d="100"/>
          <a:sy n="70" d="100"/>
        </p:scale>
        <p:origin x="-1074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741795"/>
            <a:ext cx="6068961" cy="2387600"/>
          </a:xfrm>
        </p:spPr>
        <p:txBody>
          <a:bodyPr anchor="t">
            <a:normAutofit/>
          </a:bodyPr>
          <a:lstStyle>
            <a:lvl1pPr marL="0" indent="0" algn="l">
              <a:defRPr sz="4400" b="1" baseline="0">
                <a:latin typeface="+mn-lt"/>
              </a:defRPr>
            </a:lvl1pPr>
          </a:lstStyle>
          <a:p>
            <a:r>
              <a:rPr lang="en-US" dirty="0" smtClean="0"/>
              <a:t>TÍTULO DA APRESENTAÇÃO MULTIMÉDIA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392552"/>
            <a:ext cx="6068961" cy="7103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SUBTÍTULO (CASO EXISTA)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7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2890" y="58360"/>
            <a:ext cx="8680532" cy="348696"/>
          </a:xfrm>
        </p:spPr>
        <p:txBody>
          <a:bodyPr>
            <a:noAutofit/>
          </a:bodyPr>
          <a:lstStyle>
            <a:lvl1pPr>
              <a:defRPr sz="2400" b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TÍTULO DO 1º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071" y="1247488"/>
            <a:ext cx="8302973" cy="397032"/>
          </a:xfrm>
        </p:spPr>
        <p:txBody>
          <a:bodyPr>
            <a:sp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95252" y="590596"/>
            <a:ext cx="7746436" cy="459488"/>
          </a:xfrm>
        </p:spPr>
        <p:txBody>
          <a:bodyPr anchor="ctr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 b="1">
                <a:solidFill>
                  <a:schemeClr val="bg1"/>
                </a:solidFill>
              </a:defRPr>
            </a:lvl2pPr>
            <a:lvl3pPr marL="914400" indent="0">
              <a:buNone/>
              <a:defRPr sz="2600" b="1">
                <a:solidFill>
                  <a:schemeClr val="bg1"/>
                </a:solidFill>
              </a:defRPr>
            </a:lvl3pPr>
            <a:lvl4pPr marL="1371600" indent="0">
              <a:buNone/>
              <a:defRPr sz="2600" b="1">
                <a:solidFill>
                  <a:schemeClr val="bg1"/>
                </a:solidFill>
              </a:defRPr>
            </a:lvl4pPr>
            <a:lvl5pPr marL="1828800" indent="0">
              <a:buNone/>
              <a:defRPr sz="2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TÍTULO DO SLIDE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3011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51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607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INTODUÇÃO À LÓGICA BIVALENTE E À TEORIA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DOS CONJUNTOS</a:t>
            </a:r>
            <a:br>
              <a:rPr lang="pt-PT" dirty="0"/>
            </a:b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b="1" dirty="0" smtClean="0"/>
              <a:t>Tema: Lógica e teoria dos conjuntos</a:t>
            </a:r>
            <a:endParaRPr lang="pt-PT" dirty="0" smtClean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2500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2186118"/>
            <a:ext cx="8427317" cy="2417802"/>
            <a:chOff x="341523" y="990099"/>
            <a:chExt cx="8427317" cy="2417802"/>
          </a:xfrm>
        </p:grpSpPr>
        <p:sp>
          <p:nvSpPr>
            <p:cNvPr id="7" name="Rectângulo 6"/>
            <p:cNvSpPr/>
            <p:nvPr/>
          </p:nvSpPr>
          <p:spPr>
            <a:xfrm>
              <a:off x="341523" y="1431246"/>
              <a:ext cx="8427317" cy="19766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075" name="Picture 3" descr="C:\Users\Acer\Desktop\areal\estr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56" y="990099"/>
              <a:ext cx="306000" cy="574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700533" y="1046765"/>
              <a:ext cx="4108924" cy="43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Definição</a:t>
              </a:r>
              <a:endParaRPr lang="pt-PT" sz="2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8" y="2842202"/>
                <a:ext cx="8198882" cy="1615827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 smtClean="0"/>
                  <a:t>Dado um </a:t>
                </a:r>
                <a:r>
                  <a:rPr lang="pt-PT" dirty="0" err="1"/>
                  <a:t>objeto</a:t>
                </a:r>
                <a:r>
                  <a:rPr lang="pt-PT" dirty="0"/>
                  <a:t>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pt-PT" i="1" dirty="0" smtClean="0"/>
                  <a:t> </a:t>
                </a:r>
                <a:r>
                  <a:rPr lang="pt-PT" dirty="0"/>
                  <a:t>e um conjunto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dirty="0"/>
                  <a:t>, designamos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𝑎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por “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elemento de </a:t>
                </a:r>
                <a14:m>
                  <m:oMath xmlns:m="http://schemas.openxmlformats.org/officeDocument/2006/math"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dirty="0"/>
                  <a:t>” quando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𝑎</m:t>
                    </m:r>
                    <m:r>
                      <a:rPr lang="pt-PT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pt-PT" dirty="0"/>
                  <a:t>. Dados </a:t>
                </a:r>
                <a:r>
                  <a:rPr lang="pt-PT" dirty="0" err="1"/>
                  <a:t>objetos</a:t>
                </a:r>
                <a:r>
                  <a:rPr lang="pt-PT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PT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pt-PT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dirty="0"/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pt-PT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pt-PT" b="0" i="1" smtClean="0">
                        <a:latin typeface="Cambria Math"/>
                      </a:rPr>
                      <m:t> (</m:t>
                    </m:r>
                    <m:r>
                      <a:rPr lang="pt-PT" b="0" i="1" smtClean="0">
                        <a:latin typeface="Cambria Math"/>
                      </a:rPr>
                      <m:t>𝑘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𝑁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dirty="0"/>
                  <a:t>, representamos </a:t>
                </a:r>
                <a:r>
                  <a:rPr lang="pt-PT" dirty="0" smtClean="0"/>
                  <a:t>por “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PT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pt-PT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pt-PT" dirty="0"/>
                          <m:t>, …, </m:t>
                        </m:r>
                        <m:sSub>
                          <m:sSubPr>
                            <m:ctrlPr>
                              <a:rPr lang="pt-P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pt-PT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dirty="0" smtClean="0"/>
                  <a:t>” </a:t>
                </a:r>
                <a:r>
                  <a:rPr lang="pt-PT" dirty="0"/>
                  <a:t>o conjunto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pt-PT" dirty="0"/>
                  <a:t> cujos elementos </a:t>
                </a:r>
                <a:r>
                  <a:rPr lang="pt-PT" dirty="0" smtClean="0"/>
                  <a:t>são </a:t>
                </a:r>
                <a:r>
                  <a:rPr lang="pt-PT" dirty="0" err="1"/>
                  <a:t>exatamente</a:t>
                </a:r>
                <a:r>
                  <a:rPr lang="pt-PT" dirty="0"/>
                  <a:t>  </a:t>
                </a:r>
                <a:r>
                  <a:rPr lang="pt-PT" dirty="0" smtClean="0"/>
                  <a:t>     </a:t>
                </a:r>
                <a14:m>
                  <m:oMath xmlns:m="http://schemas.openxmlformats.org/officeDocument/2006/math">
                    <m:r>
                      <a:rPr lang="pt-PT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pt-PT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pt-PT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dirty="0"/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pt-PT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pt-PT" i="1" dirty="0"/>
                  <a:t> </a:t>
                </a:r>
                <a:r>
                  <a:rPr lang="pt-PT" dirty="0" smtClean="0"/>
                  <a:t>e designamos </a:t>
                </a:r>
                <a:r>
                  <a:rPr lang="pt-PT" dirty="0"/>
                  <a:t>a igualdade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b="0" i="0" smtClean="0">
                        <a:latin typeface="Cambria Math"/>
                      </a:rPr>
                      <m:t>A</m:t>
                    </m:r>
                    <m:r>
                      <a:rPr lang="pt-PT" b="0" i="0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pt-PT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pt-PT" dirty="0"/>
                          <m:t>, …, </m:t>
                        </m:r>
                        <m:sSub>
                          <m:sSubPr>
                            <m:ctrlPr>
                              <a:rPr lang="pt-PT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pt-PT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dirty="0"/>
                  <a:t> por “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definição </a:t>
                </a:r>
                <a:r>
                  <a:rPr lang="pt-PT" b="1" dirty="0">
                    <a:solidFill>
                      <a:srgbClr val="C00000"/>
                    </a:solidFill>
                  </a:rPr>
                  <a:t>em 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extensão</a:t>
                </a:r>
                <a:r>
                  <a:rPr lang="pt-PT" dirty="0" smtClean="0">
                    <a:solidFill>
                      <a:srgbClr val="C00000"/>
                    </a:solidFill>
                  </a:rPr>
                  <a:t> </a:t>
                </a:r>
                <a:r>
                  <a:rPr lang="pt-PT" dirty="0" smtClean="0"/>
                  <a:t>do conjunto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de elementos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pt-PT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dirty="0"/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pt-PT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pt-PT" dirty="0"/>
                  <a:t>”.</a:t>
                </a:r>
                <a:endParaRPr lang="pt-PT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8" y="2842202"/>
                <a:ext cx="8198882" cy="1615827"/>
              </a:xfrm>
              <a:blipFill rotWithShape="1">
                <a:blip r:embed="rId3"/>
                <a:stretch>
                  <a:fillRect l="-892" t="-4151" b="-67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341523" y="1143401"/>
            <a:ext cx="6825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Definição em extensão</a:t>
            </a:r>
            <a:endParaRPr lang="pt-PT" sz="2400" dirty="0">
              <a:solidFill>
                <a:srgbClr val="C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8069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406634" y="1609832"/>
            <a:ext cx="8375859" cy="38558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CaixaDeTexto 7"/>
          <p:cNvSpPr txBox="1"/>
          <p:nvPr/>
        </p:nvSpPr>
        <p:spPr>
          <a:xfrm>
            <a:off x="406635" y="1178945"/>
            <a:ext cx="85034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30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406635" y="2764468"/>
                <a:ext cx="8375858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Os elementos de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são separados por </a:t>
                </a:r>
                <a:r>
                  <a:rPr lang="pt-PT" sz="2200" dirty="0" smtClean="0"/>
                  <a:t>vírgulas </a:t>
                </a:r>
                <a:r>
                  <a:rPr lang="pt-PT" sz="2200" dirty="0"/>
                  <a:t>e dentro de chavetas { } sendo irrelevante a ordem pela qual os elementos são apresentados. </a:t>
                </a:r>
              </a:p>
              <a:p>
                <a:r>
                  <a:rPr lang="pt-PT" sz="2200" dirty="0" smtClean="0"/>
                  <a:t>Dizemos </a:t>
                </a:r>
                <a:r>
                  <a:rPr lang="pt-PT" sz="2200" dirty="0"/>
                  <a:t>que o conjunto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 smtClean="0"/>
                  <a:t>está </a:t>
                </a:r>
                <a:r>
                  <a:rPr lang="pt-PT" sz="2200" dirty="0"/>
                  <a:t>representado em extensão</a:t>
                </a:r>
                <a:r>
                  <a:rPr lang="pt-PT" sz="2200" dirty="0" smtClean="0"/>
                  <a:t>.</a:t>
                </a:r>
                <a:endParaRPr lang="pt-PT" sz="22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35" y="2764468"/>
                <a:ext cx="8375858" cy="1107996"/>
              </a:xfrm>
              <a:prstGeom prst="rect">
                <a:avLst/>
              </a:prstGeom>
              <a:blipFill rotWithShape="1">
                <a:blip r:embed="rId2"/>
                <a:stretch>
                  <a:fillRect l="-946" t="-3297" b="-98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406634" y="4019107"/>
                <a:ext cx="8195105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Em linguagem simbólica escrevemos, por exemplo, “</a:t>
                </a:r>
                <a14:m>
                  <m:oMath xmlns:m="http://schemas.openxmlformats.org/officeDocument/2006/math">
                    <m:r>
                      <a:rPr lang="pt-PT" sz="2200">
                        <a:latin typeface="Cambria Math"/>
                      </a:rPr>
                      <m:t>5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200" dirty="0"/>
                  <a:t>”, para</a:t>
                </a:r>
              </a:p>
              <a:p>
                <a:r>
                  <a:rPr lang="pt-PT" sz="2200" dirty="0"/>
                  <a:t>significar que “</a:t>
                </a:r>
                <a14:m>
                  <m:oMath xmlns:m="http://schemas.openxmlformats.org/officeDocument/2006/math">
                    <m:r>
                      <a:rPr lang="pt-PT" sz="2200">
                        <a:latin typeface="Cambria Math"/>
                      </a:rPr>
                      <m:t>5</m:t>
                    </m:r>
                  </m:oMath>
                </a14:m>
                <a:r>
                  <a:rPr lang="pt-PT" sz="2200" dirty="0"/>
                  <a:t> pertence 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200">
                        <a:latin typeface="Cambria Math"/>
                      </a:rPr>
                      <m:t>A</m:t>
                    </m:r>
                  </m:oMath>
                </a14:m>
                <a:r>
                  <a:rPr lang="pt-PT" sz="2200" dirty="0"/>
                  <a:t>” e escrevemos “</a:t>
                </a:r>
                <a14:m>
                  <m:oMath xmlns:m="http://schemas.openxmlformats.org/officeDocument/2006/math">
                    <m:r>
                      <a:rPr lang="pt-PT" sz="2200">
                        <a:latin typeface="Cambria Math"/>
                      </a:rPr>
                      <m:t>5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∉</m:t>
                    </m:r>
                    <m:r>
                      <a:rPr lang="pt-PT" sz="22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200" dirty="0"/>
                  <a:t>”, para significar</a:t>
                </a:r>
              </a:p>
              <a:p>
                <a:r>
                  <a:rPr lang="pt-PT" sz="2200" dirty="0"/>
                  <a:t>que “</a:t>
                </a:r>
                <a14:m>
                  <m:oMath xmlns:m="http://schemas.openxmlformats.org/officeDocument/2006/math">
                    <m:r>
                      <a:rPr lang="pt-PT" sz="2200">
                        <a:latin typeface="Cambria Math"/>
                      </a:rPr>
                      <m:t>5</m:t>
                    </m:r>
                  </m:oMath>
                </a14:m>
                <a:r>
                  <a:rPr lang="pt-PT" sz="2200" dirty="0"/>
                  <a:t> </a:t>
                </a:r>
                <a:r>
                  <a:rPr lang="pt-PT" sz="2200" dirty="0" smtClean="0"/>
                  <a:t>não </a:t>
                </a:r>
                <a:r>
                  <a:rPr lang="pt-PT" sz="2200" dirty="0"/>
                  <a:t>pertence 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200">
                        <a:latin typeface="Cambria Math"/>
                      </a:rPr>
                      <m:t>A</m:t>
                    </m:r>
                  </m:oMath>
                </a14:m>
                <a:r>
                  <a:rPr lang="pt-PT" sz="2200" dirty="0"/>
                  <a:t>”.</a:t>
                </a:r>
              </a:p>
              <a:p>
                <a:endParaRPr lang="pt-PT" sz="2200" dirty="0"/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34" y="4019107"/>
                <a:ext cx="8195105" cy="1446550"/>
              </a:xfrm>
              <a:prstGeom prst="rect">
                <a:avLst/>
              </a:prstGeom>
              <a:blipFill rotWithShape="1">
                <a:blip r:embed="rId3"/>
                <a:stretch>
                  <a:fillRect l="-967" t="-252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406635" y="1552343"/>
                <a:ext cx="8375858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Por exemplo, ao considerarmos os números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5,10, 15</m:t>
                    </m:r>
                  </m:oMath>
                </a14:m>
                <a:r>
                  <a:rPr lang="pt-PT" sz="2200" dirty="0"/>
                  <a:t> 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20 </m:t>
                    </m:r>
                  </m:oMath>
                </a14:m>
                <a:r>
                  <a:rPr lang="pt-PT" sz="2200" dirty="0"/>
                  <a:t>como os</a:t>
                </a:r>
              </a:p>
              <a:p>
                <a:r>
                  <a:rPr lang="pt-PT" sz="2200" dirty="0"/>
                  <a:t>quatro únicos elementos de um conjunto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200" dirty="0"/>
                  <a:t>, escrevemos </a:t>
                </a:r>
                <a:endParaRPr lang="pt-PT" sz="2200" dirty="0" smtClean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200">
                        <a:latin typeface="Cambria Math"/>
                      </a:rPr>
                      <m:t>A</m:t>
                    </m:r>
                    <m:r>
                      <a:rPr lang="pt-PT" sz="220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</a:rPr>
                          <m:t>5,10,15,20</m:t>
                        </m:r>
                      </m:e>
                    </m:d>
                  </m:oMath>
                </a14:m>
                <a:r>
                  <a:rPr lang="pt-PT" sz="2200" dirty="0"/>
                  <a:t>. </a:t>
                </a:r>
              </a:p>
              <a:p>
                <a:endParaRPr lang="pt-PT" sz="22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35" y="1552343"/>
                <a:ext cx="8375858" cy="1446550"/>
              </a:xfrm>
              <a:prstGeom prst="rect">
                <a:avLst/>
              </a:prstGeom>
              <a:blipFill rotWithShape="1">
                <a:blip r:embed="rId4"/>
                <a:stretch>
                  <a:fillRect l="-946" t="-25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8536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3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2186118"/>
            <a:ext cx="8427317" cy="2417802"/>
            <a:chOff x="341523" y="990099"/>
            <a:chExt cx="8427317" cy="2417802"/>
          </a:xfrm>
        </p:grpSpPr>
        <p:sp>
          <p:nvSpPr>
            <p:cNvPr id="7" name="Rectângulo 6"/>
            <p:cNvSpPr/>
            <p:nvPr/>
          </p:nvSpPr>
          <p:spPr>
            <a:xfrm>
              <a:off x="341523" y="1431246"/>
              <a:ext cx="8427317" cy="19766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075" name="Picture 3" descr="C:\Users\Acer\Desktop\areal\estr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56" y="990099"/>
              <a:ext cx="306000" cy="574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700533" y="1046765"/>
              <a:ext cx="4108924" cy="43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Definição</a:t>
              </a:r>
              <a:endParaRPr lang="pt-PT" sz="2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8" y="2842202"/>
                <a:ext cx="8439305" cy="1872307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 smtClean="0"/>
                  <a:t>Dada uma condição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𝑝</m:t>
                    </m:r>
                    <m:r>
                      <a:rPr lang="pt-PT" b="0" i="1" smtClean="0">
                        <a:latin typeface="Cambria Math"/>
                      </a:rPr>
                      <m:t>(</m:t>
                    </m:r>
                    <m:r>
                      <a:rPr lang="pt-PT" b="0" i="1" smtClean="0">
                        <a:latin typeface="Cambria Math"/>
                      </a:rPr>
                      <m:t>𝑥</m:t>
                    </m:r>
                    <m:r>
                      <a:rPr lang="pt-PT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pt-PT" dirty="0"/>
                  <a:t>, representamos por </a:t>
                </a:r>
                <a:r>
                  <a:rPr lang="pt-PT" dirty="0" smtClean="0"/>
                  <a:t>“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P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pt-P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pt-P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:</m:t>
                        </m:r>
                        <m:r>
                          <a:rPr lang="pt-P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𝒑</m:t>
                        </m:r>
                        <m:r>
                          <a:rPr lang="pt-P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pt-P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pt-PT" b="1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d>
                  </m:oMath>
                </a14:m>
                <a:r>
                  <a:rPr lang="pt-PT" dirty="0" smtClean="0"/>
                  <a:t>” </a:t>
                </a:r>
                <a:r>
                  <a:rPr lang="pt-PT" dirty="0"/>
                  <a:t>o conjunto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𝐴</m:t>
                    </m:r>
                    <m:r>
                      <a:rPr lang="pt-PT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pt-PT" dirty="0"/>
                  <a:t>tal </a:t>
                </a:r>
                <a:r>
                  <a:rPr lang="pt-PT" dirty="0" smtClean="0"/>
                  <a:t>que </a:t>
                </a:r>
                <a14:m>
                  <m:oMath xmlns:m="http://schemas.openxmlformats.org/officeDocument/2006/math"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𝒙</m:t>
                    </m:r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𝒙</m:t>
                    </m:r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𝑨</m:t>
                    </m:r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⟺</m:t>
                    </m:r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𝒑</m:t>
                    </m:r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𝒙</m:t>
                    </m:r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dirty="0" smtClean="0"/>
                  <a:t>.</a:t>
                </a:r>
              </a:p>
              <a:p>
                <a:r>
                  <a:rPr lang="pt-PT" dirty="0"/>
                  <a:t>Designamos a </a:t>
                </a:r>
                <a:r>
                  <a:rPr lang="pt-PT" dirty="0" smtClean="0"/>
                  <a:t>igualdade </a:t>
                </a:r>
                <a14:m>
                  <m:oMath xmlns:m="http://schemas.openxmlformats.org/officeDocument/2006/math">
                    <m:r>
                      <a:rPr lang="pt-PT" b="1" i="0" smtClean="0">
                        <a:solidFill>
                          <a:srgbClr val="C00000"/>
                        </a:solidFill>
                        <a:latin typeface="Cambria Math"/>
                      </a:rPr>
                      <m:t>𝐀</m:t>
                    </m:r>
                    <m:r>
                      <a:rPr lang="pt-PT" b="1" i="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b="1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pt-P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pt-P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:</m:t>
                        </m:r>
                        <m:r>
                          <a:rPr lang="pt-P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𝒑</m:t>
                        </m:r>
                        <m:r>
                          <a:rPr lang="pt-P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pt-P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𝒙</m:t>
                        </m:r>
                        <m:r>
                          <a:rPr lang="pt-PT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d>
                  </m:oMath>
                </a14:m>
                <a:r>
                  <a:rPr lang="pt-PT" dirty="0" smtClean="0"/>
                  <a:t> </a:t>
                </a:r>
                <a:r>
                  <a:rPr lang="pt-PT" dirty="0"/>
                  <a:t>por </a:t>
                </a:r>
                <a:r>
                  <a:rPr lang="pt-PT" dirty="0" smtClean="0"/>
                  <a:t>“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definição </a:t>
                </a:r>
                <a:r>
                  <a:rPr lang="pt-PT" b="1" dirty="0">
                    <a:solidFill>
                      <a:srgbClr val="C00000"/>
                    </a:solidFill>
                  </a:rPr>
                  <a:t>em 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compreensão</a:t>
                </a:r>
                <a:endParaRPr lang="pt-PT" b="1" dirty="0">
                  <a:solidFill>
                    <a:srgbClr val="C00000"/>
                  </a:solidFill>
                </a:endParaRPr>
              </a:p>
              <a:p>
                <a:r>
                  <a:rPr lang="pt-PT" b="1" dirty="0">
                    <a:solidFill>
                      <a:srgbClr val="C00000"/>
                    </a:solidFill>
                  </a:rPr>
                  <a:t>do conjunto </a:t>
                </a:r>
                <a14:m>
                  <m:oMath xmlns:m="http://schemas.openxmlformats.org/officeDocument/2006/math"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</a:rPr>
                      <m:t>𝑨</m:t>
                    </m:r>
                  </m:oMath>
                </a14:m>
                <a:r>
                  <a:rPr lang="pt-PT" b="1" dirty="0">
                    <a:solidFill>
                      <a:srgbClr val="C00000"/>
                    </a:solidFill>
                  </a:rPr>
                  <a:t> pela 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condição </a:t>
                </a:r>
                <a14:m>
                  <m:oMath xmlns:m="http://schemas.openxmlformats.org/officeDocument/2006/math"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𝒑</m:t>
                    </m:r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𝒙</m:t>
                    </m:r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dirty="0"/>
                  <a:t>”.</a:t>
                </a:r>
                <a:endParaRPr lang="pt-PT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8" y="2842202"/>
                <a:ext cx="8439305" cy="1872307"/>
              </a:xfrm>
              <a:blipFill rotWithShape="1">
                <a:blip r:embed="rId3"/>
                <a:stretch>
                  <a:fillRect l="-867" t="-3583" r="-2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341523" y="1143401"/>
            <a:ext cx="6825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Definição </a:t>
            </a:r>
            <a:r>
              <a:rPr lang="pt-PT" sz="2400" b="1" dirty="0" smtClean="0">
                <a:solidFill>
                  <a:srgbClr val="C00000"/>
                </a:solidFill>
              </a:rPr>
              <a:t>em compreensão</a:t>
            </a:r>
            <a:endParaRPr lang="pt-PT" sz="2400" dirty="0">
              <a:solidFill>
                <a:srgbClr val="C00000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2318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406635" y="1178945"/>
            <a:ext cx="85034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31 </a:t>
            </a:r>
          </a:p>
          <a:p>
            <a:r>
              <a:rPr lang="pt-PT" sz="2200" dirty="0"/>
              <a:t>Cada um dos seguintes conjuntos </a:t>
            </a:r>
            <a:r>
              <a:rPr lang="pt-PT" sz="2200" dirty="0" smtClean="0"/>
              <a:t>está </a:t>
            </a:r>
            <a:r>
              <a:rPr lang="pt-PT" sz="2200" dirty="0"/>
              <a:t>definido em </a:t>
            </a:r>
            <a:r>
              <a:rPr lang="pt-PT" sz="2200" dirty="0" smtClean="0"/>
              <a:t>compreensão, pois é </a:t>
            </a:r>
            <a:r>
              <a:rPr lang="pt-PT" sz="2200" dirty="0"/>
              <a:t>apresentada uma </a:t>
            </a:r>
            <a:r>
              <a:rPr lang="pt-PT" sz="2200" dirty="0" smtClean="0"/>
              <a:t>condição </a:t>
            </a:r>
            <a:r>
              <a:rPr lang="pt-PT" sz="2200" dirty="0"/>
              <a:t>que deve ser verificada por todos os </a:t>
            </a:r>
            <a:r>
              <a:rPr lang="pt-PT" sz="2200" dirty="0" smtClean="0"/>
              <a:t>seus elementos </a:t>
            </a:r>
            <a:r>
              <a:rPr lang="pt-PT" sz="2200" dirty="0"/>
              <a:t>e apenas por </a:t>
            </a:r>
            <a:r>
              <a:rPr lang="pt-PT" sz="2200" dirty="0" smtClean="0"/>
              <a:t>eles</a:t>
            </a:r>
            <a:r>
              <a:rPr lang="pt-PT" sz="2200" dirty="0"/>
              <a:t>:</a:t>
            </a:r>
            <a:endParaRPr lang="pt-PT" sz="2200" dirty="0" smtClean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489098" y="2615609"/>
                <a:ext cx="6996223" cy="14465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PT" sz="2200">
                          <a:latin typeface="Cambria Math"/>
                        </a:rPr>
                        <m:t>S</m:t>
                      </m:r>
                      <m:r>
                        <a:rPr lang="pt-PT" sz="220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</a:rPr>
                            <m:t>𝑥</m:t>
                          </m:r>
                          <m:r>
                            <a:rPr lang="pt-PT" sz="2200" i="1">
                              <a:latin typeface="Cambria Math"/>
                            </a:rPr>
                            <m:t>:</m:t>
                          </m:r>
                          <m:sSup>
                            <m:sSupPr>
                              <m:ctrlPr>
                                <a:rPr lang="pt-PT" sz="22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200" i="1">
                              <a:latin typeface="Cambria Math"/>
                            </a:rPr>
                            <m:t>−</m:t>
                          </m:r>
                          <m:r>
                            <a:rPr lang="pt-PT" sz="2200" i="1">
                              <a:latin typeface="Cambria Math"/>
                            </a:rPr>
                            <m:t>𝑥</m:t>
                          </m:r>
                          <m:r>
                            <a:rPr lang="pt-PT" sz="2200" i="1">
                              <a:latin typeface="Cambria Math"/>
                            </a:rPr>
                            <m:t>−2=0</m:t>
                          </m:r>
                        </m:e>
                      </m:d>
                    </m:oMath>
                  </m:oMathPara>
                </a14:m>
                <a:endParaRPr lang="pt-PT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  <a:ea typeface="Cambria Math"/>
                        </a:rPr>
                        <m:t>ℤ</m:t>
                      </m:r>
                      <m:r>
                        <a:rPr lang="pt-PT" sz="220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</a:rPr>
                            <m:t>𝑥</m:t>
                          </m:r>
                          <m:r>
                            <a:rPr lang="pt-PT" sz="2200" i="1">
                              <a:latin typeface="Cambria Math"/>
                            </a:rPr>
                            <m:t>:</m:t>
                          </m:r>
                          <m:r>
                            <a:rPr lang="pt-PT" sz="2200" i="1">
                              <a:latin typeface="Cambria Math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pt-PT" sz="2200" b="0" i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pt-PT" sz="2200" b="0" i="0" smtClean="0"/>
                            <m:t>é</m:t>
                          </m:r>
                          <m:r>
                            <m:rPr>
                              <m:nor/>
                            </m:rPr>
                            <a:rPr lang="pt-PT" sz="2200"/>
                            <m:t> </m:t>
                          </m:r>
                          <m:r>
                            <m:rPr>
                              <m:nor/>
                            </m:rPr>
                            <a:rPr lang="pt-PT" sz="2200"/>
                            <m:t>um</m:t>
                          </m:r>
                          <m:r>
                            <m:rPr>
                              <m:nor/>
                            </m:rPr>
                            <a:rPr lang="pt-PT" sz="2200"/>
                            <m:t> </m:t>
                          </m:r>
                          <m:r>
                            <m:rPr>
                              <m:nor/>
                            </m:rPr>
                            <a:rPr lang="pt-PT" sz="2200"/>
                            <m:t>n</m:t>
                          </m:r>
                          <m:r>
                            <m:rPr>
                              <m:nor/>
                            </m:rPr>
                            <a:rPr lang="pt-PT" sz="2200" b="0" i="0" smtClean="0"/>
                            <m:t>ú</m:t>
                          </m:r>
                          <m:r>
                            <m:rPr>
                              <m:nor/>
                            </m:rPr>
                            <a:rPr lang="pt-PT" sz="2200"/>
                            <m:t>mero</m:t>
                          </m:r>
                          <m:r>
                            <m:rPr>
                              <m:nor/>
                            </m:rPr>
                            <a:rPr lang="pt-PT" sz="2200"/>
                            <m:t> </m:t>
                          </m:r>
                          <m:r>
                            <m:rPr>
                              <m:nor/>
                            </m:rPr>
                            <a:rPr lang="pt-PT" sz="2200"/>
                            <m:t>inteiro</m:t>
                          </m:r>
                        </m:e>
                      </m:d>
                    </m:oMath>
                  </m:oMathPara>
                </a14:m>
                <a:endParaRPr lang="pt-PT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pt-PT" sz="2200">
                          <a:latin typeface="Cambria Math"/>
                        </a:rPr>
                        <m:t>R</m:t>
                      </m:r>
                      <m:r>
                        <a:rPr lang="pt-PT" sz="220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</a:rPr>
                            <m:t>𝑥</m:t>
                          </m:r>
                          <m:r>
                            <a:rPr lang="pt-PT" sz="2200" i="1">
                              <a:latin typeface="Cambria Math"/>
                            </a:rPr>
                            <m:t>:</m:t>
                          </m:r>
                          <m:r>
                            <a:rPr lang="pt-PT" sz="2200" i="1">
                              <a:latin typeface="Cambria Math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pt-PT" sz="220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pt-PT" sz="2200"/>
                            <m:t>é </m:t>
                          </m:r>
                          <m:r>
                            <m:rPr>
                              <m:nor/>
                            </m:rPr>
                            <a:rPr lang="pt-PT" sz="2200"/>
                            <m:t>um</m:t>
                          </m:r>
                          <m:r>
                            <m:rPr>
                              <m:nor/>
                            </m:rPr>
                            <a:rPr lang="pt-PT" sz="2200"/>
                            <m:t> </m:t>
                          </m:r>
                          <m:r>
                            <m:rPr>
                              <m:nor/>
                            </m:rPr>
                            <a:rPr lang="pt-PT" sz="2200"/>
                            <m:t>rio</m:t>
                          </m:r>
                          <m:r>
                            <m:rPr>
                              <m:nor/>
                            </m:rPr>
                            <a:rPr lang="pt-PT" sz="2200"/>
                            <m:t> </m:t>
                          </m:r>
                          <m:r>
                            <m:rPr>
                              <m:nor/>
                            </m:rPr>
                            <a:rPr lang="pt-PT" sz="2200"/>
                            <m:t>de</m:t>
                          </m:r>
                          <m:r>
                            <m:rPr>
                              <m:nor/>
                            </m:rPr>
                            <a:rPr lang="pt-PT" sz="2200"/>
                            <m:t> </m:t>
                          </m:r>
                          <m:r>
                            <m:rPr>
                              <m:nor/>
                            </m:rPr>
                            <a:rPr lang="pt-PT" sz="2200"/>
                            <m:t>Portugal</m:t>
                          </m:r>
                        </m:e>
                      </m:d>
                    </m:oMath>
                  </m:oMathPara>
                </a14:m>
                <a:endParaRPr lang="pt-PT" sz="2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ℚ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+</m:t>
                          </m:r>
                        </m:sup>
                      </m:sSup>
                      <m:r>
                        <a:rPr lang="pt-PT" sz="220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2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i="1">
                              <a:latin typeface="Cambria Math"/>
                            </a:rPr>
                            <m:t>𝑥</m:t>
                          </m:r>
                          <m:r>
                            <a:rPr lang="pt-PT" sz="2200" i="1">
                              <a:latin typeface="Cambria Math"/>
                            </a:rPr>
                            <m:t>:</m:t>
                          </m:r>
                          <m:r>
                            <a:rPr lang="pt-PT" sz="2200" i="1">
                              <a:latin typeface="Cambria Math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pt-PT" sz="220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pt-PT" sz="2200"/>
                            <m:t>é </m:t>
                          </m:r>
                          <m:r>
                            <m:rPr>
                              <m:nor/>
                            </m:rPr>
                            <a:rPr lang="pt-PT" sz="2200"/>
                            <m:t>um</m:t>
                          </m:r>
                          <m:r>
                            <m:rPr>
                              <m:nor/>
                            </m:rPr>
                            <a:rPr lang="pt-PT" sz="2200"/>
                            <m:t> </m:t>
                          </m:r>
                          <m:r>
                            <m:rPr>
                              <m:nor/>
                            </m:rPr>
                            <a:rPr lang="pt-PT" sz="2200"/>
                            <m:t>n</m:t>
                          </m:r>
                          <m:r>
                            <m:rPr>
                              <m:nor/>
                            </m:rPr>
                            <a:rPr lang="pt-PT" sz="2200" b="0" i="0" smtClean="0"/>
                            <m:t>ú</m:t>
                          </m:r>
                          <m:r>
                            <m:rPr>
                              <m:nor/>
                            </m:rPr>
                            <a:rPr lang="pt-PT" sz="2200"/>
                            <m:t>mero</m:t>
                          </m:r>
                          <m:r>
                            <m:rPr>
                              <m:nor/>
                            </m:rPr>
                            <a:rPr lang="pt-PT" sz="2200"/>
                            <m:t> </m:t>
                          </m:r>
                          <m:r>
                            <m:rPr>
                              <m:nor/>
                            </m:rPr>
                            <a:rPr lang="pt-PT" sz="2200"/>
                            <m:t>racional</m:t>
                          </m:r>
                          <m:r>
                            <m:rPr>
                              <m:nor/>
                            </m:rPr>
                            <a:rPr lang="pt-PT" sz="2200"/>
                            <m:t> </m:t>
                          </m:r>
                          <m:r>
                            <m:rPr>
                              <m:nor/>
                            </m:rPr>
                            <a:rPr lang="pt-PT" sz="2200"/>
                            <m:t>positivo</m:t>
                          </m:r>
                        </m:e>
                      </m:d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98" y="2615609"/>
                <a:ext cx="6996223" cy="1446550"/>
              </a:xfrm>
              <a:prstGeom prst="rect">
                <a:avLst/>
              </a:prstGeom>
              <a:blipFill rotWithShape="1">
                <a:blip r:embed="rId2"/>
                <a:stretch>
                  <a:fillRect l="-436" b="-33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489098" y="4199860"/>
                <a:ext cx="793188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Consideremos em </a:t>
                </a:r>
                <a14:m>
                  <m:oMath xmlns:m="http://schemas.openxmlformats.org/officeDocument/2006/math">
                    <m:r>
                      <a:rPr lang="pt-PT" sz="2200" i="1" dirty="0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pt-PT" sz="2200" dirty="0"/>
                  <a:t> a </a:t>
                </a:r>
                <a:r>
                  <a:rPr lang="pt-PT" sz="2200" dirty="0" smtClean="0"/>
                  <a:t>condição </a:t>
                </a:r>
                <a14:m>
                  <m:oMath xmlns:m="http://schemas.openxmlformats.org/officeDocument/2006/math">
                    <m:r>
                      <a:rPr lang="pt-PT" sz="2200" b="0" i="1" dirty="0" smtClean="0">
                        <a:latin typeface="Cambria Math"/>
                        <a:ea typeface="Cambria Math"/>
                      </a:rPr>
                      <m:t>𝑠</m:t>
                    </m:r>
                    <m:r>
                      <a:rPr lang="pt-PT" sz="2200" b="0" i="1" dirty="0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b="0" i="1" dirty="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 dirty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que define em </a:t>
                </a:r>
                <a:r>
                  <a:rPr lang="pt-PT" sz="2200" dirty="0" smtClean="0"/>
                  <a:t>compreensão </a:t>
                </a:r>
                <a:r>
                  <a:rPr lang="pt-PT" sz="2200" dirty="0"/>
                  <a:t>o</a:t>
                </a:r>
              </a:p>
              <a:p>
                <a:r>
                  <a:rPr lang="pt-PT" sz="2200" dirty="0"/>
                  <a:t>conjunto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200">
                        <a:latin typeface="Cambria Math"/>
                      </a:rPr>
                      <m:t>S</m:t>
                    </m:r>
                  </m:oMath>
                </a14:m>
                <a:r>
                  <a:rPr lang="pt-PT" sz="2200" dirty="0" smtClean="0"/>
                  <a:t>,</a:t>
                </a: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98" y="4199860"/>
                <a:ext cx="7931888" cy="769441"/>
              </a:xfrm>
              <a:prstGeom prst="rect">
                <a:avLst/>
              </a:prstGeom>
              <a:blipFill rotWithShape="1">
                <a:blip r:embed="rId3"/>
                <a:stretch>
                  <a:fillRect l="-922" t="-4762" r="-384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3062177" y="4753857"/>
                <a:ext cx="2721935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b="1" i="1" dirty="0" smtClean="0">
                        <a:latin typeface="Cambria Math"/>
                        <a:ea typeface="Cambria Math"/>
                      </a:rPr>
                      <m:t>𝒔</m:t>
                    </m:r>
                    <m:d>
                      <m:dPr>
                        <m:ctrlPr>
                          <a:rPr lang="pt-PT" sz="2200" b="1" i="1" dirty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1" i="1" dirty="0">
                            <a:latin typeface="Cambria Math"/>
                            <a:ea typeface="Cambria Math"/>
                          </a:rPr>
                          <m:t>𝒙</m:t>
                        </m:r>
                      </m:e>
                    </m:d>
                    <m:r>
                      <a:rPr lang="pt-PT" sz="2200" b="1" i="1" dirty="0" smtClean="0"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−</m:t>
                    </m:r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−2=0</m:t>
                    </m:r>
                  </m:oMath>
                </a14:m>
                <a:r>
                  <a:rPr lang="pt-PT" sz="2200" dirty="0" smtClean="0"/>
                  <a:t>.</a:t>
                </a:r>
                <a:endParaRPr lang="pt-PT" sz="22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2177" y="4753857"/>
                <a:ext cx="2721935" cy="430887"/>
              </a:xfrm>
              <a:prstGeom prst="rect">
                <a:avLst/>
              </a:prstGeom>
              <a:blipFill rotWithShape="1">
                <a:blip r:embed="rId4"/>
                <a:stretch>
                  <a:fillRect t="-8451" r="-2013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489098" y="5385644"/>
                <a:ext cx="793188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Como as soluções </a:t>
                </a:r>
                <a:r>
                  <a:rPr lang="pt-PT" sz="2200" dirty="0"/>
                  <a:t>da </a:t>
                </a:r>
                <a:r>
                  <a:rPr lang="pt-PT" sz="2200" dirty="0" smtClean="0"/>
                  <a:t>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i="1">
                        <a:latin typeface="Cambria Math"/>
                      </a:rPr>
                      <m:t>−</m:t>
                    </m:r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−2=0</m:t>
                    </m:r>
                  </m:oMath>
                </a14:m>
                <a:r>
                  <a:rPr lang="pt-PT" sz="2200" dirty="0" smtClean="0"/>
                  <a:t> são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 smtClean="0">
                        <a:latin typeface="Cambria Math"/>
                      </a:rPr>
                      <m:t>=</m:t>
                    </m:r>
                    <m:r>
                      <a:rPr lang="pt-PT" sz="2200" i="1">
                        <a:latin typeface="Cambria Math"/>
                      </a:rPr>
                      <m:t>−1</m:t>
                    </m:r>
                  </m:oMath>
                </a14:m>
                <a:r>
                  <a:rPr lang="pt-PT" sz="2200" dirty="0" smtClean="0"/>
                  <a:t> 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=2</m:t>
                    </m:r>
                  </m:oMath>
                </a14:m>
                <a:r>
                  <a:rPr lang="pt-PT" sz="2200" dirty="0" smtClean="0"/>
                  <a:t> temos que </a:t>
                </a:r>
                <a14:m>
                  <m:oMath xmlns:m="http://schemas.openxmlformats.org/officeDocument/2006/math">
                    <m:r>
                      <a:rPr lang="pt-PT" sz="2200" i="1" dirty="0">
                        <a:latin typeface="Cambria Math"/>
                        <a:ea typeface="Cambria Math"/>
                      </a:rPr>
                      <m:t>𝑠</m:t>
                    </m:r>
                    <m:d>
                      <m:dPr>
                        <m:ctrlPr>
                          <a:rPr lang="pt-PT" sz="2200" i="1" dirty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i="1" dirty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pt-PT" sz="2200" dirty="0"/>
                  <a:t> </a:t>
                </a:r>
                <a:r>
                  <a:rPr lang="pt-PT" sz="2200" dirty="0" smtClean="0"/>
                  <a:t>é </a:t>
                </a:r>
                <a:r>
                  <a:rPr lang="pt-PT" sz="2200" dirty="0"/>
                  <a:t>verdadeira se e somente </a:t>
                </a:r>
                <a:r>
                  <a:rPr lang="pt-PT" sz="2200" dirty="0" smtClean="0"/>
                  <a:t>se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=−1</m:t>
                    </m:r>
                  </m:oMath>
                </a14:m>
                <a:r>
                  <a:rPr lang="pt-PT" sz="2200" dirty="0"/>
                  <a:t> </a:t>
                </a:r>
                <a:r>
                  <a:rPr lang="pt-PT" sz="2200" dirty="0" smtClean="0"/>
                  <a:t>ou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</a:rPr>
                      <m:t>=2.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098" y="5385644"/>
                <a:ext cx="7931888" cy="769441"/>
              </a:xfrm>
              <a:prstGeom prst="rect">
                <a:avLst/>
              </a:prstGeom>
              <a:blipFill rotWithShape="1">
                <a:blip r:embed="rId5"/>
                <a:stretch>
                  <a:fillRect l="-922" t="-4724" b="-141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9242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  <p:bldP spid="6" grpId="0"/>
      <p:bldP spid="7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406635" y="1178945"/>
            <a:ext cx="85034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Vejamos outros exemplos:</a:t>
            </a:r>
            <a:endParaRPr lang="pt-PT" sz="2200" dirty="0" smtClean="0">
              <a:latin typeface="Cambria 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e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7334510"/>
                  </p:ext>
                </p:extLst>
              </p:nvPr>
            </p:nvGraphicFramePr>
            <p:xfrm>
              <a:off x="492642" y="2003055"/>
              <a:ext cx="7981507" cy="23566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7609"/>
                    <a:gridCol w="4603898"/>
                  </a:tblGrid>
                  <a:tr h="580656">
                    <a:tc>
                      <a:txBody>
                        <a:bodyPr/>
                        <a:lstStyle/>
                        <a:p>
                          <a:r>
                            <a:rPr lang="pt-PT" sz="18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Conjunto definido em extensão</a:t>
                          </a:r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PT" sz="18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Conjunto definido em compreensão</a:t>
                          </a:r>
                          <a:endParaRPr lang="pt-PT" dirty="0"/>
                        </a:p>
                      </a:txBody>
                      <a:tcPr/>
                    </a:tc>
                  </a:tr>
                  <a:tr h="44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0" i="1" smtClean="0">
                                    <a:latin typeface="Cambria Math"/>
                                  </a:rPr>
                                  <m:t>𝐴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pt-PT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−2,2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0" i="1" smtClean="0">
                                    <a:latin typeface="Cambria Math"/>
                                  </a:rPr>
                                  <m:t>𝐴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pt-PT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:</m:t>
                                    </m:r>
                                    <m:sSup>
                                      <m:sSupPr>
                                        <m:ctrlPr>
                                          <a:rPr lang="pt-PT" b="0" i="1" smtClean="0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pt-PT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p>
                                        <m:r>
                                          <a:rPr lang="pt-PT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=4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</a:tr>
                  <a:tr h="44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0" i="1" smtClean="0">
                                    <a:latin typeface="Cambria Math"/>
                                  </a:rPr>
                                  <m:t>𝐵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pt-PT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11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0" i="1" smtClean="0">
                                    <a:latin typeface="Cambria Math"/>
                                  </a:rPr>
                                  <m:t>𝐵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pt-PT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: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−1=10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</a:tr>
                  <a:tr h="44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0" i="1" smtClean="0">
                                    <a:latin typeface="Cambria Math"/>
                                  </a:rPr>
                                  <m:t>𝐶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pt-PT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𝑐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𝑜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𝑟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,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0" i="1" smtClean="0">
                                    <a:latin typeface="Cambria Math"/>
                                  </a:rPr>
                                  <m:t>𝐶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pt-PT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: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 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PT" sz="1800" b="0" i="0" u="none" strike="noStrike" kern="1200" baseline="0" smtClean="0">
                                        <a:solidFill>
                                          <a:schemeClr val="dk1"/>
                                        </a:solidFill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é 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PT" sz="1800" b="0" i="0" u="none" strike="noStrike" kern="1200" baseline="0" smtClean="0">
                                        <a:solidFill>
                                          <a:schemeClr val="dk1"/>
                                        </a:solidFill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uma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PT" sz="1800" b="0" i="0" u="none" strike="noStrike" kern="1200" baseline="0" smtClean="0">
                                        <a:solidFill>
                                          <a:schemeClr val="dk1"/>
                                        </a:solidFill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PT" sz="1800" b="0" i="0" u="none" strike="noStrike" kern="1200" baseline="0" smtClean="0">
                                        <a:solidFill>
                                          <a:schemeClr val="dk1"/>
                                        </a:solidFill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letra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PT" sz="1800" b="0" i="0" u="none" strike="noStrike" kern="1200" baseline="0" smtClean="0">
                                        <a:solidFill>
                                          <a:schemeClr val="dk1"/>
                                        </a:solidFill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PT" sz="1800" b="0" i="0" u="none" strike="noStrike" kern="1200" baseline="0" smtClean="0">
                                        <a:solidFill>
                                          <a:schemeClr val="dk1"/>
                                        </a:solidFill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da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PT" sz="1800" b="0" i="0" u="none" strike="noStrike" kern="1200" baseline="0" smtClean="0">
                                        <a:solidFill>
                                          <a:schemeClr val="dk1"/>
                                        </a:solidFill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 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PT" sz="1800" b="0" i="0" u="none" strike="noStrike" kern="1200" baseline="0" smtClean="0">
                                        <a:solidFill>
                                          <a:schemeClr val="dk1"/>
                                        </a:solidFill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palavra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PT" sz="1800" b="0" i="0" u="none" strike="noStrike" kern="1200" baseline="0" smtClean="0">
                                        <a:solidFill>
                                          <a:schemeClr val="dk1"/>
                                        </a:solidFill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 “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PT" sz="1800" b="0" i="0" u="none" strike="noStrike" kern="1200" baseline="0" smtClean="0">
                                        <a:solidFill>
                                          <a:schemeClr val="dk1"/>
                                        </a:solidFill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correto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pt-PT" sz="1800" b="0" i="0" u="none" strike="noStrike" kern="1200" baseline="0" smtClean="0">
                                        <a:solidFill>
                                          <a:schemeClr val="dk1"/>
                                        </a:solidFill>
                                        <a:latin typeface="+mn-lt"/>
                                        <a:ea typeface="+mn-ea"/>
                                        <a:cs typeface="+mn-cs"/>
                                      </a:rPr>
                                      <m:t>”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</a:tr>
                  <a:tr h="44400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0" i="1" smtClean="0">
                                    <a:latin typeface="Cambria Math"/>
                                  </a:rPr>
                                  <m:t>𝐷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pt-PT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b="0" i="1" smtClean="0">
                                    <a:latin typeface="Cambria Math"/>
                                  </a:rPr>
                                  <m:t>𝐷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=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pt-PT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: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+5=5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ela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07334510"/>
                  </p:ext>
                </p:extLst>
              </p:nvPr>
            </p:nvGraphicFramePr>
            <p:xfrm>
              <a:off x="492642" y="2003055"/>
              <a:ext cx="7981507" cy="235665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77609"/>
                    <a:gridCol w="4603898"/>
                  </a:tblGrid>
                  <a:tr h="580656">
                    <a:tc>
                      <a:txBody>
                        <a:bodyPr/>
                        <a:lstStyle/>
                        <a:p>
                          <a:r>
                            <a:rPr lang="pt-PT" sz="18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Conjunto definido em extensão</a:t>
                          </a:r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PT" sz="18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Conjunto definido em compreensão</a:t>
                          </a:r>
                          <a:endParaRPr lang="pt-PT" dirty="0"/>
                        </a:p>
                      </a:txBody>
                      <a:tcPr/>
                    </a:tc>
                  </a:tr>
                  <a:tr h="4440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81" t="-136986" r="-136462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3510" t="-136986" r="-132" b="-300000"/>
                          </a:stretch>
                        </a:blipFill>
                      </a:tcPr>
                    </a:tc>
                  </a:tr>
                  <a:tr h="4440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81" t="-236986" r="-13646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3510" t="-236986" r="-132" b="-200000"/>
                          </a:stretch>
                        </a:blipFill>
                      </a:tcPr>
                    </a:tc>
                  </a:tr>
                  <a:tr h="4440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81" t="-341667" r="-136462" b="-10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3510" t="-341667" r="-132" b="-102778"/>
                          </a:stretch>
                        </a:blipFill>
                      </a:tcPr>
                    </a:tc>
                  </a:tr>
                  <a:tr h="44400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81" t="-435616" r="-136462" b="-13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73510" t="-435616" r="-132" b="-137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8500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1580037"/>
            <a:ext cx="8427317" cy="2417802"/>
            <a:chOff x="341523" y="990099"/>
            <a:chExt cx="8427317" cy="2417802"/>
          </a:xfrm>
        </p:grpSpPr>
        <p:sp>
          <p:nvSpPr>
            <p:cNvPr id="7" name="Rectângulo 6"/>
            <p:cNvSpPr/>
            <p:nvPr/>
          </p:nvSpPr>
          <p:spPr>
            <a:xfrm>
              <a:off x="341523" y="1431246"/>
              <a:ext cx="8427317" cy="197665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075" name="Picture 3" descr="C:\Users\Acer\Desktop\areal\estr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56" y="990099"/>
              <a:ext cx="306000" cy="574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700533" y="1046765"/>
              <a:ext cx="4108924" cy="43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Definição</a:t>
              </a:r>
              <a:endParaRPr lang="pt-PT" sz="2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7" y="2236121"/>
                <a:ext cx="8454063" cy="1311128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 smtClean="0"/>
                  <a:t>Dada uma condição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𝑝</m:t>
                    </m:r>
                    <m:r>
                      <a:rPr lang="pt-PT" b="0" i="1" smtClean="0">
                        <a:latin typeface="Cambria Math"/>
                      </a:rPr>
                      <m:t>(</m:t>
                    </m:r>
                    <m:r>
                      <a:rPr lang="pt-PT" b="0" i="1" smtClean="0">
                        <a:latin typeface="Cambria Math"/>
                      </a:rPr>
                      <m:t>𝑥</m:t>
                    </m:r>
                    <m:r>
                      <a:rPr lang="pt-PT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pt-PT" dirty="0" smtClean="0"/>
                  <a:t> e um conjunto </a:t>
                </a:r>
                <a14:m>
                  <m:oMath xmlns:m="http://schemas.openxmlformats.org/officeDocument/2006/math">
                    <m:r>
                      <a:rPr lang="pt-PT" b="0" i="1" dirty="0" smtClean="0">
                        <a:latin typeface="Cambria Math"/>
                      </a:rPr>
                      <m:t>𝑈</m:t>
                    </m:r>
                  </m:oMath>
                </a14:m>
                <a:r>
                  <a:rPr lang="pt-PT" dirty="0" smtClean="0"/>
                  <a:t>, “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PT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:</m:t>
                        </m:r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𝑈</m:t>
                        </m:r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𝑝</m:t>
                        </m:r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pt-PT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)</m:t>
                        </m:r>
                      </m:e>
                    </m:d>
                  </m:oMath>
                </a14:m>
                <a:r>
                  <a:rPr lang="pt-PT" dirty="0" smtClean="0"/>
                  <a:t>” é o “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conjunto </a:t>
                </a:r>
                <a:r>
                  <a:rPr lang="pt-PT" b="1" dirty="0">
                    <a:solidFill>
                      <a:srgbClr val="C00000"/>
                    </a:solidFill>
                  </a:rPr>
                  <a:t>definido por </a:t>
                </a:r>
                <a14:m>
                  <m:oMath xmlns:m="http://schemas.openxmlformats.org/officeDocument/2006/math"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</a:rPr>
                      <m:t>𝒑</m:t>
                    </m:r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</a:rPr>
                      <m:t>𝒙</m:t>
                    </m:r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pt-PT" b="1" dirty="0">
                    <a:solidFill>
                      <a:srgbClr val="C00000"/>
                    </a:solidFill>
                  </a:rPr>
                  <a:t> em </a:t>
                </a:r>
                <a14:m>
                  <m:oMath xmlns:m="http://schemas.openxmlformats.org/officeDocument/2006/math">
                    <m:r>
                      <a:rPr lang="pt-PT" b="1" i="1" dirty="0">
                        <a:solidFill>
                          <a:srgbClr val="C00000"/>
                        </a:solidFill>
                        <a:latin typeface="Cambria Math"/>
                      </a:rPr>
                      <m:t>𝑼</m:t>
                    </m:r>
                  </m:oMath>
                </a14:m>
                <a:r>
                  <a:rPr lang="pt-PT" b="1" dirty="0" smtClean="0"/>
                  <a:t>”</a:t>
                </a:r>
                <a:r>
                  <a:rPr lang="pt-PT" dirty="0"/>
                  <a:t> ou “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conjunto-solução </a:t>
                </a:r>
                <a:r>
                  <a:rPr lang="pt-PT" b="1" dirty="0">
                    <a:solidFill>
                      <a:srgbClr val="C00000"/>
                    </a:solidFill>
                  </a:rPr>
                  <a:t>de </a:t>
                </a:r>
                <a14:m>
                  <m:oMath xmlns:m="http://schemas.openxmlformats.org/officeDocument/2006/math"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</a:rPr>
                      <m:t>𝒑</m:t>
                    </m:r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</a:rPr>
                      <m:t>𝒙</m:t>
                    </m:r>
                    <m:r>
                      <a:rPr lang="pt-PT" b="1" i="1">
                        <a:solidFill>
                          <a:srgbClr val="C0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pt-PT" b="1" dirty="0">
                    <a:solidFill>
                      <a:srgbClr val="C00000"/>
                    </a:solidFill>
                  </a:rPr>
                  <a:t> em </a:t>
                </a:r>
                <a14:m>
                  <m:oMath xmlns:m="http://schemas.openxmlformats.org/officeDocument/2006/math">
                    <m:r>
                      <a:rPr lang="pt-PT" b="1" i="1" dirty="0">
                        <a:solidFill>
                          <a:srgbClr val="C00000"/>
                        </a:solidFill>
                        <a:latin typeface="Cambria Math"/>
                      </a:rPr>
                      <m:t>𝑼</m:t>
                    </m:r>
                  </m:oMath>
                </a14:m>
                <a:r>
                  <a:rPr lang="pt-PT" dirty="0" smtClean="0"/>
                  <a:t>”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PT" i="1">
                            <a:latin typeface="Cambria Math"/>
                          </a:rPr>
                        </m:ctrlPr>
                      </m:dPr>
                      <m:e>
                        <m:r>
                          <a:rPr lang="pt-PT" i="1">
                            <a:latin typeface="Cambria Math"/>
                          </a:rPr>
                          <m:t>𝑥</m:t>
                        </m:r>
                        <m:r>
                          <a:rPr lang="pt-PT" i="1">
                            <a:latin typeface="Cambria Math"/>
                          </a:rPr>
                          <m:t>:</m:t>
                        </m:r>
                        <m:r>
                          <a:rPr lang="pt-PT" i="1">
                            <a:latin typeface="Cambria Math"/>
                          </a:rPr>
                          <m:t>𝑥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𝑈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pt-PT" i="1">
                            <a:latin typeface="Cambria Math"/>
                          </a:rPr>
                          <m:t>𝑝</m:t>
                        </m:r>
                        <m:r>
                          <a:rPr lang="pt-PT" i="1">
                            <a:latin typeface="Cambria Math"/>
                          </a:rPr>
                          <m:t>(</m:t>
                        </m:r>
                        <m:r>
                          <a:rPr lang="pt-PT" i="1">
                            <a:latin typeface="Cambria Math"/>
                          </a:rPr>
                          <m:t>𝑥</m:t>
                        </m:r>
                        <m:r>
                          <a:rPr lang="pt-PT" i="1">
                            <a:latin typeface="Cambria Math"/>
                          </a:rPr>
                          <m:t>)</m:t>
                        </m:r>
                      </m:e>
                    </m:d>
                  </m:oMath>
                </a14:m>
                <a:r>
                  <a:rPr lang="pt-PT" dirty="0" smtClean="0"/>
                  <a:t> </a:t>
                </a:r>
                <a:r>
                  <a:rPr lang="pt-PT" dirty="0"/>
                  <a:t>representa-se </a:t>
                </a:r>
                <a:r>
                  <a:rPr lang="pt-PT" dirty="0" smtClean="0"/>
                  <a:t>também por </a:t>
                </a:r>
                <a:r>
                  <a:rPr lang="pt-PT" dirty="0"/>
                  <a:t>“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PT" i="1">
                            <a:latin typeface="Cambria Math"/>
                          </a:rPr>
                        </m:ctrlPr>
                      </m:dPr>
                      <m:e>
                        <m:r>
                          <a:rPr lang="pt-PT" i="1">
                            <a:latin typeface="Cambria Math"/>
                          </a:rPr>
                          <m:t>𝑥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i="1">
                            <a:latin typeface="Cambria Math"/>
                            <a:ea typeface="Cambria Math"/>
                          </a:rPr>
                          <m:t>𝑈</m:t>
                        </m:r>
                        <m:r>
                          <a:rPr lang="pt-PT" b="0" i="1" smtClean="0">
                            <a:latin typeface="Cambria Math"/>
                            <a:ea typeface="Cambria Math"/>
                          </a:rPr>
                          <m:t>:</m:t>
                        </m:r>
                        <m:r>
                          <a:rPr lang="pt-PT" i="1">
                            <a:latin typeface="Cambria Math"/>
                          </a:rPr>
                          <m:t>𝑝</m:t>
                        </m:r>
                        <m:r>
                          <a:rPr lang="pt-PT" i="1">
                            <a:latin typeface="Cambria Math"/>
                          </a:rPr>
                          <m:t>(</m:t>
                        </m:r>
                        <m:r>
                          <a:rPr lang="pt-PT" i="1">
                            <a:latin typeface="Cambria Math"/>
                          </a:rPr>
                          <m:t>𝑥</m:t>
                        </m:r>
                        <m:r>
                          <a:rPr lang="pt-PT" i="1">
                            <a:latin typeface="Cambria Math"/>
                          </a:rPr>
                          <m:t>)</m:t>
                        </m:r>
                      </m:e>
                    </m:d>
                  </m:oMath>
                </a14:m>
                <a:r>
                  <a:rPr lang="pt-PT" dirty="0"/>
                  <a:t>”</a:t>
                </a:r>
                <a:r>
                  <a:rPr lang="pt-PT" dirty="0" smtClean="0"/>
                  <a:t> </a:t>
                </a:r>
                <a:r>
                  <a:rPr lang="pt-PT" dirty="0"/>
                  <a:t>e </a:t>
                </a:r>
                <a:r>
                  <a:rPr lang="pt-PT" dirty="0" smtClean="0"/>
                  <a:t>lê-se</a:t>
                </a:r>
                <a:r>
                  <a:rPr lang="pt-PT" dirty="0"/>
                  <a:t> </a:t>
                </a:r>
                <a:r>
                  <a:rPr lang="pt-PT" dirty="0" smtClean="0"/>
                  <a:t>“conjunto </a:t>
                </a:r>
                <a:r>
                  <a:rPr lang="pt-PT" dirty="0"/>
                  <a:t>dos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𝑥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pertencentes a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tais que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𝑝</m:t>
                    </m:r>
                    <m:r>
                      <a:rPr lang="pt-PT" i="1">
                        <a:latin typeface="Cambria Math"/>
                      </a:rPr>
                      <m:t>(</m:t>
                    </m:r>
                    <m:r>
                      <a:rPr lang="pt-PT" i="1">
                        <a:latin typeface="Cambria Math"/>
                      </a:rPr>
                      <m:t>𝑥</m:t>
                    </m:r>
                    <m:r>
                      <a:rPr lang="pt-PT" i="1">
                        <a:latin typeface="Cambria Math"/>
                      </a:rPr>
                      <m:t>)</m:t>
                    </m:r>
                  </m:oMath>
                </a14:m>
                <a:r>
                  <a:rPr lang="pt-PT" dirty="0"/>
                  <a:t>”</a:t>
                </a:r>
                <a:r>
                  <a:rPr lang="pt-PT" dirty="0" smtClean="0"/>
                  <a:t>.</a:t>
                </a:r>
                <a:endParaRPr lang="pt-P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7" y="2236121"/>
                <a:ext cx="8454063" cy="1311128"/>
              </a:xfrm>
              <a:blipFill rotWithShape="1">
                <a:blip r:embed="rId3"/>
                <a:stretch>
                  <a:fillRect l="-865" t="-5116" b="-837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341523" y="1143401"/>
            <a:ext cx="6825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Conjunto-solução</a:t>
            </a:r>
            <a:endParaRPr lang="pt-PT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341523" y="3996565"/>
                <a:ext cx="836218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32 </a:t>
                </a:r>
                <a:endParaRPr lang="pt-PT" sz="22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  <a:p>
                <a:pPr algn="just"/>
                <a:r>
                  <a:rPr lang="pt-PT" sz="2200" dirty="0"/>
                  <a:t>Considera o </a:t>
                </a:r>
                <a:r>
                  <a:rPr lang="pt-PT" sz="2200" dirty="0" smtClean="0"/>
                  <a:t>conjunto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𝐴</m:t>
                    </m:r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1,2,3,4</m:t>
                        </m:r>
                      </m:e>
                    </m:d>
                  </m:oMath>
                </a14:m>
                <a:r>
                  <a:rPr lang="pt-PT" sz="2200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pt-PT" sz="2200" dirty="0" smtClean="0"/>
                  <a:t>e a condição </a:t>
                </a:r>
                <a:r>
                  <a:rPr lang="pt-PT" sz="2200" b="1" dirty="0" smtClean="0"/>
                  <a:t> </a:t>
                </a: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23" y="3996565"/>
                <a:ext cx="8362187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875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2843350" y="4720690"/>
                <a:ext cx="2168957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1" i="1" smtClean="0">
                          <a:latin typeface="Cambria Math"/>
                        </a:rPr>
                        <m:t>𝒑</m:t>
                      </m:r>
                      <m:d>
                        <m:dPr>
                          <m:ctrlPr>
                            <a:rPr lang="pt-PT" sz="22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sz="2200" b="1" i="1" smtClean="0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pt-PT" sz="2200" b="1" i="1" smtClean="0">
                          <a:latin typeface="Cambria Math"/>
                        </a:rPr>
                        <m:t>:</m:t>
                      </m:r>
                      <m:r>
                        <a:rPr lang="pt-PT" sz="2200" b="0" i="1" smtClean="0">
                          <a:latin typeface="Cambria Math"/>
                        </a:rPr>
                        <m:t>𝑥</m:t>
                      </m:r>
                      <m:r>
                        <a:rPr lang="pt-PT" sz="2200" b="0" i="1" smtClean="0">
                          <a:latin typeface="Cambria Math"/>
                        </a:rPr>
                        <m:t>&lt;3.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350" y="4720690"/>
                <a:ext cx="2168957" cy="430887"/>
              </a:xfrm>
              <a:prstGeom prst="rect">
                <a:avLst/>
              </a:prstGeom>
              <a:blipFill rotWithShape="1">
                <a:blip r:embed="rId5"/>
                <a:stretch>
                  <a:fillRect b="-845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329961" y="5188503"/>
                <a:ext cx="827938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O conjunto-solução </a:t>
                </a:r>
                <a:r>
                  <a:rPr lang="pt-PT" sz="2200" dirty="0"/>
                  <a:t>de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𝑝</m:t>
                    </m:r>
                    <m:d>
                      <m:dPr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pt-PT" sz="2200" dirty="0"/>
                  <a:t> em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é</a:t>
                </a:r>
                <a:r>
                  <a:rPr lang="pt-PT" sz="2200" dirty="0" smtClean="0"/>
                  <a:t> </a:t>
                </a:r>
                <a:r>
                  <a:rPr lang="pt-PT" sz="2200" dirty="0"/>
                  <a:t>o </a:t>
                </a:r>
                <a:r>
                  <a:rPr lang="pt-PT" sz="2200" dirty="0" smtClean="0"/>
                  <a:t>conjunto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</a:rPr>
                          <m:t>𝑥</m:t>
                        </m:r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:</m:t>
                        </m:r>
                        <m:r>
                          <a:rPr lang="pt-PT" sz="2200" i="1">
                            <a:latin typeface="Cambria Math"/>
                          </a:rPr>
                          <m:t>𝑝</m:t>
                        </m:r>
                        <m:r>
                          <a:rPr lang="pt-PT" sz="2200" i="1">
                            <a:latin typeface="Cambria Math"/>
                          </a:rPr>
                          <m:t>(</m:t>
                        </m:r>
                        <m:r>
                          <a:rPr lang="pt-PT" sz="2200" i="1">
                            <a:latin typeface="Cambria Math"/>
                          </a:rPr>
                          <m:t>𝑥</m:t>
                        </m:r>
                        <m:r>
                          <a:rPr lang="pt-PT" sz="2200" i="1">
                            <a:latin typeface="Cambria Math"/>
                          </a:rPr>
                          <m:t>)</m:t>
                        </m:r>
                      </m:e>
                    </m:d>
                  </m:oMath>
                </a14:m>
                <a:r>
                  <a:rPr lang="pt-PT" sz="2200" dirty="0"/>
                  <a:t>, que </a:t>
                </a:r>
                <a:r>
                  <a:rPr lang="pt-PT" sz="2200" dirty="0" smtClean="0"/>
                  <a:t>é o conjunto </a:t>
                </a:r>
                <a:r>
                  <a:rPr lang="pt-PT" sz="2200" dirty="0"/>
                  <a:t>de </a:t>
                </a:r>
                <a:r>
                  <a:rPr lang="pt-PT" sz="2200" dirty="0" smtClean="0"/>
                  <a:t>números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𝑥</m:t>
                    </m:r>
                  </m:oMath>
                </a14:m>
                <a:r>
                  <a:rPr lang="pt-PT" sz="2200" i="1" dirty="0" smtClean="0"/>
                  <a:t> </a:t>
                </a:r>
                <a:r>
                  <a:rPr lang="pt-PT" sz="2200" dirty="0"/>
                  <a:t>que tornam verdadeira a </a:t>
                </a:r>
                <a:r>
                  <a:rPr lang="pt-PT" sz="2200" dirty="0" smtClean="0"/>
                  <a:t>conjunção</a:t>
                </a:r>
                <a:endParaRPr lang="pt-PT" sz="22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961" y="5188503"/>
                <a:ext cx="8279384" cy="769441"/>
              </a:xfrm>
              <a:prstGeom prst="rect">
                <a:avLst/>
              </a:prstGeom>
              <a:blipFill rotWithShape="1">
                <a:blip r:embed="rId6"/>
                <a:stretch>
                  <a:fillRect l="-884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2843350" y="5940414"/>
                <a:ext cx="2168957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𝑥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∧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 smtClean="0"/>
                  <a:t>.</a:t>
                </a:r>
                <a:endParaRPr lang="pt-PT" sz="22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350" y="5940414"/>
                <a:ext cx="2168957" cy="430887"/>
              </a:xfrm>
              <a:prstGeom prst="rect">
                <a:avLst/>
              </a:prstGeom>
              <a:blipFill rotWithShape="1">
                <a:blip r:embed="rId7"/>
                <a:stretch>
                  <a:fillRect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0962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1" grpId="0" build="allAtOnce"/>
      <p:bldP spid="8" grpId="0" animBg="1"/>
      <p:bldP spid="9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1580037"/>
            <a:ext cx="8427317" cy="1779852"/>
            <a:chOff x="341523" y="990099"/>
            <a:chExt cx="8427317" cy="1779852"/>
          </a:xfrm>
        </p:grpSpPr>
        <p:sp>
          <p:nvSpPr>
            <p:cNvPr id="7" name="Rectângulo 6"/>
            <p:cNvSpPr/>
            <p:nvPr/>
          </p:nvSpPr>
          <p:spPr>
            <a:xfrm>
              <a:off x="341523" y="1431247"/>
              <a:ext cx="8427317" cy="1338704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075" name="Picture 3" descr="C:\Users\Acer\Desktop\areal\estr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56" y="990099"/>
              <a:ext cx="306000" cy="574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700533" y="1046765"/>
              <a:ext cx="4108924" cy="43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Definição</a:t>
              </a:r>
              <a:endParaRPr lang="pt-PT" sz="2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7" y="2236121"/>
                <a:ext cx="8454063" cy="1134670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 smtClean="0"/>
                  <a:t>Dados conjuntos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i="1" dirty="0" smtClean="0"/>
                  <a:t> </a:t>
                </a:r>
                <a:r>
                  <a:rPr lang="pt-PT" dirty="0"/>
                  <a:t>e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dirty="0"/>
                  <a:t>, dizemos que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</a:rPr>
                      <m:t>𝐴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 smtClean="0"/>
                  <a:t>é </a:t>
                </a:r>
                <a:r>
                  <a:rPr lang="pt-PT" dirty="0"/>
                  <a:t>um “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subconjunto de </a:t>
                </a:r>
                <a14:m>
                  <m:oMath xmlns:m="http://schemas.openxmlformats.org/officeDocument/2006/math"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dirty="0"/>
                  <a:t>” </a:t>
                </a:r>
                <a:r>
                  <a:rPr lang="pt-PT" dirty="0" smtClean="0"/>
                  <a:t>ou por </a:t>
                </a:r>
                <a:r>
                  <a:rPr lang="pt-PT" dirty="0"/>
                  <a:t>“</a:t>
                </a:r>
                <a:r>
                  <a:rPr lang="pt-PT" b="1" dirty="0" smtClean="0">
                    <a:solidFill>
                      <a:srgbClr val="C00000"/>
                    </a:solidFill>
                  </a:rPr>
                  <a:t>uma parte de </a:t>
                </a:r>
                <a14:m>
                  <m:oMath xmlns:m="http://schemas.openxmlformats.org/officeDocument/2006/math">
                    <m:r>
                      <a:rPr lang="pt-PT" b="1" i="1" smtClean="0">
                        <a:solidFill>
                          <a:srgbClr val="C00000"/>
                        </a:solidFill>
                        <a:latin typeface="Cambria Math"/>
                      </a:rPr>
                      <m:t>𝑩</m:t>
                    </m:r>
                  </m:oMath>
                </a14:m>
                <a:r>
                  <a:rPr lang="pt-PT" dirty="0"/>
                  <a:t>” </a:t>
                </a:r>
                <a:r>
                  <a:rPr lang="pt-PT" dirty="0" smtClean="0"/>
                  <a:t>quando </a:t>
                </a:r>
                <a14:m>
                  <m:oMath xmlns:m="http://schemas.openxmlformats.org/officeDocument/2006/math">
                    <m:r>
                      <a:rPr lang="pt-PT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pt-PT" dirty="0" smtClean="0"/>
                  <a:t>. </a:t>
                </a:r>
              </a:p>
              <a:p>
                <a:r>
                  <a:rPr lang="pt-PT" dirty="0" smtClean="0"/>
                  <a:t>Escrevemos 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i="1" smtClean="0">
                        <a:latin typeface="Cambria Math"/>
                        <a:ea typeface="Cambria Math"/>
                      </a:rPr>
                      <m:t>⊂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pt-PT" dirty="0" smtClean="0"/>
                  <a:t> e lemos </a:t>
                </a:r>
                <a:r>
                  <a:rPr lang="pt-PT" dirty="0"/>
                  <a:t>“</a:t>
                </a:r>
                <a14:m>
                  <m:oMath xmlns:m="http://schemas.openxmlformats.org/officeDocument/2006/math">
                    <m:r>
                      <a:rPr lang="pt-PT" i="1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 smtClean="0"/>
                  <a:t>está </a:t>
                </a:r>
                <a:r>
                  <a:rPr lang="pt-PT" dirty="0"/>
                  <a:t>contido em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r>
                  <a:rPr lang="pt-PT" dirty="0"/>
                  <a:t>”.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7" y="2236121"/>
                <a:ext cx="8454063" cy="1134670"/>
              </a:xfrm>
              <a:blipFill rotWithShape="1">
                <a:blip r:embed="rId3"/>
                <a:stretch>
                  <a:fillRect l="-865" t="-5914" r="-793" b="-96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341523" y="1143401"/>
            <a:ext cx="6825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rgbClr val="C00000"/>
                </a:solidFill>
              </a:rPr>
              <a:t>Subconjunto</a:t>
            </a:r>
            <a:endParaRPr lang="pt-PT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329961" y="3561916"/>
                <a:ext cx="8362187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33 </a:t>
                </a:r>
                <a:endParaRPr lang="pt-PT" sz="22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  <a:p>
                <a:pPr algn="just"/>
                <a:r>
                  <a:rPr lang="pt-PT" sz="2200" dirty="0"/>
                  <a:t>Consideremos os conjuntos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𝑃</m:t>
                    </m:r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1,3</m:t>
                        </m:r>
                      </m:e>
                    </m:d>
                  </m:oMath>
                </a14:m>
                <a:r>
                  <a:rPr lang="pt-PT" sz="2200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pt-PT" sz="2200" dirty="0" smtClean="0"/>
                  <a:t>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𝑄</m:t>
                    </m:r>
                    <m:r>
                      <a:rPr lang="pt-PT" sz="2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</a:rPr>
                          <m:t>1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,2</m:t>
                        </m:r>
                        <m:r>
                          <a:rPr lang="pt-PT" sz="2200" i="1">
                            <a:latin typeface="Cambria Math"/>
                          </a:rPr>
                          <m:t>,3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,4,5</m:t>
                        </m:r>
                      </m:e>
                    </m:d>
                  </m:oMath>
                </a14:m>
                <a:r>
                  <a:rPr lang="pt-PT" sz="2200" dirty="0" smtClean="0"/>
                  <a:t>.</a:t>
                </a:r>
              </a:p>
              <a:p>
                <a:pPr algn="just"/>
                <a:r>
                  <a:rPr lang="pt-PT" sz="2200" dirty="0"/>
                  <a:t>Repara que qualquer elemento de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 smtClean="0"/>
                  <a:t>é também </a:t>
                </a:r>
                <a:r>
                  <a:rPr lang="pt-PT" sz="2200" dirty="0"/>
                  <a:t>elemento de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𝑄</m:t>
                    </m:r>
                  </m:oMath>
                </a14:m>
                <a:r>
                  <a:rPr lang="pt-PT" sz="2200" i="1" dirty="0"/>
                  <a:t>.</a:t>
                </a:r>
                <a:r>
                  <a:rPr lang="pt-PT" sz="2200" b="1" dirty="0" smtClean="0"/>
                  <a:t> </a:t>
                </a: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961" y="3561916"/>
                <a:ext cx="8362187" cy="1107996"/>
              </a:xfrm>
              <a:prstGeom prst="rect">
                <a:avLst/>
              </a:prstGeom>
              <a:blipFill rotWithShape="1">
                <a:blip r:embed="rId4"/>
                <a:stretch>
                  <a:fillRect l="-875" t="-3297" b="-98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322799" y="4803105"/>
                <a:ext cx="5999023" cy="430887"/>
              </a:xfrm>
              <a:prstGeom prst="rect">
                <a:avLst/>
              </a:prstGeom>
              <a:noFill/>
              <a:ln>
                <a:solidFill>
                  <a:srgbClr val="92D05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𝑃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𝑄</m:t>
                    </m:r>
                  </m:oMath>
                </a14:m>
                <a:r>
                  <a:rPr lang="pt-PT" sz="2200" dirty="0"/>
                  <a:t> é uma proposição verdadeira</a:t>
                </a:r>
                <a:r>
                  <a:rPr lang="pt-PT" sz="2200" dirty="0" smtClean="0"/>
                  <a:t>.</a:t>
                </a:r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2799" y="4803105"/>
                <a:ext cx="5999023" cy="430887"/>
              </a:xfrm>
              <a:prstGeom prst="rect">
                <a:avLst/>
              </a:prstGeom>
              <a:blipFill rotWithShape="1">
                <a:blip r:embed="rId5"/>
                <a:stretch>
                  <a:fillRect t="-6849" b="-24658"/>
                </a:stretch>
              </a:blipFill>
              <a:ln>
                <a:solidFill>
                  <a:srgbClr val="92D050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341523" y="5284390"/>
                <a:ext cx="809009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Em linguagem simbólica </a:t>
                </a:r>
                <a:r>
                  <a:rPr lang="pt-PT" sz="2200" dirty="0"/>
                  <a:t>escrevemos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𝑃</m:t>
                    </m:r>
                    <m:r>
                      <a:rPr lang="pt-PT" sz="2200" i="1" smtClean="0">
                        <a:latin typeface="Cambria Math"/>
                        <a:ea typeface="Cambria Math"/>
                      </a:rPr>
                      <m:t>⊂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𝑄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e dizemos que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𝑃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 smtClean="0"/>
                  <a:t>é </a:t>
                </a:r>
                <a:r>
                  <a:rPr lang="pt-PT" sz="2200" dirty="0"/>
                  <a:t>um</a:t>
                </a:r>
              </a:p>
              <a:p>
                <a:r>
                  <a:rPr lang="pt-PT" sz="2200" dirty="0"/>
                  <a:t>subconjunto de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𝑄</m:t>
                    </m:r>
                  </m:oMath>
                </a14:m>
                <a:r>
                  <a:rPr lang="pt-PT" sz="2200" dirty="0"/>
                  <a:t>.</a:t>
                </a:r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23" y="5284390"/>
                <a:ext cx="8090096" cy="769441"/>
              </a:xfrm>
              <a:prstGeom prst="rect">
                <a:avLst/>
              </a:prstGeom>
              <a:blipFill rotWithShape="1">
                <a:blip r:embed="rId6"/>
                <a:stretch>
                  <a:fillRect l="-904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5829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1" grpId="0" build="allAtOnce"/>
      <p:bldP spid="12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341523" y="1187164"/>
                <a:ext cx="835062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33 (continuação)</a:t>
                </a:r>
                <a:endParaRPr lang="pt-PT" sz="22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  <a:p>
                <a:pPr algn="just"/>
                <a:r>
                  <a:rPr lang="pt-PT" sz="2200" dirty="0"/>
                  <a:t>Consideremos os conjuntos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𝑃</m:t>
                    </m:r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1,3</m:t>
                        </m:r>
                      </m:e>
                    </m:d>
                  </m:oMath>
                </a14:m>
                <a:r>
                  <a:rPr lang="pt-PT" sz="2200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pt-PT" sz="2200" dirty="0" smtClean="0"/>
                  <a:t>e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𝑄</m:t>
                    </m:r>
                    <m:r>
                      <a:rPr lang="pt-PT" sz="2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i="1">
                            <a:latin typeface="Cambria Math"/>
                          </a:rPr>
                          <m:t>1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,2</m:t>
                        </m:r>
                        <m:r>
                          <a:rPr lang="pt-PT" sz="2200" i="1">
                            <a:latin typeface="Cambria Math"/>
                          </a:rPr>
                          <m:t>,3</m:t>
                        </m:r>
                        <m:r>
                          <a:rPr lang="pt-PT" sz="2200" b="0" i="1" smtClean="0">
                            <a:latin typeface="Cambria Math"/>
                          </a:rPr>
                          <m:t>,4,5</m:t>
                        </m:r>
                      </m:e>
                    </m:d>
                  </m:oMath>
                </a14:m>
                <a:r>
                  <a:rPr lang="pt-PT" sz="2200" dirty="0" smtClean="0"/>
                  <a:t>.</a:t>
                </a: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23" y="1187164"/>
                <a:ext cx="8350625" cy="769441"/>
              </a:xfrm>
              <a:prstGeom prst="rect">
                <a:avLst/>
              </a:prstGeom>
              <a:blipFill rotWithShape="1">
                <a:blip r:embed="rId2"/>
                <a:stretch>
                  <a:fillRect l="-876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341523" y="2006217"/>
                <a:ext cx="8350625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Também </a:t>
                </a:r>
                <a:r>
                  <a:rPr lang="pt-PT" sz="2200" dirty="0"/>
                  <a:t>podemos escrever simbolicamente </a:t>
                </a:r>
                <a14:m>
                  <m:oMath xmlns:m="http://schemas.openxmlformats.org/officeDocument/2006/math">
                    <m:r>
                      <a:rPr lang="pt-PT" sz="2200" i="1" dirty="0" smtClean="0">
                        <a:latin typeface="Cambria Math"/>
                      </a:rPr>
                      <m:t>𝑄</m:t>
                    </m:r>
                    <m:r>
                      <a:rPr lang="pt-PT" sz="2200" i="1" dirty="0" smtClean="0">
                        <a:latin typeface="Cambria Math"/>
                      </a:rPr>
                      <m:t> ⊃ </m:t>
                    </m:r>
                    <m:r>
                      <a:rPr lang="pt-PT" sz="2200" i="1" dirty="0">
                        <a:latin typeface="Cambria Math"/>
                      </a:rPr>
                      <m:t>𝑃</m:t>
                    </m:r>
                  </m:oMath>
                </a14:m>
                <a:r>
                  <a:rPr lang="pt-PT" sz="2200" dirty="0"/>
                  <a:t>.</a:t>
                </a:r>
              </a:p>
              <a:p>
                <a:r>
                  <a:rPr lang="pt-PT" sz="2200" dirty="0"/>
                  <a:t>Lemos “</a:t>
                </a:r>
                <a:r>
                  <a:rPr lang="pt-PT" sz="2200" i="1" dirty="0"/>
                  <a:t>Q </a:t>
                </a:r>
                <a:r>
                  <a:rPr lang="pt-PT" sz="2200" dirty="0" smtClean="0"/>
                  <a:t>contém </a:t>
                </a:r>
                <a:r>
                  <a:rPr lang="pt-PT" sz="2200" i="1" dirty="0"/>
                  <a:t>P</a:t>
                </a:r>
                <a:r>
                  <a:rPr lang="pt-PT" sz="2200" dirty="0" smtClean="0"/>
                  <a:t>”.</a:t>
                </a:r>
                <a:endParaRPr lang="pt-PT" sz="22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23" y="2006217"/>
                <a:ext cx="8350625" cy="769441"/>
              </a:xfrm>
              <a:prstGeom prst="rect">
                <a:avLst/>
              </a:prstGeom>
              <a:blipFill rotWithShape="1">
                <a:blip r:embed="rId3"/>
                <a:stretch>
                  <a:fillRect l="-876" t="-4762" b="-150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341523" y="2838728"/>
                <a:ext cx="8350625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Usando um Diagrama de </a:t>
                </a:r>
                <a:r>
                  <a:rPr lang="pt-PT" sz="2200" dirty="0" err="1"/>
                  <a:t>Venn</a:t>
                </a:r>
                <a:r>
                  <a:rPr lang="pt-PT" sz="2200" dirty="0"/>
                  <a:t>, podemos representar graficamente a</a:t>
                </a:r>
              </a:p>
              <a:p>
                <a:r>
                  <a:rPr lang="pt-PT" sz="2200" b="1" dirty="0"/>
                  <a:t>inclusão </a:t>
                </a:r>
                <a:r>
                  <a:rPr lang="pt-PT" sz="2200" dirty="0"/>
                  <a:t>do conjunto </a:t>
                </a:r>
                <a14:m>
                  <m:oMath xmlns:m="http://schemas.openxmlformats.org/officeDocument/2006/math">
                    <m:r>
                      <a:rPr lang="pt-PT" sz="2200" i="1" dirty="0" smtClean="0">
                        <a:latin typeface="Cambria Math"/>
                      </a:rPr>
                      <m:t>𝑃</m:t>
                    </m:r>
                    <m:r>
                      <a:rPr lang="pt-PT" sz="2200" i="1" dirty="0" smtClean="0">
                        <a:latin typeface="Cambria Math"/>
                      </a:rPr>
                      <m:t>={1, 3} </m:t>
                    </m:r>
                  </m:oMath>
                </a14:m>
                <a:r>
                  <a:rPr lang="pt-PT" sz="2200" dirty="0"/>
                  <a:t>no conjunto </a:t>
                </a:r>
                <a14:m>
                  <m:oMath xmlns:m="http://schemas.openxmlformats.org/officeDocument/2006/math">
                    <m:r>
                      <a:rPr lang="pt-PT" sz="2200" i="1" dirty="0" smtClean="0">
                        <a:latin typeface="Cambria Math"/>
                      </a:rPr>
                      <m:t>𝑄</m:t>
                    </m:r>
                    <m:r>
                      <a:rPr lang="pt-PT" sz="2200" i="1" dirty="0" smtClean="0">
                        <a:latin typeface="Cambria Math"/>
                      </a:rPr>
                      <m:t>={1, 2, 3, 4, 5}</m:t>
                    </m:r>
                  </m:oMath>
                </a14:m>
                <a:r>
                  <a:rPr lang="pt-PT" sz="2200" dirty="0"/>
                  <a:t>.</a:t>
                </a:r>
              </a:p>
              <a:p>
                <a:endParaRPr lang="pt-PT" sz="22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23" y="2838728"/>
                <a:ext cx="8350625" cy="1107996"/>
              </a:xfrm>
              <a:prstGeom prst="rect">
                <a:avLst/>
              </a:prstGeom>
              <a:blipFill rotWithShape="1">
                <a:blip r:embed="rId4"/>
                <a:stretch>
                  <a:fillRect l="-876" t="-331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Acer\Desktop\areal\ven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297" y="3681052"/>
            <a:ext cx="3405366" cy="236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09516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341523" y="1580037"/>
            <a:ext cx="8427317" cy="1226958"/>
            <a:chOff x="341523" y="990099"/>
            <a:chExt cx="8427317" cy="1226958"/>
          </a:xfrm>
        </p:grpSpPr>
        <p:sp>
          <p:nvSpPr>
            <p:cNvPr id="7" name="Rectângulo 6"/>
            <p:cNvSpPr/>
            <p:nvPr/>
          </p:nvSpPr>
          <p:spPr>
            <a:xfrm>
              <a:off x="341523" y="1431246"/>
              <a:ext cx="8427317" cy="785811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075" name="Picture 3" descr="C:\Users\Acer\Desktop\areal\estr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56" y="990099"/>
              <a:ext cx="306000" cy="5742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700533" y="1046765"/>
              <a:ext cx="4108924" cy="434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Definição</a:t>
              </a:r>
              <a:endParaRPr lang="pt-PT" sz="2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7" y="2236121"/>
                <a:ext cx="8454063" cy="397032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 smtClean="0"/>
                  <a:t>Dados conjuntos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i="1" dirty="0" smtClean="0"/>
                  <a:t> </a:t>
                </a:r>
                <a:r>
                  <a:rPr lang="pt-PT" dirty="0"/>
                  <a:t>e </a:t>
                </a:r>
                <a14:m>
                  <m:oMath xmlns:m="http://schemas.openxmlformats.org/officeDocument/2006/math">
                    <m:r>
                      <a:rPr lang="pt-PT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b="0" i="0" smtClean="0">
                        <a:latin typeface="Cambria Math"/>
                      </a:rPr>
                      <m:t>A</m:t>
                    </m:r>
                    <m:r>
                      <a:rPr lang="pt-PT" b="0" i="0" smtClean="0">
                        <a:latin typeface="Cambria Math"/>
                      </a:rPr>
                      <m:t>=</m:t>
                    </m:r>
                    <m:r>
                      <a:rPr lang="pt-PT" i="1">
                        <a:latin typeface="Cambria Math"/>
                      </a:rPr>
                      <m:t>𝐵</m:t>
                    </m:r>
                  </m:oMath>
                </a14:m>
                <a:r>
                  <a:rPr lang="pt-PT" i="1" dirty="0"/>
                  <a:t> </a:t>
                </a:r>
                <a:r>
                  <a:rPr lang="pt-PT" dirty="0"/>
                  <a:t>se e somente </a:t>
                </a:r>
                <a:r>
                  <a:rPr lang="pt-PT" dirty="0" smtClean="0"/>
                  <a:t>se </a:t>
                </a:r>
                <a14:m>
                  <m:oMath xmlns:m="http://schemas.openxmlformats.org/officeDocument/2006/math">
                    <m:r>
                      <a:rPr lang="pt-PT" i="1" smtClean="0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⟺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pt-PT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7" y="2236121"/>
                <a:ext cx="8454063" cy="397032"/>
              </a:xfrm>
              <a:blipFill rotWithShape="1">
                <a:blip r:embed="rId3"/>
                <a:stretch>
                  <a:fillRect l="-865" t="-16923" b="-307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/>
          <p:cNvSpPr txBox="1"/>
          <p:nvPr/>
        </p:nvSpPr>
        <p:spPr>
          <a:xfrm>
            <a:off x="341523" y="1143401"/>
            <a:ext cx="6825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Operações com conjuntos</a:t>
            </a:r>
            <a:endParaRPr lang="pt-P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341523" y="2911999"/>
                <a:ext cx="8362187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200" b="1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Exemplo 34 </a:t>
                </a:r>
                <a:endParaRPr lang="pt-PT" sz="22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pt-PT" sz="2200" dirty="0"/>
                  <a:t>Os conjuntos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𝑇</m:t>
                    </m:r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𝑥</m:t>
                        </m:r>
                        <m:r>
                          <a:rPr lang="pt-PT" sz="2200" b="0" i="1" smtClean="0">
                            <a:latin typeface="Cambria Math"/>
                          </a:rPr>
                          <m:t>:</m:t>
                        </m:r>
                        <m:sSup>
                          <m:sSupPr>
                            <m:ctrlPr>
                              <a:rPr lang="pt-PT" sz="22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200" b="0" i="1" smtClean="0">
                            <a:latin typeface="Cambria Math"/>
                          </a:rPr>
                          <m:t>=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pt-PT" sz="2200" dirty="0" smtClean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pt-PT" sz="2200" dirty="0" smtClean="0"/>
                  <a:t>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𝑇</m:t>
                    </m:r>
                    <m:r>
                      <a:rPr lang="pt-PT" sz="2200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PT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0,1</m:t>
                        </m:r>
                      </m:e>
                    </m:d>
                  </m:oMath>
                </a14:m>
                <a:r>
                  <a:rPr lang="pt-PT" sz="2200" dirty="0"/>
                  <a:t> </a:t>
                </a:r>
                <a:r>
                  <a:rPr lang="pt-PT" sz="2200" dirty="0" smtClean="0"/>
                  <a:t>são </a:t>
                </a:r>
                <a:r>
                  <a:rPr lang="pt-PT" sz="2200" dirty="0"/>
                  <a:t>iguais, pois a </a:t>
                </a:r>
                <a:r>
                  <a:rPr lang="pt-PT" sz="2200" dirty="0" smtClean="0"/>
                  <a:t>condição que define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𝑇</m:t>
                    </m:r>
                  </m:oMath>
                </a14:m>
                <a:r>
                  <a:rPr lang="pt-PT" sz="2200" dirty="0"/>
                  <a:t>, em </a:t>
                </a:r>
                <a:r>
                  <a:rPr lang="pt-PT" sz="2200" dirty="0" smtClean="0"/>
                  <a:t>compreensão, é </a:t>
                </a:r>
                <a:r>
                  <a:rPr lang="pt-PT" sz="2200" dirty="0"/>
                  <a:t>verificada apenas e </a:t>
                </a:r>
                <a:r>
                  <a:rPr lang="pt-PT" sz="2200" dirty="0" smtClean="0"/>
                  <a:t>só </a:t>
                </a:r>
                <a:r>
                  <a:rPr lang="pt-PT" sz="2200" dirty="0"/>
                  <a:t>por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0</m:t>
                    </m:r>
                  </m:oMath>
                </a14:m>
                <a:r>
                  <a:rPr lang="pt-PT" sz="2200" dirty="0"/>
                  <a:t> ou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1</m:t>
                    </m:r>
                  </m:oMath>
                </a14:m>
                <a:r>
                  <a:rPr lang="pt-PT" sz="2200" dirty="0" smtClean="0"/>
                  <a:t>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  <m:r>
                        <a:rPr lang="pt-PT" sz="2200" b="0" i="1" smtClean="0">
                          <a:latin typeface="Cambria Math"/>
                        </a:rPr>
                        <m:t>𝑥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⟺</m:t>
                      </m:r>
                      <m:sSup>
                        <m:sSupPr>
                          <m:ctrlPr>
                            <a:rPr lang="pt-PT" sz="22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200" b="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200" b="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−</m:t>
                      </m:r>
                      <m:r>
                        <a:rPr lang="pt-PT" sz="2200" b="0" i="1">
                          <a:latin typeface="Cambria Math"/>
                        </a:rPr>
                        <m:t>𝑥</m:t>
                      </m:r>
                      <m:r>
                        <a:rPr lang="pt-PT" sz="2200" b="0" i="1" smtClean="0">
                          <a:latin typeface="Cambria Math"/>
                        </a:rPr>
                        <m:t>=0</m:t>
                      </m:r>
                      <m:r>
                        <a:rPr lang="pt-PT" sz="2200" b="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2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𝑥</m:t>
                      </m:r>
                      <m:d>
                        <m:dPr>
                          <m:ctrlPr>
                            <a:rPr lang="pt-PT" sz="220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e>
                      </m:d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=0</m:t>
                      </m:r>
                      <m:r>
                        <a:rPr lang="pt-PT" sz="2200" b="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200" i="1" dirty="0" smtClean="0">
                  <a:latin typeface="Cambria Math"/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=0∨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=1</m:t>
                      </m:r>
                    </m:oMath>
                  </m:oMathPara>
                </a14:m>
                <a:endParaRPr lang="pt-PT" sz="2200" dirty="0" smtClean="0">
                  <a:ea typeface="Cambria Math"/>
                </a:endParaRPr>
              </a:p>
              <a:p>
                <a:endParaRPr lang="pt-PT" sz="2200" b="1" dirty="0" smtClean="0">
                  <a:ea typeface="Cambria Math"/>
                </a:endParaRPr>
              </a:p>
              <a:p>
                <a:r>
                  <a:rPr lang="pt-PT" sz="2200" dirty="0"/>
                  <a:t>As </a:t>
                </a:r>
                <a:r>
                  <a:rPr lang="pt-PT" sz="2200" dirty="0" smtClean="0"/>
                  <a:t>soluções </a:t>
                </a:r>
                <a:r>
                  <a:rPr lang="pt-PT" sz="2200" dirty="0"/>
                  <a:t>da </a:t>
                </a:r>
                <a:r>
                  <a:rPr lang="pt-PT" sz="2200" dirty="0" smtClean="0"/>
                  <a:t>equação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/>
                          </a:rPr>
                        </m:ctrlPr>
                      </m:sSupPr>
                      <m:e>
                        <m:r>
                          <a:rPr lang="pt-PT" sz="2200" b="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200" b="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>
                        <a:latin typeface="Cambria Math"/>
                      </a:rPr>
                      <m:t>=</m:t>
                    </m:r>
                    <m:r>
                      <a:rPr lang="pt-PT" sz="2200" b="0" i="1">
                        <a:latin typeface="Cambria Math"/>
                      </a:rPr>
                      <m:t>𝑥</m:t>
                    </m:r>
                  </m:oMath>
                </a14:m>
                <a:r>
                  <a:rPr lang="pt-PT" sz="2200" dirty="0" smtClean="0">
                    <a:ea typeface="Cambria Math"/>
                  </a:rPr>
                  <a:t> são </a:t>
                </a:r>
                <a14:m>
                  <m:oMath xmlns:m="http://schemas.openxmlformats.org/officeDocument/2006/math">
                    <m:r>
                      <a:rPr lang="pt-PT" sz="2200" b="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pt-PT" sz="2200" dirty="0" smtClean="0">
                    <a:ea typeface="Cambria Math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200" b="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b="0" i="1">
                        <a:latin typeface="Cambria Math"/>
                        <a:ea typeface="Cambria Math"/>
                      </a:rPr>
                      <m:t>=1.</m:t>
                    </m:r>
                  </m:oMath>
                </a14:m>
                <a:endParaRPr lang="pt-PT" sz="2200" dirty="0" smtClean="0">
                  <a:ea typeface="Cambria Math"/>
                </a:endParaRPr>
              </a:p>
              <a:p>
                <a:endParaRPr lang="pt-PT" sz="2200" b="1" dirty="0" smtClean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23" y="2911999"/>
                <a:ext cx="8362187" cy="3139321"/>
              </a:xfrm>
              <a:prstGeom prst="rect">
                <a:avLst/>
              </a:prstGeom>
              <a:blipFill rotWithShape="1">
                <a:blip r:embed="rId4"/>
                <a:stretch>
                  <a:fillRect l="-875" t="-116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9276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1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423354" y="1282263"/>
            <a:ext cx="8345486" cy="1471145"/>
            <a:chOff x="423354" y="1282263"/>
            <a:chExt cx="8345486" cy="147114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ontent Placeholder 2"/>
                <p:cNvSpPr txBox="1">
                  <a:spLocks/>
                </p:cNvSpPr>
                <p:nvPr/>
              </p:nvSpPr>
              <p:spPr>
                <a:xfrm>
                  <a:off x="423354" y="1684397"/>
                  <a:ext cx="8345486" cy="1069011"/>
                </a:xfrm>
                <a:prstGeom prst="rect">
                  <a:avLst/>
                </a:prstGeom>
                <a:solidFill>
                  <a:srgbClr val="FFCCFF">
                    <a:alpha val="47843"/>
                  </a:srgbClr>
                </a:solidFill>
                <a:ln>
                  <a:noFill/>
                </a:ln>
              </p:spPr>
              <p:txBody>
                <a:bodyPr vert="horz" lIns="91440" tIns="45720" rIns="91440" bIns="45720" rtlCol="0">
                  <a:spAutoFit/>
                </a:bodyPr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t-PT" sz="800" dirty="0" smtClean="0"/>
                </a:p>
                <a:p>
                  <a:r>
                    <a:rPr lang="pt-PT" b="1" dirty="0"/>
                    <a:t>Princípio da dupla inclusão</a:t>
                  </a:r>
                </a:p>
                <a:p>
                  <a:r>
                    <a:rPr lang="pt-PT" dirty="0"/>
                    <a:t>Dados dois conjuntos </a:t>
                  </a:r>
                  <a14:m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𝐴</m:t>
                      </m:r>
                    </m:oMath>
                  </a14:m>
                  <a:r>
                    <a:rPr lang="pt-PT" i="1" dirty="0" smtClean="0"/>
                    <a:t> </a:t>
                  </a:r>
                  <a:r>
                    <a:rPr lang="pt-PT" dirty="0"/>
                    <a:t>e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</a:rPr>
                        <m:t>𝐴</m:t>
                      </m:r>
                    </m:oMath>
                  </a14:m>
                  <a:r>
                    <a:rPr lang="pt-PT" dirty="0"/>
                    <a:t>,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</a:rPr>
                        <m:t>𝐴</m:t>
                      </m:r>
                      <m:r>
                        <a:rPr lang="pt-PT" b="0" i="1" smtClean="0">
                          <a:latin typeface="Cambria Math"/>
                        </a:rPr>
                        <m:t>=</m:t>
                      </m:r>
                      <m:r>
                        <a:rPr lang="pt-PT" b="0" i="1" smtClean="0">
                          <a:latin typeface="Cambria Math"/>
                        </a:rPr>
                        <m:t>𝐵</m:t>
                      </m:r>
                    </m:oMath>
                  </a14:m>
                  <a:r>
                    <a:rPr lang="pt-PT" i="1" dirty="0"/>
                    <a:t> </a:t>
                  </a:r>
                  <a:r>
                    <a:rPr lang="pt-PT" dirty="0"/>
                    <a:t>se e somente se </a:t>
                  </a:r>
                  <a14:m>
                    <m:oMath xmlns:m="http://schemas.openxmlformats.org/officeDocument/2006/math">
                      <m:r>
                        <a:rPr lang="pt-PT" i="1">
                          <a:latin typeface="Cambria Math"/>
                        </a:rPr>
                        <m:t>𝐴</m:t>
                      </m:r>
                      <m:r>
                        <a:rPr lang="pt-PT" i="1" smtClean="0">
                          <a:latin typeface="Cambria Math"/>
                          <a:ea typeface="Cambria Math"/>
                        </a:rPr>
                        <m:t>⊂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𝐵</m:t>
                      </m:r>
                    </m:oMath>
                  </a14:m>
                  <a:r>
                    <a:rPr lang="pt-PT" dirty="0" smtClean="0"/>
                    <a:t> e </a:t>
                  </a:r>
                  <a14:m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𝐵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⊂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𝐴</m:t>
                      </m:r>
                    </m:oMath>
                  </a14:m>
                  <a:r>
                    <a:rPr lang="pt-PT" dirty="0" smtClean="0"/>
                    <a:t>.</a:t>
                  </a:r>
                </a:p>
              </p:txBody>
            </p:sp>
          </mc:Choice>
          <mc:Fallback xmlns="">
            <p:sp>
              <p:nvSpPr>
                <p:cNvPr id="2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354" y="1684397"/>
                  <a:ext cx="8345486" cy="1069011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877" b="-10227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CaixaDeTexto 29"/>
            <p:cNvSpPr txBox="1"/>
            <p:nvPr/>
          </p:nvSpPr>
          <p:spPr>
            <a:xfrm>
              <a:off x="705079" y="1308864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14</a:t>
              </a:r>
              <a:endParaRPr lang="pt-PT" sz="2200" b="1" dirty="0"/>
            </a:p>
          </p:txBody>
        </p:sp>
        <p:pic>
          <p:nvPicPr>
            <p:cNvPr id="37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1282263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CaixaDeTexto 5"/>
          <p:cNvSpPr txBox="1"/>
          <p:nvPr/>
        </p:nvSpPr>
        <p:spPr>
          <a:xfrm>
            <a:off x="423354" y="2955851"/>
            <a:ext cx="83454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Repara que: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23354" y="4614529"/>
            <a:ext cx="7358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A propriedade 14 enuncia que</a:t>
            </a:r>
          </a:p>
          <a:p>
            <a:endParaRPr lang="pt-PT" sz="2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648594" y="5128638"/>
                <a:ext cx="7719238" cy="5201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>
                          <a:latin typeface="Cambria Math"/>
                        </a:rPr>
                        <m:t>(</m:t>
                      </m:r>
                      <m:r>
                        <a:rPr lang="pt-PT" sz="2200" i="1">
                          <a:latin typeface="Cambria Math"/>
                        </a:rPr>
                        <m:t>𝑥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)⟺(</m:t>
                      </m:r>
                      <m:r>
                        <a:rPr lang="pt-PT" sz="2200" i="1">
                          <a:latin typeface="Cambria Math"/>
                        </a:rPr>
                        <m:t>𝑥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)∧(</m:t>
                      </m:r>
                      <m:r>
                        <a:rPr lang="pt-PT" sz="2200" i="1">
                          <a:latin typeface="Cambria Math"/>
                        </a:rPr>
                        <m:t>𝑥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𝐴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94" y="5128638"/>
                <a:ext cx="7719238" cy="52019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452574" y="3411937"/>
                <a:ext cx="8316265" cy="110799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𝐴</m:t>
                    </m:r>
                    <m:r>
                      <a:rPr lang="pt-PT" sz="2200" i="1">
                        <a:latin typeface="Cambria Math"/>
                      </a:rPr>
                      <m:t>=</m:t>
                    </m:r>
                    <m:r>
                      <a:rPr lang="pt-PT" sz="2200" i="1">
                        <a:latin typeface="Cambria Math"/>
                      </a:rPr>
                      <m:t>𝐵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se e somente se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⟺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endParaRPr lang="pt-PT" sz="2200" i="1" dirty="0"/>
              </a:p>
              <a:p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𝐴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⊂</m:t>
                    </m:r>
                    <m:r>
                      <a:rPr lang="pt-PT" sz="2200" i="1">
                        <a:latin typeface="Cambria Math"/>
                      </a:rPr>
                      <m:t>𝐵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se e somente se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𝐴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𝐵</m:t>
                    </m:r>
                  </m:oMath>
                </a14:m>
                <a:endParaRPr lang="pt-PT" sz="2200" i="1" dirty="0"/>
              </a:p>
              <a:p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</a:rPr>
                      <m:t>𝐵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⊂</m:t>
                    </m:r>
                    <m:r>
                      <a:rPr lang="pt-PT" sz="22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200" i="1" dirty="0"/>
                  <a:t> </a:t>
                </a:r>
                <a:r>
                  <a:rPr lang="pt-PT" sz="2200" dirty="0"/>
                  <a:t>se e somente se </a:t>
                </a:r>
                <a14:m>
                  <m:oMath xmlns:m="http://schemas.openxmlformats.org/officeDocument/2006/math">
                    <m:r>
                      <a:rPr lang="pt-PT" sz="2200" i="1">
                        <a:latin typeface="Cambria Math"/>
                        <a:ea typeface="Cambria Math"/>
                      </a:rPr>
                      <m:t>∀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,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𝐵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pt-PT" sz="2200" i="1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endParaRPr lang="pt-PT" sz="2200" i="1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74" y="3411937"/>
                <a:ext cx="8316265" cy="1107996"/>
              </a:xfrm>
              <a:prstGeom prst="rect">
                <a:avLst/>
              </a:prstGeom>
              <a:blipFill rotWithShape="1">
                <a:blip r:embed="rId6"/>
                <a:stretch>
                  <a:fillRect t="-3315" b="-1049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6758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3057</TotalTime>
  <Words>1217</Words>
  <Application>Microsoft Office PowerPoint</Application>
  <PresentationFormat>Apresentação no Ecrã (4:3)</PresentationFormat>
  <Paragraphs>104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2" baseType="lpstr">
      <vt:lpstr>Office Theme</vt:lpstr>
      <vt:lpstr>INTODUÇÃO À LÓGICA BIVALENTE E À TEORIA DOS CONJUNTOS 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</vt:vector>
  </TitlesOfParts>
  <Company>Bloco Grafico, Lda.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10</dc:title>
  <dc:creator>Areal Editores</dc:creator>
  <cp:lastModifiedBy>Acer</cp:lastModifiedBy>
  <cp:revision>266</cp:revision>
  <dcterms:created xsi:type="dcterms:W3CDTF">2015-02-09T14:45:19Z</dcterms:created>
  <dcterms:modified xsi:type="dcterms:W3CDTF">2015-05-13T13:46:58Z</dcterms:modified>
</cp:coreProperties>
</file>