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9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CDAF5"/>
    <a:srgbClr val="FFCCFF"/>
    <a:srgbClr val="DBBDD7"/>
    <a:srgbClr val="CFB7E1"/>
    <a:srgbClr val="CC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94660" autoAdjust="0"/>
  </p:normalViewPr>
  <p:slideViewPr>
    <p:cSldViewPr snapToGrid="0" showGuides="1">
      <p:cViewPr>
        <p:scale>
          <a:sx n="60" d="100"/>
          <a:sy n="60" d="100"/>
        </p:scale>
        <p:origin x="-1344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352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902330"/>
            <a:ext cx="8427317" cy="2864347"/>
            <a:chOff x="341523" y="990099"/>
            <a:chExt cx="8427317" cy="2864347"/>
          </a:xfrm>
        </p:grpSpPr>
        <p:sp>
          <p:nvSpPr>
            <p:cNvPr id="7" name="Rectângulo 6"/>
            <p:cNvSpPr/>
            <p:nvPr/>
          </p:nvSpPr>
          <p:spPr>
            <a:xfrm>
              <a:off x="341523" y="1431246"/>
              <a:ext cx="8427317" cy="24232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990099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046765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8" y="2558414"/>
                <a:ext cx="8198882" cy="2155718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Dados conjuntos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i="1" dirty="0" smtClean="0"/>
                  <a:t>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dirty="0" smtClean="0"/>
                  <a:t>, a </a:t>
                </a:r>
                <a:r>
                  <a:rPr lang="pt-PT" dirty="0"/>
                  <a:t>“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diferença </a:t>
                </a:r>
                <a:r>
                  <a:rPr lang="pt-PT" b="1" dirty="0">
                    <a:solidFill>
                      <a:srgbClr val="C00000"/>
                    </a:solidFill>
                  </a:rPr>
                  <a:t>entre </a:t>
                </a:r>
                <a14:m>
                  <m:oMath xmlns:m="http://schemas.openxmlformats.org/officeDocument/2006/math"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b="1" i="1" dirty="0">
                    <a:solidFill>
                      <a:srgbClr val="C00000"/>
                    </a:solidFill>
                  </a:rPr>
                  <a:t> </a:t>
                </a:r>
                <a:r>
                  <a:rPr lang="pt-PT" b="1" dirty="0">
                    <a:solidFill>
                      <a:srgbClr val="C00000"/>
                    </a:solidFill>
                  </a:rPr>
                  <a:t>e </a:t>
                </a:r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dirty="0"/>
                  <a:t>” e o conjunto </a:t>
                </a:r>
                <a:endParaRPr lang="pt-PT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b="0" i="1" smtClean="0">
                            <a:latin typeface="Cambria Math"/>
                          </a:rPr>
                          <m:t>𝑥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∉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dirty="0" smtClean="0"/>
                  <a:t>.</a:t>
                </a:r>
                <a:endParaRPr lang="pt-PT" dirty="0"/>
              </a:p>
              <a:p>
                <a:r>
                  <a:rPr lang="pt-PT" dirty="0"/>
                  <a:t>Representamos este conjunto por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\</m:t>
                    </m:r>
                    <m:r>
                      <m:rPr>
                        <m:sty m:val="p"/>
                      </m:rPr>
                      <a:rPr lang="pt-PT" b="0" i="1" smtClean="0"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r>
                  <a:rPr lang="pt-PT" dirty="0"/>
                  <a:t>.</a:t>
                </a:r>
              </a:p>
              <a:p>
                <a:r>
                  <a:rPr lang="pt-PT" dirty="0"/>
                  <a:t>Se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i="1" smtClean="0"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dirty="0"/>
                  <a:t>designamos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\</m:t>
                    </m:r>
                    <m:r>
                      <m:rPr>
                        <m:sty m:val="p"/>
                      </m:rPr>
                      <a:rPr lang="pt-PT" i="1"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por 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complementar de </a:t>
                </a:r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𝑩</m:t>
                    </m:r>
                  </m:oMath>
                </a14:m>
                <a:r>
                  <a:rPr lang="pt-PT" b="1" i="1" dirty="0">
                    <a:solidFill>
                      <a:srgbClr val="C00000"/>
                    </a:solidFill>
                  </a:rPr>
                  <a:t> </a:t>
                </a:r>
                <a:r>
                  <a:rPr lang="pt-PT" b="1" dirty="0">
                    <a:solidFill>
                      <a:srgbClr val="C00000"/>
                    </a:solidFill>
                  </a:rPr>
                  <a:t>em </a:t>
                </a:r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𝑨</m:t>
                    </m:r>
                  </m:oMath>
                </a14:m>
                <a:r>
                  <a:rPr lang="pt-PT" i="1" dirty="0">
                    <a:solidFill>
                      <a:srgbClr val="C00000"/>
                    </a:solidFill>
                  </a:rPr>
                  <a:t> </a:t>
                </a:r>
                <a:r>
                  <a:rPr lang="pt-PT" dirty="0"/>
                  <a:t>e</a:t>
                </a:r>
              </a:p>
              <a:p>
                <a:r>
                  <a:rPr lang="pt-PT" dirty="0"/>
                  <a:t>representamo-lo por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quando </a:t>
                </a:r>
                <a:r>
                  <a:rPr lang="pt-PT" dirty="0" smtClean="0"/>
                  <a:t>não </a:t>
                </a:r>
                <a:r>
                  <a:rPr lang="pt-PT" dirty="0"/>
                  <a:t>houver ambiguidade.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8" y="2558414"/>
                <a:ext cx="8198882" cy="2155718"/>
              </a:xfrm>
              <a:blipFill rotWithShape="1">
                <a:blip r:embed="rId3"/>
                <a:stretch>
                  <a:fillRect l="-892" t="-3116" b="-36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069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06635" y="1178945"/>
                <a:ext cx="850344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35 </a:t>
                </a:r>
              </a:p>
              <a:p>
                <a:pPr algn="just"/>
                <a:r>
                  <a:rPr lang="pt-PT" sz="2200" dirty="0" smtClean="0"/>
                  <a:t>Sejam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𝐴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0,1,3,6</m:t>
                        </m:r>
                      </m:e>
                    </m:d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𝐵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1,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2,</m:t>
                        </m:r>
                        <m:r>
                          <a:rPr lang="pt-PT" sz="2200" i="1">
                            <a:latin typeface="Cambria Math"/>
                          </a:rPr>
                          <m:t>3,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4,5</m:t>
                        </m:r>
                      </m:e>
                    </m:d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𝐶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1,3</m:t>
                        </m:r>
                      </m:e>
                    </m:d>
                  </m:oMath>
                </a14:m>
                <a:endParaRPr lang="pt-PT" sz="2200" dirty="0" smtClean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35" y="1178945"/>
                <a:ext cx="8503449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932" t="-4724"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Acer\Desktop\areal\fig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82" y="1975967"/>
            <a:ext cx="3240000" cy="193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er\Desktop\areal\fig_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857" y="1962399"/>
            <a:ext cx="3240000" cy="172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cer\Desktop\areal\fig_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162" y="4536005"/>
            <a:ext cx="2470001" cy="193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29609" y="3814511"/>
                <a:ext cx="262624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Então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𝐴</m:t>
                    </m:r>
                    <m:r>
                      <a:rPr lang="pt-PT" sz="2200" b="0" i="1" smtClean="0">
                        <a:latin typeface="Cambria Math"/>
                      </a:rPr>
                      <m:t>\</m:t>
                    </m:r>
                    <m:r>
                      <m:rPr>
                        <m:sty m:val="p"/>
                      </m:rPr>
                      <a:rPr lang="pt-PT" sz="2200" b="0" i="1" smtClean="0">
                        <a:latin typeface="Cambria Math"/>
                      </a:rPr>
                      <m:t>B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0,6</m:t>
                        </m:r>
                      </m:e>
                    </m:d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09" y="3814511"/>
                <a:ext cx="2626242" cy="430887"/>
              </a:xfrm>
              <a:prstGeom prst="rect">
                <a:avLst/>
              </a:prstGeom>
              <a:blipFill rotWithShape="1">
                <a:blip r:embed="rId6"/>
                <a:stretch>
                  <a:fillRect l="-2784"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440818" y="3828681"/>
                <a:ext cx="262624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𝐵</m:t>
                      </m:r>
                      <m:r>
                        <a:rPr lang="pt-PT" sz="2200" b="0" i="1" smtClean="0">
                          <a:latin typeface="Cambria Math"/>
                        </a:rPr>
                        <m:t>\</m:t>
                      </m:r>
                      <m:r>
                        <m:rPr>
                          <m:sty m:val="p"/>
                        </m:rPr>
                        <a:rPr lang="pt-PT" sz="2200" b="0" i="1" smtClean="0">
                          <a:latin typeface="Cambria Math"/>
                        </a:rPr>
                        <m:t>A</m:t>
                      </m:r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2,4,5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818" y="3828681"/>
                <a:ext cx="2626242" cy="430887"/>
              </a:xfrm>
              <a:prstGeom prst="rect">
                <a:avLst/>
              </a:prstGeom>
              <a:blipFill rotWithShape="1">
                <a:blip r:embed="rId7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37838" y="4259568"/>
                <a:ext cx="388832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Repara que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𝐶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sz="2200" dirty="0" smtClean="0"/>
                  <a:t>, por isso</a:t>
                </a:r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38" y="4259568"/>
                <a:ext cx="3888325" cy="769441"/>
              </a:xfrm>
              <a:prstGeom prst="rect">
                <a:avLst/>
              </a:prstGeom>
              <a:blipFill rotWithShape="1">
                <a:blip r:embed="rId8"/>
                <a:stretch>
                  <a:fillRect l="-1881" t="-476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5071688" y="5065607"/>
                <a:ext cx="262624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𝐴</m:t>
                      </m:r>
                      <m:r>
                        <a:rPr lang="pt-PT" sz="2200" b="0" i="1" smtClean="0">
                          <a:latin typeface="Cambria Math"/>
                        </a:rPr>
                        <m:t>\</m:t>
                      </m:r>
                      <m:r>
                        <m:rPr>
                          <m:sty m:val="p"/>
                        </m:rPr>
                        <a:rPr lang="pt-PT" sz="2200" b="0" i="1" smtClean="0">
                          <a:latin typeface="Cambria Math"/>
                        </a:rPr>
                        <m:t>C</m:t>
                      </m:r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0,6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1688" y="5065607"/>
                <a:ext cx="2626242" cy="430887"/>
              </a:xfrm>
              <a:prstGeom prst="rect">
                <a:avLst/>
              </a:prstGeom>
              <a:blipFill rotWithShape="1">
                <a:blip r:embed="rId9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905098" y="5398768"/>
                <a:ext cx="262624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𝐶</m:t>
                      </m:r>
                      <m:r>
                        <a:rPr lang="pt-PT" sz="2200" b="0" i="1" smtClean="0">
                          <a:latin typeface="Cambria Math"/>
                        </a:rPr>
                        <m:t>\</m:t>
                      </m:r>
                      <m:r>
                        <m:rPr>
                          <m:sty m:val="p"/>
                        </m:rPr>
                        <a:rPr lang="pt-PT" sz="2200" b="0" i="1" smtClean="0">
                          <a:latin typeface="Cambria Math"/>
                        </a:rPr>
                        <m:t>A</m:t>
                      </m:r>
                      <m:r>
                        <a:rPr lang="pt-PT" sz="2200" b="0" i="1" smtClean="0">
                          <a:latin typeface="Cambria Math"/>
                        </a:rPr>
                        <m:t>=∅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098" y="5398768"/>
                <a:ext cx="2626242" cy="430887"/>
              </a:xfrm>
              <a:prstGeom prst="rect">
                <a:avLst/>
              </a:prstGeom>
              <a:blipFill rotWithShape="1">
                <a:blip r:embed="rId10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8901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  <p:bldP spid="5" grpId="0"/>
      <p:bldP spid="12" grpId="0"/>
      <p:bldP spid="9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14666" y="1178945"/>
                <a:ext cx="849541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35 (continuação) </a:t>
                </a:r>
              </a:p>
              <a:p>
                <a:pPr algn="just"/>
                <a:r>
                  <a:rPr lang="pt-PT" sz="2200" dirty="0" smtClean="0"/>
                  <a:t>Sejam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𝐴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0,1,3,6</m:t>
                        </m:r>
                      </m:e>
                    </m:d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𝐵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1,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2,</m:t>
                        </m:r>
                        <m:r>
                          <a:rPr lang="pt-PT" sz="2200" i="1">
                            <a:latin typeface="Cambria Math"/>
                          </a:rPr>
                          <m:t>3,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4,5</m:t>
                        </m:r>
                      </m:e>
                    </m:d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𝐶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1,3</m:t>
                        </m:r>
                      </m:e>
                    </m:d>
                  </m:oMath>
                </a14:m>
                <a:endParaRPr lang="pt-PT" sz="2200" dirty="0" smtClean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6" y="1178945"/>
                <a:ext cx="8495418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861" t="-4724"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414666" y="1948386"/>
                <a:ext cx="713444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Se considerarmos que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dirty="0"/>
                  <a:t>,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 smtClean="0"/>
                  <a:t>são </a:t>
                </a:r>
                <a:r>
                  <a:rPr lang="pt-PT" sz="2200" dirty="0"/>
                  <a:t>subconjuntos </a:t>
                </a:r>
                <a:r>
                  <a:rPr lang="pt-PT" sz="2200" dirty="0" smtClean="0"/>
                  <a:t>de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6" y="1948386"/>
                <a:ext cx="7134448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1026"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2530549" y="2485971"/>
                <a:ext cx="340241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𝑈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0,</m:t>
                        </m:r>
                        <m:r>
                          <a:rPr lang="pt-PT" sz="2200" i="1">
                            <a:latin typeface="Cambria Math"/>
                          </a:rPr>
                          <m:t>1,2,3,4,5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,6</m:t>
                        </m:r>
                      </m:e>
                    </m:d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549" y="2485971"/>
                <a:ext cx="3402418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/>
          <p:cNvSpPr txBox="1"/>
          <p:nvPr/>
        </p:nvSpPr>
        <p:spPr>
          <a:xfrm>
            <a:off x="414666" y="2831425"/>
            <a:ext cx="5805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então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414665" y="3370521"/>
                <a:ext cx="5805381" cy="110953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2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pt-PT" sz="2200" b="0" i="1" smtClean="0">
                            <a:latin typeface="Cambria Math"/>
                          </a:rPr>
                          <m:t>𝐴</m:t>
                        </m:r>
                      </m:e>
                    </m:acc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r>
                      <a:rPr lang="pt-PT" sz="2200" b="0" i="1" smtClean="0">
                        <a:latin typeface="Cambria Math"/>
                      </a:rPr>
                      <m:t>𝑈</m:t>
                    </m:r>
                    <m:r>
                      <a:rPr lang="pt-PT" sz="2200" b="0" i="1" smtClean="0">
                        <a:latin typeface="Cambria Math"/>
                      </a:rPr>
                      <m:t>\</m:t>
                    </m:r>
                    <m:r>
                      <m:rPr>
                        <m:sty m:val="p"/>
                      </m:rPr>
                      <a:rPr lang="pt-PT" sz="2200" b="0" i="1" smtClean="0">
                        <a:latin typeface="Cambria Math"/>
                      </a:rPr>
                      <m:t>A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2,4,5</m:t>
                        </m:r>
                      </m:e>
                    </m:d>
                  </m:oMath>
                </a14:m>
                <a:r>
                  <a:rPr lang="pt-PT" sz="2200" dirty="0" smtClean="0"/>
                  <a:t>,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200" i="1">
                            <a:latin typeface="Cambria Math"/>
                          </a:rPr>
                        </m:ctrlPr>
                      </m:accPr>
                      <m:e>
                        <m:r>
                          <a:rPr lang="pt-PT" sz="2200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pt-PT" sz="2200" i="1">
                        <a:latin typeface="Cambria Math"/>
                      </a:rPr>
                      <m:t>=</m:t>
                    </m:r>
                    <m:r>
                      <a:rPr lang="pt-PT" sz="2200" i="1">
                        <a:latin typeface="Cambria Math"/>
                      </a:rPr>
                      <m:t>𝑈</m:t>
                    </m:r>
                    <m:r>
                      <a:rPr lang="pt-PT" sz="2200" i="1">
                        <a:latin typeface="Cambria Math"/>
                      </a:rPr>
                      <m:t>\</m:t>
                    </m:r>
                    <m:r>
                      <m:rPr>
                        <m:sty m:val="p"/>
                      </m:rPr>
                      <a:rPr lang="pt-PT" sz="2200" b="0" i="1" smtClean="0">
                        <a:latin typeface="Cambria Math"/>
                      </a:rPr>
                      <m:t>B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0,6</m:t>
                        </m:r>
                      </m:e>
                    </m:d>
                  </m:oMath>
                </a14:m>
                <a:r>
                  <a:rPr lang="pt-PT" sz="2200" dirty="0"/>
                  <a:t>,</a:t>
                </a:r>
                <a:endParaRPr lang="pt-PT" sz="2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2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𝐶</m:t>
                          </m:r>
                        </m:e>
                      </m:acc>
                      <m:r>
                        <a:rPr lang="pt-PT" sz="2200" i="1">
                          <a:latin typeface="Cambria Math"/>
                        </a:rPr>
                        <m:t>=</m:t>
                      </m:r>
                      <m:r>
                        <a:rPr lang="pt-PT" sz="2200" i="1">
                          <a:latin typeface="Cambria Math"/>
                        </a:rPr>
                        <m:t>𝑈</m:t>
                      </m:r>
                      <m:r>
                        <a:rPr lang="pt-PT" sz="2200" i="1">
                          <a:latin typeface="Cambria Math"/>
                        </a:rPr>
                        <m:t>\</m:t>
                      </m:r>
                      <m:r>
                        <m:rPr>
                          <m:sty m:val="p"/>
                        </m:rPr>
                        <a:rPr lang="pt-PT" sz="2200" b="0" i="1" smtClean="0">
                          <a:latin typeface="Cambria Math"/>
                        </a:rPr>
                        <m:t>C</m:t>
                      </m:r>
                      <m:r>
                        <a:rPr lang="pt-PT" sz="2200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pt-PT" sz="2200" i="1">
                              <a:latin typeface="Cambria Math"/>
                            </a:rPr>
                            <m:t>2,4,5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,6</m:t>
                          </m:r>
                        </m:e>
                      </m:d>
                      <m:r>
                        <a:rPr lang="pt-PT" sz="22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5" y="3370521"/>
                <a:ext cx="5805381" cy="1109535"/>
              </a:xfrm>
              <a:prstGeom prst="rect">
                <a:avLst/>
              </a:prstGeom>
              <a:blipFill rotWithShape="1">
                <a:blip r:embed="rId5"/>
                <a:stretch>
                  <a:fillRect t="-3297" b="-604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1750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823500"/>
            <a:ext cx="8427317" cy="2864347"/>
            <a:chOff x="341523" y="990099"/>
            <a:chExt cx="8427317" cy="2864347"/>
          </a:xfrm>
        </p:grpSpPr>
        <p:sp>
          <p:nvSpPr>
            <p:cNvPr id="7" name="Rectângulo 6"/>
            <p:cNvSpPr/>
            <p:nvPr/>
          </p:nvSpPr>
          <p:spPr>
            <a:xfrm>
              <a:off x="341523" y="1431246"/>
              <a:ext cx="8427317" cy="24232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990099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046765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8" y="2479584"/>
                <a:ext cx="8323452" cy="2000548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Dados conjuntos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i="1" dirty="0" smtClean="0"/>
                  <a:t>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dirty="0" smtClean="0"/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</a:rPr>
                      <m:t>𝑨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∪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𝑩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∨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dirty="0" smtClean="0"/>
                  <a:t> representa o </a:t>
                </a:r>
                <a:r>
                  <a:rPr lang="pt-PT" dirty="0"/>
                  <a:t>“</a:t>
                </a:r>
                <a:r>
                  <a:rPr lang="pt-PT" b="1" dirty="0">
                    <a:solidFill>
                      <a:srgbClr val="C00000"/>
                    </a:solidFill>
                  </a:rPr>
                  <a:t>conjunto 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união </a:t>
                </a:r>
                <a:r>
                  <a:rPr lang="pt-PT" b="1" dirty="0">
                    <a:solidFill>
                      <a:srgbClr val="C00000"/>
                    </a:solidFill>
                  </a:rPr>
                  <a:t>(ou 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reunião)</a:t>
                </a:r>
                <a:endParaRPr lang="pt-PT" b="1" dirty="0">
                  <a:solidFill>
                    <a:srgbClr val="C00000"/>
                  </a:solidFill>
                </a:endParaRPr>
              </a:p>
              <a:p>
                <a:r>
                  <a:rPr lang="pt-PT" dirty="0"/>
                  <a:t>de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𝐴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dirty="0" smtClean="0"/>
                  <a:t>”.</a:t>
                </a:r>
              </a:p>
              <a:p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</a:rPr>
                      <m:t>𝑨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∩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𝑩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i="1" smtClean="0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dirty="0"/>
                  <a:t> representa o “</a:t>
                </a:r>
                <a:r>
                  <a:rPr lang="pt-PT" b="1" dirty="0">
                    <a:solidFill>
                      <a:srgbClr val="C00000"/>
                    </a:solidFill>
                  </a:rPr>
                  <a:t>conjunto </a:t>
                </a:r>
                <a:r>
                  <a:rPr lang="pt-PT" b="1" dirty="0" err="1" smtClean="0">
                    <a:solidFill>
                      <a:srgbClr val="C00000"/>
                    </a:solidFill>
                  </a:rPr>
                  <a:t>interseção</a:t>
                </a:r>
                <a:r>
                  <a:rPr lang="pt-PT" dirty="0" smtClean="0"/>
                  <a:t> de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𝐴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𝐵</m:t>
                    </m:r>
                  </m:oMath>
                </a14:m>
                <a:r>
                  <a:rPr lang="pt-PT" dirty="0" smtClean="0"/>
                  <a:t>”.</a:t>
                </a:r>
                <a:endParaRPr lang="pt-P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8" y="2479584"/>
                <a:ext cx="8323452" cy="2000548"/>
              </a:xfrm>
              <a:blipFill rotWithShape="1">
                <a:blip r:embed="rId3"/>
                <a:stretch>
                  <a:fillRect l="-879" t="-3354" r="-806" b="-51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9431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14666" y="1104514"/>
                <a:ext cx="849541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36 </a:t>
                </a:r>
              </a:p>
              <a:p>
                <a:pPr algn="just"/>
                <a:r>
                  <a:rPr lang="pt-PT" sz="2200" dirty="0" smtClean="0"/>
                  <a:t>Sejam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𝑀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𝑎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𝑏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𝑁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 smtClean="0">
                            <a:latin typeface="Cambria Math"/>
                          </a:rPr>
                          <m:t>𝑎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𝑒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pt-PT" sz="2200" dirty="0" smtClean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6" y="1104514"/>
                <a:ext cx="8495418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861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/>
          <p:cNvSpPr txBox="1"/>
          <p:nvPr/>
        </p:nvSpPr>
        <p:spPr>
          <a:xfrm>
            <a:off x="418204" y="1810157"/>
            <a:ext cx="71309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Sabemos que: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14666" y="2219778"/>
            <a:ext cx="7942525" cy="8002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• </a:t>
            </a:r>
            <a:r>
              <a:rPr lang="pt-PT" sz="2200" dirty="0" smtClean="0"/>
              <a:t>uma </a:t>
            </a:r>
            <a:r>
              <a:rPr lang="pt-PT" sz="2200" b="1" dirty="0"/>
              <a:t>disjunção </a:t>
            </a:r>
            <a:r>
              <a:rPr lang="pt-PT" sz="2200" dirty="0"/>
              <a:t>de duas </a:t>
            </a:r>
            <a:r>
              <a:rPr lang="pt-PT" sz="2200" dirty="0" smtClean="0"/>
              <a:t>proposições </a:t>
            </a:r>
            <a:r>
              <a:rPr lang="pt-PT" sz="2200" dirty="0"/>
              <a:t>é</a:t>
            </a:r>
            <a:r>
              <a:rPr lang="pt-PT" sz="2200" dirty="0" smtClean="0"/>
              <a:t> </a:t>
            </a:r>
            <a:r>
              <a:rPr lang="pt-PT" sz="2200" dirty="0"/>
              <a:t>verdadeira se e </a:t>
            </a:r>
            <a:r>
              <a:rPr lang="pt-PT" sz="2200" dirty="0" smtClean="0"/>
              <a:t>só </a:t>
            </a:r>
            <a:r>
              <a:rPr lang="pt-PT" sz="2200" dirty="0"/>
              <a:t>se pelo</a:t>
            </a:r>
          </a:p>
          <a:p>
            <a:r>
              <a:rPr lang="pt-PT" sz="2200" dirty="0" smtClean="0"/>
              <a:t>   menos </a:t>
            </a:r>
            <a:r>
              <a:rPr lang="pt-PT" sz="2200" dirty="0"/>
              <a:t>uma delas for verdadeira;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18204" y="3068133"/>
            <a:ext cx="7942525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• </a:t>
            </a:r>
            <a:r>
              <a:rPr lang="pt-PT" sz="2200" dirty="0"/>
              <a:t>uma </a:t>
            </a:r>
            <a:r>
              <a:rPr lang="pt-PT" sz="2200" b="1" dirty="0"/>
              <a:t>conjunção </a:t>
            </a:r>
            <a:r>
              <a:rPr lang="pt-PT" sz="2200" dirty="0"/>
              <a:t>de duas </a:t>
            </a:r>
            <a:r>
              <a:rPr lang="pt-PT" sz="2200" dirty="0" smtClean="0"/>
              <a:t>proposições </a:t>
            </a:r>
            <a:r>
              <a:rPr lang="pt-PT" sz="2200" dirty="0"/>
              <a:t>é</a:t>
            </a:r>
            <a:r>
              <a:rPr lang="pt-PT" sz="2200" dirty="0" smtClean="0"/>
              <a:t> </a:t>
            </a:r>
            <a:r>
              <a:rPr lang="pt-PT" sz="2200" dirty="0"/>
              <a:t>verdadeira se e </a:t>
            </a:r>
            <a:r>
              <a:rPr lang="pt-PT" sz="2200" dirty="0" smtClean="0"/>
              <a:t>só </a:t>
            </a:r>
            <a:r>
              <a:rPr lang="pt-PT" sz="2200" dirty="0"/>
              <a:t>se as</a:t>
            </a:r>
          </a:p>
          <a:p>
            <a:r>
              <a:rPr lang="pt-PT" sz="2200" dirty="0" smtClean="0"/>
              <a:t>   duas proposições </a:t>
            </a:r>
            <a:r>
              <a:rPr lang="pt-PT" sz="2200" dirty="0"/>
              <a:t>forem verdadeiras.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418204" y="3748850"/>
                <a:ext cx="824379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Para estudarmos o valor logico de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𝑀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pt-PT" sz="2200" i="1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𝑀</m:t>
                    </m:r>
                    <m:r>
                      <a:rPr lang="pt-PT" sz="2200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𝑁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pt-PT" sz="2200" dirty="0" smtClean="0"/>
              </a:p>
              <a:p>
                <a:r>
                  <a:rPr lang="pt-PT" sz="2200" dirty="0" smtClean="0"/>
                  <a:t>observemos </a:t>
                </a:r>
                <a:r>
                  <a:rPr lang="pt-PT" sz="2200" dirty="0"/>
                  <a:t>a tabela de verdade:</a:t>
                </a: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04" y="3748850"/>
                <a:ext cx="8243794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962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166860"/>
                  </p:ext>
                </p:extLst>
              </p:nvPr>
            </p:nvGraphicFramePr>
            <p:xfrm>
              <a:off x="1378677" y="4505369"/>
              <a:ext cx="6744595" cy="201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4159"/>
                    <a:gridCol w="1297173"/>
                    <a:gridCol w="1105786"/>
                    <a:gridCol w="1796902"/>
                    <a:gridCol w="1690575"/>
                  </a:tblGrid>
                  <a:tr h="2857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pt-PT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pt-PT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𝑵</m:t>
                              </m:r>
                            </m:oMath>
                          </a14:m>
                          <a:r>
                            <a:rPr lang="pt-PT" sz="1600" b="1" i="1" dirty="0" smtClean="0"/>
                            <a:t> </a:t>
                          </a:r>
                          <a:endParaRPr lang="pt-PT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𝑴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𝑵</m:t>
                              </m:r>
                            </m:oMath>
                          </a14:m>
                          <a:r>
                            <a:rPr lang="pt-PT" sz="1600" b="1" i="1" dirty="0" smtClean="0"/>
                            <a:t> </a:t>
                          </a:r>
                          <a:endParaRPr lang="pt-PT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𝑴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600" b="1" i="1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pt-PT" sz="1600" b="1" i="1">
                                    <a:latin typeface="Cambria Math"/>
                                    <a:ea typeface="Cambria Math"/>
                                  </a:rPr>
                                  <m:t>𝑵</m:t>
                                </m:r>
                              </m:oMath>
                            </m:oMathPara>
                          </a14:m>
                          <a:endParaRPr lang="pt-PT" sz="1600" b="1" dirty="0"/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𝑑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166860"/>
                  </p:ext>
                </p:extLst>
              </p:nvPr>
            </p:nvGraphicFramePr>
            <p:xfrm>
              <a:off x="1378677" y="4505369"/>
              <a:ext cx="6744595" cy="201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4159"/>
                    <a:gridCol w="1297173"/>
                    <a:gridCol w="1105786"/>
                    <a:gridCol w="1796902"/>
                    <a:gridCol w="1690575"/>
                  </a:tblGrid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r="-690714" b="-5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5728" r="-353991" b="-5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3956" r="-314286" b="-5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1356" r="-93898" b="-5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639" b="-5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690714" b="-4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5728" t="-100000" r="-353991" b="-4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3956" t="-100000" r="-314286" b="-4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1356" t="-100000" r="-93898" b="-4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639" t="-100000" b="-4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0000" r="-690714" b="-3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5728" t="-200000" r="-353991" b="-3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3956" t="-200000" r="-314286" b="-3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1356" t="-200000" r="-93898" b="-3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639" t="-200000" b="-3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00000" r="-690714" b="-2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5728" t="-300000" r="-353991" b="-2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3956" t="-300000" r="-314286" b="-2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1356" t="-300000" r="-93898" b="-2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639" t="-300000" b="-2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00000" r="-690714" b="-1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5728" t="-400000" r="-353991" b="-1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3956" t="-400000" r="-314286" b="-1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1356" t="-400000" r="-93898" b="-1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639" t="-400000" b="-1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500000" r="-690714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5728" t="-500000" r="-353991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3956" t="-500000" r="-314286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81356" t="-500000" r="-93898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99639" t="-500000" b="-181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3188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  <p:bldP spid="3" grpId="0"/>
      <p:bldP spid="5" grpId="0" animBg="1"/>
      <p:bldP spid="11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14666" y="1104514"/>
                <a:ext cx="849541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36 (continuação)</a:t>
                </a:r>
              </a:p>
              <a:p>
                <a:pPr algn="just"/>
                <a:r>
                  <a:rPr lang="pt-PT" sz="2200" dirty="0" smtClean="0"/>
                  <a:t>Sejam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𝑀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𝑎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𝑏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𝑁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 smtClean="0">
                            <a:latin typeface="Cambria Math"/>
                          </a:rPr>
                          <m:t>𝑎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𝑒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pt-PT" sz="2200" dirty="0" smtClean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6" y="1104514"/>
                <a:ext cx="8495418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861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2878573"/>
                  </p:ext>
                </p:extLst>
              </p:nvPr>
            </p:nvGraphicFramePr>
            <p:xfrm>
              <a:off x="1155393" y="1964188"/>
              <a:ext cx="6744595" cy="201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4159"/>
                    <a:gridCol w="1297173"/>
                    <a:gridCol w="1105786"/>
                    <a:gridCol w="1796902"/>
                    <a:gridCol w="1690575"/>
                  </a:tblGrid>
                  <a:tr h="2857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pt-PT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pt-PT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𝑵</m:t>
                              </m:r>
                            </m:oMath>
                          </a14:m>
                          <a:r>
                            <a:rPr lang="pt-PT" sz="1600" b="1" i="1" dirty="0" smtClean="0"/>
                            <a:t> </a:t>
                          </a:r>
                          <a:endParaRPr lang="pt-PT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𝑴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pt-PT" sz="1600" b="1" i="1" smtClean="0">
                                  <a:latin typeface="Cambria Math"/>
                                  <a:ea typeface="Cambria Math"/>
                                </a:rPr>
                                <m:t>𝑵</m:t>
                              </m:r>
                            </m:oMath>
                          </a14:m>
                          <a:r>
                            <a:rPr lang="pt-PT" sz="1600" b="1" i="1" dirty="0" smtClean="0"/>
                            <a:t> </a:t>
                          </a:r>
                          <a:endParaRPr lang="pt-PT" sz="1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𝑴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600" b="1" i="1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pt-PT" sz="1600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pt-PT" sz="1600" b="1" i="1">
                                    <a:latin typeface="Cambria Math"/>
                                    <a:ea typeface="Cambria Math"/>
                                  </a:rPr>
                                  <m:t>𝑵</m:t>
                                </m:r>
                              </m:oMath>
                            </m:oMathPara>
                          </a14:m>
                          <a:endParaRPr lang="pt-PT" sz="1600" b="1" dirty="0"/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𝑑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2857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6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2878573"/>
                  </p:ext>
                </p:extLst>
              </p:nvPr>
            </p:nvGraphicFramePr>
            <p:xfrm>
              <a:off x="1155393" y="1964188"/>
              <a:ext cx="6744595" cy="201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4159"/>
                    <a:gridCol w="1297173"/>
                    <a:gridCol w="1105786"/>
                    <a:gridCol w="1796902"/>
                    <a:gridCol w="1690575"/>
                  </a:tblGrid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r="-690000" b="-5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6197" r="-353521" b="-5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5580" r="-316022" b="-5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1356" r="-93898" b="-5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639" b="-5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100000" r="-690000" b="-4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6197" t="-100000" r="-353521" b="-4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5580" t="-100000" r="-316022" b="-4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1356" t="-100000" r="-93898" b="-4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639" t="-100000" b="-4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200000" r="-690000" b="-3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6197" t="-200000" r="-353521" b="-3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5580" t="-200000" r="-316022" b="-3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1356" t="-200000" r="-93898" b="-3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639" t="-200000" b="-3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300000" r="-690000" b="-2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6197" t="-300000" r="-353521" b="-2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5580" t="-300000" r="-316022" b="-2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1356" t="-300000" r="-93898" b="-2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639" t="-300000" b="-2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400000" r="-690000" b="-1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6197" t="-400000" r="-353521" b="-1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5580" t="-400000" r="-316022" b="-1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1356" t="-400000" r="-93898" b="-10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639" t="-400000" b="-101818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14" t="-500000" r="-690000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66197" t="-500000" r="-353521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5580" t="-500000" r="-316022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1356" t="-500000" r="-93898" b="-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99639" t="-500000" b="-181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14666" y="4167963"/>
                <a:ext cx="805948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Verificamos que os elementos de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𝑀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são </a:t>
                </a:r>
                <a:r>
                  <a:rPr lang="pt-PT" sz="2200" dirty="0"/>
                  <a:t>aqueles que tornam a</a:t>
                </a:r>
              </a:p>
              <a:p>
                <a:r>
                  <a:rPr lang="pt-PT" sz="2200" dirty="0" smtClean="0"/>
                  <a:t>condição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𝑀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numa </a:t>
                </a:r>
                <a:r>
                  <a:rPr lang="pt-PT" sz="2200" dirty="0" smtClean="0"/>
                  <a:t>proposição </a:t>
                </a:r>
                <a:r>
                  <a:rPr lang="pt-PT" sz="2200" dirty="0"/>
                  <a:t>verdadeira.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6" y="4167963"/>
                <a:ext cx="8059483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908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14666" y="4933500"/>
                <a:ext cx="818707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Logo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𝑀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∪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𝑁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𝑎</m:t>
                        </m:r>
                        <m:r>
                          <a:rPr lang="pt-PT" sz="2200" i="1">
                            <a:latin typeface="Cambria Math"/>
                          </a:rPr>
                          <m:t>,</m:t>
                        </m:r>
                        <m:r>
                          <a:rPr lang="pt-PT" sz="2200" i="1">
                            <a:latin typeface="Cambria Math"/>
                          </a:rPr>
                          <m:t>𝑏</m:t>
                        </m:r>
                        <m:r>
                          <a:rPr lang="pt-PT" sz="2200" i="1">
                            <a:latin typeface="Cambria Math"/>
                          </a:rPr>
                          <m:t>,</m:t>
                        </m:r>
                        <m:r>
                          <a:rPr lang="pt-PT" sz="2200" i="1">
                            <a:latin typeface="Cambria Math"/>
                          </a:rPr>
                          <m:t>𝑐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𝑒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6" y="4933500"/>
                <a:ext cx="8187074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894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414666" y="5422598"/>
                <a:ext cx="827213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Analogamente, os elementos de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𝑀</m:t>
                    </m:r>
                    <m:r>
                      <a:rPr lang="pt-PT" sz="22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𝑁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são </a:t>
                </a:r>
                <a:r>
                  <a:rPr lang="pt-PT" sz="2200" dirty="0"/>
                  <a:t>os que tornam a </a:t>
                </a:r>
                <a:r>
                  <a:rPr lang="pt-PT" sz="2200" dirty="0" smtClean="0"/>
                  <a:t>condição</a:t>
                </a:r>
                <a:endParaRPr lang="pt-PT" sz="2200" dirty="0"/>
              </a:p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𝑀</m:t>
                    </m:r>
                    <m:r>
                      <a:rPr lang="pt-PT" sz="2200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numa </a:t>
                </a:r>
                <a:r>
                  <a:rPr lang="pt-PT" sz="2200" dirty="0" smtClean="0"/>
                  <a:t>proposição </a:t>
                </a:r>
                <a:r>
                  <a:rPr lang="pt-PT" sz="2200" dirty="0"/>
                  <a:t>verdadeira. Logo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𝑀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∩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𝑁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6" y="5422598"/>
                <a:ext cx="8272134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884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3330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14666" y="1104514"/>
                <a:ext cx="849541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36 (continuação)</a:t>
                </a:r>
              </a:p>
              <a:p>
                <a:pPr algn="just"/>
                <a:r>
                  <a:rPr lang="pt-PT" sz="2200" dirty="0" smtClean="0"/>
                  <a:t>Sejam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𝑀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𝑎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𝑏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𝑁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 smtClean="0">
                            <a:latin typeface="Cambria Math"/>
                          </a:rPr>
                          <m:t>𝑎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𝑒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pt-PT" sz="2200" dirty="0" smtClean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66" y="1104514"/>
                <a:ext cx="8495418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861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/>
          <p:cNvSpPr txBox="1"/>
          <p:nvPr/>
        </p:nvSpPr>
        <p:spPr>
          <a:xfrm>
            <a:off x="414666" y="1927120"/>
            <a:ext cx="79318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Podemos </a:t>
            </a:r>
            <a:r>
              <a:rPr lang="pt-PT" sz="2200" dirty="0" smtClean="0"/>
              <a:t>constatá-lo também, </a:t>
            </a:r>
            <a:r>
              <a:rPr lang="pt-PT" sz="2200" dirty="0"/>
              <a:t>observando o diagrama de </a:t>
            </a:r>
            <a:r>
              <a:rPr lang="pt-PT" sz="2200" dirty="0" err="1"/>
              <a:t>Venn</a:t>
            </a:r>
            <a:r>
              <a:rPr lang="pt-PT" sz="2200" dirty="0"/>
              <a:t>:</a:t>
            </a:r>
          </a:p>
        </p:txBody>
      </p:sp>
      <p:pic>
        <p:nvPicPr>
          <p:cNvPr id="2050" name="Picture 2" descr="C:\Users\Acer\Desktop\areal\fig_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823" y="2119391"/>
            <a:ext cx="4523916" cy="323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434856" y="5236201"/>
                <a:ext cx="2955851" cy="430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𝑀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𝑁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𝑎</m:t>
                          </m:r>
                          <m:r>
                            <a:rPr lang="pt-PT" sz="2200" i="1">
                              <a:latin typeface="Cambria Math"/>
                            </a:rPr>
                            <m:t>,</m:t>
                          </m:r>
                          <m:r>
                            <a:rPr lang="pt-PT" sz="2200" i="1">
                              <a:latin typeface="Cambria Math"/>
                            </a:rPr>
                            <m:t>𝑏</m:t>
                          </m:r>
                          <m:r>
                            <a:rPr lang="pt-PT" sz="2200" i="1">
                              <a:latin typeface="Cambria Math"/>
                            </a:rPr>
                            <m:t>,</m:t>
                          </m:r>
                          <m:r>
                            <a:rPr lang="pt-PT" sz="2200" i="1">
                              <a:latin typeface="Cambria Math"/>
                            </a:rPr>
                            <m:t>𝑐</m:t>
                          </m:r>
                          <m:r>
                            <a:rPr lang="pt-PT" sz="2200" i="1">
                              <a:latin typeface="Cambria Math"/>
                            </a:rPr>
                            <m:t>,</m:t>
                          </m:r>
                          <m:r>
                            <a:rPr lang="pt-PT" sz="2200" i="1">
                              <a:latin typeface="Cambria Math"/>
                            </a:rPr>
                            <m:t>𝑒</m:t>
                          </m:r>
                          <m:r>
                            <a:rPr lang="pt-PT" sz="2200" i="1">
                              <a:latin typeface="Cambria Math"/>
                            </a:rPr>
                            <m:t>,</m:t>
                          </m:r>
                          <m:r>
                            <a:rPr lang="pt-PT" sz="2200" i="1">
                              <a:latin typeface="Cambria Math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856" y="5236201"/>
                <a:ext cx="2955851" cy="43088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2259417" y="5701009"/>
                <a:ext cx="2328530" cy="430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𝑀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𝑁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417" y="5701009"/>
                <a:ext cx="2328530" cy="43088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6466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46567" y="1143401"/>
            <a:ext cx="672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C00000"/>
                </a:solidFill>
              </a:rPr>
              <a:t>Relacionar condições com conjuntos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46567" y="1573613"/>
            <a:ext cx="4518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De um modo geral</a:t>
            </a:r>
            <a:endParaRPr lang="pt-PT" sz="2200" dirty="0"/>
          </a:p>
        </p:txBody>
      </p:sp>
      <p:sp>
        <p:nvSpPr>
          <p:cNvPr id="11" name="Rectângulo 10"/>
          <p:cNvSpPr/>
          <p:nvPr/>
        </p:nvSpPr>
        <p:spPr>
          <a:xfrm>
            <a:off x="564658" y="2756266"/>
            <a:ext cx="1403819" cy="686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Disjunção de</a:t>
            </a:r>
          </a:p>
          <a:p>
            <a:pPr algn="ctr"/>
            <a:r>
              <a:rPr lang="pt-PT" b="1" dirty="0">
                <a:solidFill>
                  <a:schemeClr val="tx1"/>
                </a:solidFill>
              </a:rPr>
              <a:t>condições</a:t>
            </a:r>
            <a:endParaRPr lang="pt-PT" dirty="0">
              <a:solidFill>
                <a:schemeClr val="tx1"/>
              </a:solidFill>
            </a:endParaRPr>
          </a:p>
        </p:txBody>
      </p:sp>
      <p:cxnSp>
        <p:nvCxnSpPr>
          <p:cNvPr id="13" name="Conexão recta unidireccional 12"/>
          <p:cNvCxnSpPr/>
          <p:nvPr/>
        </p:nvCxnSpPr>
        <p:spPr>
          <a:xfrm>
            <a:off x="1989743" y="3104716"/>
            <a:ext cx="631574" cy="0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ângulo 14"/>
          <p:cNvSpPr/>
          <p:nvPr/>
        </p:nvSpPr>
        <p:spPr>
          <a:xfrm>
            <a:off x="2663491" y="2798798"/>
            <a:ext cx="1410424" cy="686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Reunião de</a:t>
            </a:r>
          </a:p>
          <a:p>
            <a:pPr algn="ctr"/>
            <a:r>
              <a:rPr lang="pt-PT" b="1" dirty="0">
                <a:solidFill>
                  <a:schemeClr val="tx1"/>
                </a:solidFill>
              </a:rPr>
              <a:t>conjuntos</a:t>
            </a:r>
            <a:endParaRPr lang="pt-PT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37897"/>
                  </p:ext>
                </p:extLst>
              </p:nvPr>
            </p:nvGraphicFramePr>
            <p:xfrm>
              <a:off x="364091" y="3651120"/>
              <a:ext cx="4101582" cy="9315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9525"/>
                    <a:gridCol w="666927"/>
                    <a:gridCol w="1438320"/>
                    <a:gridCol w="786810"/>
                  </a:tblGrid>
                  <a:tr h="478404">
                    <a:tc>
                      <a:txBody>
                        <a:bodyPr/>
                        <a:lstStyle/>
                        <a:p>
                          <a:r>
                            <a:rPr lang="pt-PT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Condições</a:t>
                          </a:r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)∨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𝒒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</a:tr>
                  <a:tr h="453134">
                    <a:tc>
                      <a:txBody>
                        <a:bodyPr/>
                        <a:lstStyle/>
                        <a:p>
                          <a:r>
                            <a:rPr lang="pt-PT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Conjuntos</a:t>
                          </a:r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𝑷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𝑷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∪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𝑸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𝑸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37897"/>
                  </p:ext>
                </p:extLst>
              </p:nvPr>
            </p:nvGraphicFramePr>
            <p:xfrm>
              <a:off x="364091" y="3651120"/>
              <a:ext cx="4101582" cy="9315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9525"/>
                    <a:gridCol w="666927"/>
                    <a:gridCol w="1438320"/>
                    <a:gridCol w="786810"/>
                  </a:tblGrid>
                  <a:tr h="478404">
                    <a:tc>
                      <a:txBody>
                        <a:bodyPr/>
                        <a:lstStyle/>
                        <a:p>
                          <a:r>
                            <a:rPr lang="pt-PT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Condições</a:t>
                          </a:r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80909" t="-6329" r="-331818" b="-949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0932" t="-6329" r="-54661" b="-949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22481" t="-6329" b="-94937"/>
                          </a:stretch>
                        </a:blipFill>
                      </a:tcPr>
                    </a:tc>
                  </a:tr>
                  <a:tr h="453134">
                    <a:tc>
                      <a:txBody>
                        <a:bodyPr/>
                        <a:lstStyle/>
                        <a:p>
                          <a:r>
                            <a:rPr lang="pt-PT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Conjuntos</a:t>
                          </a:r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80909" t="-113514" r="-331818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30932" t="-113514" r="-54661" b="-13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22481" t="-113514" b="-135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8" name="Rectângulo 17"/>
          <p:cNvSpPr/>
          <p:nvPr/>
        </p:nvSpPr>
        <p:spPr>
          <a:xfrm>
            <a:off x="4772834" y="2812969"/>
            <a:ext cx="1551466" cy="686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Disjunção de</a:t>
            </a:r>
          </a:p>
          <a:p>
            <a:pPr algn="ctr"/>
            <a:r>
              <a:rPr lang="pt-PT" b="1" dirty="0">
                <a:solidFill>
                  <a:schemeClr val="tx1"/>
                </a:solidFill>
              </a:rPr>
              <a:t>condições</a:t>
            </a:r>
            <a:endParaRPr lang="pt-PT" dirty="0">
              <a:solidFill>
                <a:schemeClr val="tx1"/>
              </a:solidFill>
            </a:endParaRPr>
          </a:p>
        </p:txBody>
      </p:sp>
      <p:cxnSp>
        <p:nvCxnSpPr>
          <p:cNvPr id="19" name="Conexão recta unidireccional 18"/>
          <p:cNvCxnSpPr/>
          <p:nvPr/>
        </p:nvCxnSpPr>
        <p:spPr>
          <a:xfrm>
            <a:off x="6397363" y="3156111"/>
            <a:ext cx="694731" cy="0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ângulo 19"/>
          <p:cNvSpPr/>
          <p:nvPr/>
        </p:nvSpPr>
        <p:spPr>
          <a:xfrm>
            <a:off x="7175421" y="2812969"/>
            <a:ext cx="1410424" cy="686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Reunião de</a:t>
            </a:r>
          </a:p>
          <a:p>
            <a:pPr algn="ctr"/>
            <a:r>
              <a:rPr lang="pt-PT" b="1" dirty="0">
                <a:solidFill>
                  <a:schemeClr val="tx1"/>
                </a:solidFill>
              </a:rPr>
              <a:t>conjuntos</a:t>
            </a:r>
            <a:endParaRPr lang="pt-PT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ela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3570862"/>
                  </p:ext>
                </p:extLst>
              </p:nvPr>
            </p:nvGraphicFramePr>
            <p:xfrm>
              <a:off x="4693937" y="3654665"/>
              <a:ext cx="4101582" cy="9315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9525"/>
                    <a:gridCol w="666927"/>
                    <a:gridCol w="1438320"/>
                    <a:gridCol w="786810"/>
                  </a:tblGrid>
                  <a:tr h="478404">
                    <a:tc>
                      <a:txBody>
                        <a:bodyPr/>
                        <a:lstStyle/>
                        <a:p>
                          <a:r>
                            <a:rPr lang="pt-PT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Condições</a:t>
                          </a:r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)∧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𝒒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</a:tr>
                  <a:tr h="453134">
                    <a:tc>
                      <a:txBody>
                        <a:bodyPr/>
                        <a:lstStyle/>
                        <a:p>
                          <a:r>
                            <a:rPr lang="pt-PT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Conjuntos</a:t>
                          </a:r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𝑷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𝑷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∩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𝑸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𝑸</m:t>
                                </m:r>
                              </m:oMath>
                            </m:oMathPara>
                          </a14:m>
                          <a:endParaRPr lang="pt-PT" sz="1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ela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3570862"/>
                  </p:ext>
                </p:extLst>
              </p:nvPr>
            </p:nvGraphicFramePr>
            <p:xfrm>
              <a:off x="4693937" y="3654665"/>
              <a:ext cx="4101582" cy="9315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09525"/>
                    <a:gridCol w="666927"/>
                    <a:gridCol w="1438320"/>
                    <a:gridCol w="786810"/>
                  </a:tblGrid>
                  <a:tr h="478404">
                    <a:tc>
                      <a:txBody>
                        <a:bodyPr/>
                        <a:lstStyle/>
                        <a:p>
                          <a:r>
                            <a:rPr lang="pt-PT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Condições</a:t>
                          </a:r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0000" t="-6410" r="-331818" b="-974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508" t="-6410" r="-54661" b="-974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21705" t="-6410" b="-97436"/>
                          </a:stretch>
                        </a:blipFill>
                      </a:tcPr>
                    </a:tc>
                  </a:tr>
                  <a:tr h="453134">
                    <a:tc>
                      <a:txBody>
                        <a:bodyPr/>
                        <a:lstStyle/>
                        <a:p>
                          <a:r>
                            <a:rPr lang="pt-PT" sz="18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Conjuntos</a:t>
                          </a:r>
                          <a:endParaRPr lang="pt-P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0000" t="-112162" r="-331818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30508" t="-112162" r="-54661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21705" t="-112162" b="-270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CaixaDeTexto 2"/>
          <p:cNvSpPr txBox="1"/>
          <p:nvPr/>
        </p:nvSpPr>
        <p:spPr>
          <a:xfrm>
            <a:off x="1671145" y="5044966"/>
            <a:ext cx="649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2337727" y="5044966"/>
                <a:ext cx="4846919" cy="43165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2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</m:e>
                      </m:acc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PT" sz="22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𝑃</m:t>
                          </m:r>
                        </m:e>
                      </m:acc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∩</m:t>
                      </m:r>
                      <m:acc>
                        <m:accPr>
                          <m:chr m:val="̅"/>
                          <m:ctrlPr>
                            <a:rPr lang="pt-PT" sz="22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</m:e>
                      </m:acc>
                      <m:r>
                        <a:rPr lang="pt-PT" sz="2200" b="0" i="1" smtClean="0">
                          <a:latin typeface="Cambria Math"/>
                        </a:rPr>
                        <m:t>           </m:t>
                      </m:r>
                      <m:acc>
                        <m:accPr>
                          <m:chr m:val="̅"/>
                          <m:ctrlPr>
                            <a:rPr lang="pt-PT" sz="22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</m:e>
                      </m:acc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PT" sz="22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𝑃</m:t>
                          </m:r>
                        </m:e>
                      </m:acc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∪</m:t>
                      </m:r>
                      <m:acc>
                        <m:accPr>
                          <m:chr m:val="̅"/>
                          <m:ctrlPr>
                            <a:rPr lang="pt-PT" sz="22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727" y="5044966"/>
                <a:ext cx="4846919" cy="431657"/>
              </a:xfrm>
              <a:prstGeom prst="rect">
                <a:avLst/>
              </a:prstGeom>
              <a:blipFill rotWithShape="1">
                <a:blip r:embed="rId4"/>
                <a:stretch>
                  <a:fillRect r="-628" b="-142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8032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 animBg="1"/>
      <p:bldP spid="15" grpId="0" animBg="1"/>
      <p:bldP spid="18" grpId="0" animBg="1"/>
      <p:bldP spid="20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41523" y="1143401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C00000"/>
                </a:solidFill>
              </a:rPr>
              <a:t>Correspondência </a:t>
            </a:r>
            <a:r>
              <a:rPr lang="pt-PT" sz="2400" b="1" dirty="0">
                <a:solidFill>
                  <a:srgbClr val="C00000"/>
                </a:solidFill>
              </a:rPr>
              <a:t>entre </a:t>
            </a:r>
            <a:r>
              <a:rPr lang="pt-PT" sz="2400" b="1" dirty="0" smtClean="0">
                <a:solidFill>
                  <a:srgbClr val="C00000"/>
                </a:solidFill>
              </a:rPr>
              <a:t>proposições </a:t>
            </a:r>
            <a:r>
              <a:rPr lang="pt-PT" sz="2400" b="1" dirty="0">
                <a:solidFill>
                  <a:srgbClr val="C00000"/>
                </a:solidFill>
              </a:rPr>
              <a:t>e conjuntos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9503316"/>
                  </p:ext>
                </p:extLst>
              </p:nvPr>
            </p:nvGraphicFramePr>
            <p:xfrm>
              <a:off x="503272" y="1790406"/>
              <a:ext cx="8024039" cy="410120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849"/>
                    <a:gridCol w="2522753"/>
                    <a:gridCol w="962249"/>
                    <a:gridCol w="2642188"/>
                  </a:tblGrid>
                  <a:tr h="414917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Proposições</a:t>
                          </a:r>
                          <a:endParaRPr lang="pt-PT" sz="22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Conjuntos</a:t>
                          </a:r>
                          <a:endParaRPr lang="pt-PT" sz="22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733390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equivalência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,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)⟺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𝑃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𝑄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igualdade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740923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negação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,~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pt-PT" sz="2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𝑃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complementaridade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733390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disjunção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,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)∨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𝑃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∪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𝑄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reunião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733390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conjunção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,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)∧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𝑃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∩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𝑄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intersecção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733390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implicação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,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)⇒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𝑃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⊂</m:t>
                                </m:r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𝑄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inclusão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9503316"/>
                  </p:ext>
                </p:extLst>
              </p:nvPr>
            </p:nvGraphicFramePr>
            <p:xfrm>
              <a:off x="503272" y="1790406"/>
              <a:ext cx="8024039" cy="410120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849"/>
                    <a:gridCol w="2522753"/>
                    <a:gridCol w="962249"/>
                    <a:gridCol w="2642188"/>
                  </a:tblGrid>
                  <a:tr h="42672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Proposições</a:t>
                          </a:r>
                          <a:endParaRPr lang="pt-PT" sz="22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Conjuntos</a:t>
                          </a:r>
                          <a:endParaRPr lang="pt-PT" sz="22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733390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equivalência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5362" t="-63333" r="-142754" b="-40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59494" t="-63333" r="-274051" b="-40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igualdade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740923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negação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5362" t="-161983" r="-142754" b="-2991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59494" t="-161983" r="-274051" b="-2991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complementaridade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733390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disjunção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5362" t="-261983" r="-142754" b="-1991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59494" t="-261983" r="-274051" b="-1991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reunião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733390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conjunção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5362" t="-365000" r="-142754" b="-10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59494" t="-365000" r="-274051" b="-10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intersecção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733390"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implicação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5362" t="-465000" r="-142754" b="-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59494" t="-465000" r="-274051" b="-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PT" sz="2200" dirty="0" smtClean="0"/>
                            <a:t>inclusão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9417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81003" y="1144118"/>
            <a:ext cx="8316430" cy="5170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200" dirty="0"/>
              <a:t>De Morgan publicou trabalhos sobre várias áreas </a:t>
            </a:r>
            <a:endParaRPr lang="pt-PT" sz="2200" dirty="0" smtClean="0"/>
          </a:p>
          <a:p>
            <a:pPr>
              <a:lnSpc>
                <a:spcPct val="150000"/>
              </a:lnSpc>
            </a:pPr>
            <a:r>
              <a:rPr lang="pt-PT" sz="2200" dirty="0" smtClean="0"/>
              <a:t>da </a:t>
            </a:r>
            <a:r>
              <a:rPr lang="pt-PT" sz="2200" dirty="0"/>
              <a:t>matemática, mas foi na Lógica que adquiriu </a:t>
            </a:r>
            <a:endParaRPr lang="pt-PT" sz="2200" dirty="0" smtClean="0"/>
          </a:p>
          <a:p>
            <a:pPr>
              <a:lnSpc>
                <a:spcPct val="150000"/>
              </a:lnSpc>
            </a:pPr>
            <a:r>
              <a:rPr lang="pt-PT" sz="2200" dirty="0" smtClean="0"/>
              <a:t>uma </a:t>
            </a:r>
            <a:r>
              <a:rPr lang="pt-PT" sz="2200" dirty="0"/>
              <a:t>maior notoriedade.</a:t>
            </a:r>
          </a:p>
          <a:p>
            <a:pPr>
              <a:lnSpc>
                <a:spcPct val="150000"/>
              </a:lnSpc>
            </a:pPr>
            <a:r>
              <a:rPr lang="pt-PT" sz="2200" dirty="0"/>
              <a:t>A sua grande contribuição foi como reformador </a:t>
            </a:r>
            <a:endParaRPr lang="pt-PT" sz="2200" dirty="0" smtClean="0"/>
          </a:p>
          <a:p>
            <a:pPr>
              <a:lnSpc>
                <a:spcPct val="150000"/>
              </a:lnSpc>
            </a:pPr>
            <a:r>
              <a:rPr lang="pt-PT" sz="2200" dirty="0" smtClean="0"/>
              <a:t>da </a:t>
            </a:r>
            <a:r>
              <a:rPr lang="pt-PT" sz="2200" dirty="0"/>
              <a:t>lógica </a:t>
            </a:r>
            <a:r>
              <a:rPr lang="pt-PT" sz="2200" dirty="0" smtClean="0"/>
              <a:t>matemática. O </a:t>
            </a:r>
            <a:r>
              <a:rPr lang="pt-PT" sz="2200" dirty="0"/>
              <a:t>seu livro “Lógica Formal”, </a:t>
            </a:r>
            <a:endParaRPr lang="pt-PT" sz="2200" dirty="0" smtClean="0"/>
          </a:p>
          <a:p>
            <a:pPr>
              <a:lnSpc>
                <a:spcPct val="150000"/>
              </a:lnSpc>
            </a:pPr>
            <a:r>
              <a:rPr lang="pt-PT" sz="2200" dirty="0" smtClean="0"/>
              <a:t>constituiu </a:t>
            </a:r>
            <a:r>
              <a:rPr lang="pt-PT" sz="2200" dirty="0"/>
              <a:t>o seu </a:t>
            </a:r>
            <a:r>
              <a:rPr lang="pt-PT" sz="2200" dirty="0" smtClean="0"/>
              <a:t>mais importante </a:t>
            </a:r>
            <a:r>
              <a:rPr lang="pt-PT" sz="2200" dirty="0"/>
              <a:t>trabalho para o </a:t>
            </a:r>
            <a:endParaRPr lang="pt-PT" sz="2200" dirty="0" smtClean="0"/>
          </a:p>
          <a:p>
            <a:pPr>
              <a:lnSpc>
                <a:spcPct val="150000"/>
              </a:lnSpc>
            </a:pPr>
            <a:r>
              <a:rPr lang="pt-PT" sz="2200" dirty="0" smtClean="0"/>
              <a:t>desenvolvimento </a:t>
            </a:r>
            <a:r>
              <a:rPr lang="pt-PT" sz="2200" dirty="0"/>
              <a:t> </a:t>
            </a:r>
            <a:r>
              <a:rPr lang="pt-PT" sz="2200" dirty="0" smtClean="0"/>
              <a:t>deste </a:t>
            </a:r>
            <a:r>
              <a:rPr lang="pt-PT" sz="2200" dirty="0"/>
              <a:t>ramo da </a:t>
            </a:r>
            <a:r>
              <a:rPr lang="pt-PT" sz="2200" dirty="0" smtClean="0"/>
              <a:t>matemática. De </a:t>
            </a:r>
            <a:r>
              <a:rPr lang="pt-PT" sz="2200" dirty="0"/>
              <a:t>Morgan deu continuidade à obra de George </a:t>
            </a:r>
            <a:r>
              <a:rPr lang="pt-PT" sz="2200" dirty="0" err="1"/>
              <a:t>Boole</a:t>
            </a:r>
            <a:r>
              <a:rPr lang="pt-PT" sz="2200" dirty="0"/>
              <a:t>,  </a:t>
            </a:r>
            <a:r>
              <a:rPr lang="pt-PT" sz="2200" dirty="0" smtClean="0"/>
              <a:t>sendo </a:t>
            </a:r>
            <a:r>
              <a:rPr lang="pt-PT" sz="2200" dirty="0"/>
              <a:t>hoje mais conhecido por algumas importantes regras ou leis, sobre Lógica, que em sua homenagem, são conhecidas por “Leis de </a:t>
            </a:r>
            <a:r>
              <a:rPr lang="pt-PT" sz="2200" dirty="0" err="1"/>
              <a:t>De</a:t>
            </a:r>
            <a:r>
              <a:rPr lang="pt-PT" sz="2200" dirty="0"/>
              <a:t> Morgan”.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 smtClean="0"/>
              <a:t>Um pouco de história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416564" y="3521795"/>
            <a:ext cx="2155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Augustus </a:t>
            </a:r>
            <a:r>
              <a:rPr lang="pt-PT" sz="1600" b="1" dirty="0" smtClean="0"/>
              <a:t>De Morgan</a:t>
            </a:r>
            <a:endParaRPr lang="pt-PT" sz="1600" b="1" dirty="0"/>
          </a:p>
          <a:p>
            <a:pPr algn="ctr"/>
            <a:r>
              <a:rPr lang="pt-PT" sz="1600" dirty="0"/>
              <a:t>(1806-1871)</a:t>
            </a:r>
          </a:p>
        </p:txBody>
      </p:sp>
      <p:pic>
        <p:nvPicPr>
          <p:cNvPr id="3" name="Picture 2" descr="C:\Users\Acer\Desktop\morg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57" y="1222948"/>
            <a:ext cx="192405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/>
          <p:cNvSpPr txBox="1">
            <a:spLocks/>
          </p:cNvSpPr>
          <p:nvPr/>
        </p:nvSpPr>
        <p:spPr>
          <a:xfrm>
            <a:off x="559557" y="0"/>
            <a:ext cx="7373869" cy="4594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2578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3289</TotalTime>
  <Words>983</Words>
  <Application>Microsoft Office PowerPoint</Application>
  <PresentationFormat>Apresentação no Ecrã (4:3)</PresentationFormat>
  <Paragraphs>188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Apresentação do PowerPoint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289</cp:revision>
  <dcterms:created xsi:type="dcterms:W3CDTF">2015-02-09T14:45:19Z</dcterms:created>
  <dcterms:modified xsi:type="dcterms:W3CDTF">2015-05-13T13:46:52Z</dcterms:modified>
</cp:coreProperties>
</file>